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4" r:id="rId1"/>
    <p:sldMasterId id="2147484009" r:id="rId2"/>
    <p:sldMasterId id="2147484035" r:id="rId3"/>
    <p:sldMasterId id="2147484077" r:id="rId4"/>
    <p:sldMasterId id="2147484093" r:id="rId5"/>
    <p:sldMasterId id="2147484141" r:id="rId6"/>
    <p:sldMasterId id="2147484155" r:id="rId7"/>
    <p:sldMasterId id="2147484167" r:id="rId8"/>
    <p:sldMasterId id="2147484194" r:id="rId9"/>
    <p:sldMasterId id="2147484198" r:id="rId10"/>
    <p:sldMasterId id="2147484204" r:id="rId11"/>
  </p:sldMasterIdLst>
  <p:notesMasterIdLst>
    <p:notesMasterId r:id="rId65"/>
  </p:notesMasterIdLst>
  <p:handoutMasterIdLst>
    <p:handoutMasterId r:id="rId66"/>
  </p:handoutMasterIdLst>
  <p:sldIdLst>
    <p:sldId id="259" r:id="rId12"/>
    <p:sldId id="467" r:id="rId13"/>
    <p:sldId id="443" r:id="rId14"/>
    <p:sldId id="468" r:id="rId15"/>
    <p:sldId id="441" r:id="rId16"/>
    <p:sldId id="442" r:id="rId17"/>
    <p:sldId id="419" r:id="rId18"/>
    <p:sldId id="455" r:id="rId19"/>
    <p:sldId id="296" r:id="rId20"/>
    <p:sldId id="363" r:id="rId21"/>
    <p:sldId id="435" r:id="rId22"/>
    <p:sldId id="424" r:id="rId23"/>
    <p:sldId id="426" r:id="rId24"/>
    <p:sldId id="391" r:id="rId25"/>
    <p:sldId id="367" r:id="rId26"/>
    <p:sldId id="416" r:id="rId27"/>
    <p:sldId id="457" r:id="rId28"/>
    <p:sldId id="418" r:id="rId29"/>
    <p:sldId id="407" r:id="rId30"/>
    <p:sldId id="408" r:id="rId31"/>
    <p:sldId id="429" r:id="rId32"/>
    <p:sldId id="450" r:id="rId33"/>
    <p:sldId id="386" r:id="rId34"/>
    <p:sldId id="389" r:id="rId35"/>
    <p:sldId id="422" r:id="rId36"/>
    <p:sldId id="392" r:id="rId37"/>
    <p:sldId id="458" r:id="rId38"/>
    <p:sldId id="321" r:id="rId39"/>
    <p:sldId id="376" r:id="rId40"/>
    <p:sldId id="469" r:id="rId41"/>
    <p:sldId id="470" r:id="rId42"/>
    <p:sldId id="384" r:id="rId43"/>
    <p:sldId id="459" r:id="rId44"/>
    <p:sldId id="445" r:id="rId45"/>
    <p:sldId id="393" r:id="rId46"/>
    <p:sldId id="446" r:id="rId47"/>
    <p:sldId id="447" r:id="rId48"/>
    <p:sldId id="471" r:id="rId49"/>
    <p:sldId id="472" r:id="rId50"/>
    <p:sldId id="473" r:id="rId51"/>
    <p:sldId id="440" r:id="rId52"/>
    <p:sldId id="461" r:id="rId53"/>
    <p:sldId id="462" r:id="rId54"/>
    <p:sldId id="463" r:id="rId55"/>
    <p:sldId id="420" r:id="rId56"/>
    <p:sldId id="464" r:id="rId57"/>
    <p:sldId id="465" r:id="rId58"/>
    <p:sldId id="466" r:id="rId59"/>
    <p:sldId id="452" r:id="rId60"/>
    <p:sldId id="451" r:id="rId61"/>
    <p:sldId id="453" r:id="rId62"/>
    <p:sldId id="474" r:id="rId63"/>
    <p:sldId id="339" r:id="rId64"/>
  </p:sldIdLst>
  <p:sldSz cx="9144000" cy="6858000" type="screen4x3"/>
  <p:notesSz cx="9874250" cy="6742113"/>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A7C3"/>
    <a:srgbClr val="002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7" autoAdjust="0"/>
    <p:restoredTop sz="94660"/>
  </p:normalViewPr>
  <p:slideViewPr>
    <p:cSldViewPr>
      <p:cViewPr varScale="1">
        <p:scale>
          <a:sx n="61" d="100"/>
          <a:sy n="61" d="100"/>
        </p:scale>
        <p:origin x="1474" y="4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B63230-886E-4142-A578-5A5340BC038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3037C388-4C1F-452C-9093-E8117F5AF3A9}">
      <dgm:prSet phldrT="[Text]" phldr="1"/>
      <dgm:spPr/>
      <dgm:t>
        <a:bodyPr/>
        <a:lstStyle/>
        <a:p>
          <a:endParaRPr lang="en-GB"/>
        </a:p>
      </dgm:t>
    </dgm:pt>
    <dgm:pt modelId="{A9913A1B-EED6-4D9C-9B7D-D45318128EE5}" type="parTrans" cxnId="{6F2259EC-A144-4D36-B16A-AA44F58B0536}">
      <dgm:prSet/>
      <dgm:spPr/>
      <dgm:t>
        <a:bodyPr/>
        <a:lstStyle/>
        <a:p>
          <a:endParaRPr lang="en-GB"/>
        </a:p>
      </dgm:t>
    </dgm:pt>
    <dgm:pt modelId="{AA695B0A-7917-46E9-ADF4-86D576615C1A}" type="sibTrans" cxnId="{6F2259EC-A144-4D36-B16A-AA44F58B0536}">
      <dgm:prSet/>
      <dgm:spPr/>
      <dgm:t>
        <a:bodyPr/>
        <a:lstStyle/>
        <a:p>
          <a:endParaRPr lang="en-GB"/>
        </a:p>
      </dgm:t>
    </dgm:pt>
    <dgm:pt modelId="{D868331F-E85C-4E0F-9AB7-FD0CF7BD02FD}">
      <dgm:prSet phldrT="[Text]" phldr="1"/>
      <dgm:spPr/>
      <dgm:t>
        <a:bodyPr/>
        <a:lstStyle/>
        <a:p>
          <a:endParaRPr lang="en-GB"/>
        </a:p>
      </dgm:t>
    </dgm:pt>
    <dgm:pt modelId="{189AA303-9686-4AE2-B5C8-056FF3ADCAC2}" type="parTrans" cxnId="{5D724A19-C281-48F7-804A-0230D7041DBF}">
      <dgm:prSet/>
      <dgm:spPr/>
      <dgm:t>
        <a:bodyPr/>
        <a:lstStyle/>
        <a:p>
          <a:endParaRPr lang="en-GB"/>
        </a:p>
      </dgm:t>
    </dgm:pt>
    <dgm:pt modelId="{1208CCA4-FA78-4F02-95E5-E550F87CE125}" type="sibTrans" cxnId="{5D724A19-C281-48F7-804A-0230D7041DBF}">
      <dgm:prSet/>
      <dgm:spPr/>
      <dgm:t>
        <a:bodyPr/>
        <a:lstStyle/>
        <a:p>
          <a:endParaRPr lang="en-GB"/>
        </a:p>
      </dgm:t>
    </dgm:pt>
    <dgm:pt modelId="{B2AB59FE-29E3-44B2-AC51-2F6A5ABAAED6}">
      <dgm:prSet phldrT="[Text]" phldr="1"/>
      <dgm:spPr/>
      <dgm:t>
        <a:bodyPr/>
        <a:lstStyle/>
        <a:p>
          <a:endParaRPr lang="en-GB"/>
        </a:p>
      </dgm:t>
    </dgm:pt>
    <dgm:pt modelId="{FA75BB4E-56C1-40A9-A70F-FE1C902C0CD2}" type="parTrans" cxnId="{0E7D1FA4-FD0A-4FE8-B348-A930FF71783E}">
      <dgm:prSet/>
      <dgm:spPr/>
      <dgm:t>
        <a:bodyPr/>
        <a:lstStyle/>
        <a:p>
          <a:endParaRPr lang="en-GB"/>
        </a:p>
      </dgm:t>
    </dgm:pt>
    <dgm:pt modelId="{F4A8E8C9-5D8E-4ABB-9704-0CD22F593501}" type="sibTrans" cxnId="{0E7D1FA4-FD0A-4FE8-B348-A930FF71783E}">
      <dgm:prSet/>
      <dgm:spPr/>
      <dgm:t>
        <a:bodyPr/>
        <a:lstStyle/>
        <a:p>
          <a:endParaRPr lang="en-GB"/>
        </a:p>
      </dgm:t>
    </dgm:pt>
    <dgm:pt modelId="{BDA38ABD-5415-414F-A478-EAF253DDE5BA}">
      <dgm:prSet phldrT="[Text]" phldr="1"/>
      <dgm:spPr/>
      <dgm:t>
        <a:bodyPr/>
        <a:lstStyle/>
        <a:p>
          <a:endParaRPr lang="en-GB"/>
        </a:p>
      </dgm:t>
    </dgm:pt>
    <dgm:pt modelId="{27B59B70-8BAC-4F17-80AE-7D04167BFBEB}" type="parTrans" cxnId="{B1312324-2F78-4061-8C0B-EFADE63E5C4F}">
      <dgm:prSet/>
      <dgm:spPr/>
      <dgm:t>
        <a:bodyPr/>
        <a:lstStyle/>
        <a:p>
          <a:endParaRPr lang="en-GB"/>
        </a:p>
      </dgm:t>
    </dgm:pt>
    <dgm:pt modelId="{2D65C4D8-D9F7-4426-9D22-409818E5689D}" type="sibTrans" cxnId="{B1312324-2F78-4061-8C0B-EFADE63E5C4F}">
      <dgm:prSet/>
      <dgm:spPr/>
      <dgm:t>
        <a:bodyPr/>
        <a:lstStyle/>
        <a:p>
          <a:endParaRPr lang="en-GB"/>
        </a:p>
      </dgm:t>
    </dgm:pt>
    <dgm:pt modelId="{81D55A84-A6FB-4A0B-9466-050E648DF92F}">
      <dgm:prSet phldrT="[Text]" phldr="1"/>
      <dgm:spPr/>
      <dgm:t>
        <a:bodyPr/>
        <a:lstStyle/>
        <a:p>
          <a:endParaRPr lang="en-GB"/>
        </a:p>
      </dgm:t>
    </dgm:pt>
    <dgm:pt modelId="{35A751B8-38B4-4354-82B2-F0E04F255F33}" type="parTrans" cxnId="{93F660AA-18D7-433D-B8F2-2FF93BA2AB61}">
      <dgm:prSet/>
      <dgm:spPr/>
      <dgm:t>
        <a:bodyPr/>
        <a:lstStyle/>
        <a:p>
          <a:endParaRPr lang="en-GB"/>
        </a:p>
      </dgm:t>
    </dgm:pt>
    <dgm:pt modelId="{4FBD0FA6-B270-4A7B-ABB1-B81CF2A327ED}" type="sibTrans" cxnId="{93F660AA-18D7-433D-B8F2-2FF93BA2AB61}">
      <dgm:prSet/>
      <dgm:spPr/>
      <dgm:t>
        <a:bodyPr/>
        <a:lstStyle/>
        <a:p>
          <a:endParaRPr lang="en-GB"/>
        </a:p>
      </dgm:t>
    </dgm:pt>
    <dgm:pt modelId="{9CD94AF6-4491-40C0-929A-CEB7EB1DA67B}">
      <dgm:prSet phldrT="[Text]" phldr="1"/>
      <dgm:spPr/>
      <dgm:t>
        <a:bodyPr/>
        <a:lstStyle/>
        <a:p>
          <a:endParaRPr lang="en-GB"/>
        </a:p>
      </dgm:t>
    </dgm:pt>
    <dgm:pt modelId="{2A162AED-210F-402F-BF3B-ED173C4A9EB8}" type="parTrans" cxnId="{1BA1BC65-0D57-44C4-97CD-144AC4481A7A}">
      <dgm:prSet/>
      <dgm:spPr/>
      <dgm:t>
        <a:bodyPr/>
        <a:lstStyle/>
        <a:p>
          <a:endParaRPr lang="en-GB"/>
        </a:p>
      </dgm:t>
    </dgm:pt>
    <dgm:pt modelId="{6D476261-C5CA-4151-B078-1BEFCCE61558}" type="sibTrans" cxnId="{1BA1BC65-0D57-44C4-97CD-144AC4481A7A}">
      <dgm:prSet/>
      <dgm:spPr/>
      <dgm:t>
        <a:bodyPr/>
        <a:lstStyle/>
        <a:p>
          <a:endParaRPr lang="en-GB"/>
        </a:p>
      </dgm:t>
    </dgm:pt>
    <dgm:pt modelId="{AF38150D-4D66-42D0-AA3A-53DC445D193B}">
      <dgm:prSet phldrT="[Text]" phldr="1"/>
      <dgm:spPr/>
      <dgm:t>
        <a:bodyPr/>
        <a:lstStyle/>
        <a:p>
          <a:endParaRPr lang="en-GB"/>
        </a:p>
      </dgm:t>
    </dgm:pt>
    <dgm:pt modelId="{C8C5AD3B-C5F4-4A84-8084-592629535B14}" type="parTrans" cxnId="{8C1AB3C7-FF1E-4FE9-A673-C10B21F7FDEC}">
      <dgm:prSet/>
      <dgm:spPr/>
      <dgm:t>
        <a:bodyPr/>
        <a:lstStyle/>
        <a:p>
          <a:endParaRPr lang="en-GB"/>
        </a:p>
      </dgm:t>
    </dgm:pt>
    <dgm:pt modelId="{D1E27D09-21B4-403B-9F58-0F71AD1B30ED}" type="sibTrans" cxnId="{8C1AB3C7-FF1E-4FE9-A673-C10B21F7FDEC}">
      <dgm:prSet/>
      <dgm:spPr/>
      <dgm:t>
        <a:bodyPr/>
        <a:lstStyle/>
        <a:p>
          <a:endParaRPr lang="en-GB"/>
        </a:p>
      </dgm:t>
    </dgm:pt>
    <dgm:pt modelId="{06FE7B88-8613-454A-A933-587D7EAEBCC9}">
      <dgm:prSet custT="1"/>
      <dgm:spPr/>
      <dgm:t>
        <a:bodyPr/>
        <a:lstStyle/>
        <a:p>
          <a:r>
            <a:rPr lang="en-GB" sz="2000" dirty="0"/>
            <a:t>Identify barriers to learning for PP pupils</a:t>
          </a:r>
        </a:p>
      </dgm:t>
    </dgm:pt>
    <dgm:pt modelId="{34F2B007-C105-4A6F-B689-461569734458}" type="parTrans" cxnId="{E7271258-F36B-4396-AFDC-F0B39AA50E75}">
      <dgm:prSet/>
      <dgm:spPr/>
      <dgm:t>
        <a:bodyPr/>
        <a:lstStyle/>
        <a:p>
          <a:endParaRPr lang="en-GB"/>
        </a:p>
      </dgm:t>
    </dgm:pt>
    <dgm:pt modelId="{EA7E34F2-985B-4380-86E8-DA1650EEDB5C}" type="sibTrans" cxnId="{E7271258-F36B-4396-AFDC-F0B39AA50E75}">
      <dgm:prSet/>
      <dgm:spPr/>
      <dgm:t>
        <a:bodyPr/>
        <a:lstStyle/>
        <a:p>
          <a:endParaRPr lang="en-GB"/>
        </a:p>
      </dgm:t>
    </dgm:pt>
    <dgm:pt modelId="{4FE3363D-94FD-4B0A-9153-2CF5931FA33E}">
      <dgm:prSet custT="1"/>
      <dgm:spPr/>
      <dgm:t>
        <a:bodyPr/>
        <a:lstStyle/>
        <a:p>
          <a:r>
            <a:rPr lang="en-GB" sz="2000" dirty="0"/>
            <a:t>Decide your desired outcomes</a:t>
          </a:r>
        </a:p>
      </dgm:t>
    </dgm:pt>
    <dgm:pt modelId="{A88FBA06-9937-4FF9-8B1E-FFF41BE57FAF}" type="parTrans" cxnId="{84B9B3FA-161A-404E-9C6B-494882067776}">
      <dgm:prSet/>
      <dgm:spPr/>
      <dgm:t>
        <a:bodyPr/>
        <a:lstStyle/>
        <a:p>
          <a:endParaRPr lang="en-GB"/>
        </a:p>
      </dgm:t>
    </dgm:pt>
    <dgm:pt modelId="{50120897-1EC6-4082-A231-2D14FA15B7CE}" type="sibTrans" cxnId="{84B9B3FA-161A-404E-9C6B-494882067776}">
      <dgm:prSet/>
      <dgm:spPr/>
      <dgm:t>
        <a:bodyPr/>
        <a:lstStyle/>
        <a:p>
          <a:endParaRPr lang="en-GB"/>
        </a:p>
      </dgm:t>
    </dgm:pt>
    <dgm:pt modelId="{9BF70209-6A20-46FF-B7AF-05C6D9FADF37}">
      <dgm:prSet custT="1"/>
      <dgm:spPr/>
      <dgm:t>
        <a:bodyPr/>
        <a:lstStyle/>
        <a:p>
          <a:r>
            <a:rPr lang="en-GB" sz="2000" dirty="0"/>
            <a:t>Identify success criteria for each outcome</a:t>
          </a:r>
        </a:p>
      </dgm:t>
    </dgm:pt>
    <dgm:pt modelId="{592FA7D4-754B-4CF5-A42A-BF2B67C2086F}" type="parTrans" cxnId="{58AA200C-91DC-4BF6-B793-AF1206B5A2FB}">
      <dgm:prSet/>
      <dgm:spPr/>
      <dgm:t>
        <a:bodyPr/>
        <a:lstStyle/>
        <a:p>
          <a:endParaRPr lang="en-GB"/>
        </a:p>
      </dgm:t>
    </dgm:pt>
    <dgm:pt modelId="{FC912AAE-6C30-42B2-AF4A-A1F0CE70AF2B}" type="sibTrans" cxnId="{58AA200C-91DC-4BF6-B793-AF1206B5A2FB}">
      <dgm:prSet/>
      <dgm:spPr/>
      <dgm:t>
        <a:bodyPr/>
        <a:lstStyle/>
        <a:p>
          <a:endParaRPr lang="en-GB"/>
        </a:p>
      </dgm:t>
    </dgm:pt>
    <dgm:pt modelId="{3A8EE6B1-F932-46CD-A108-04D04754D735}">
      <dgm:prSet custT="1"/>
      <dgm:spPr/>
      <dgm:t>
        <a:bodyPr/>
        <a:lstStyle/>
        <a:p>
          <a:r>
            <a:rPr lang="en-GB" sz="2000" dirty="0"/>
            <a:t>Choose your PP strategies</a:t>
          </a:r>
        </a:p>
      </dgm:t>
    </dgm:pt>
    <dgm:pt modelId="{4B0DA68E-7A75-4F75-9C71-932291A01F11}" type="parTrans" cxnId="{72D4F516-AFB6-4806-A557-437F199EA50E}">
      <dgm:prSet/>
      <dgm:spPr/>
      <dgm:t>
        <a:bodyPr/>
        <a:lstStyle/>
        <a:p>
          <a:endParaRPr lang="en-GB"/>
        </a:p>
      </dgm:t>
    </dgm:pt>
    <dgm:pt modelId="{8F3B4CBC-A85F-483A-875D-A9B7FED62F4F}" type="sibTrans" cxnId="{72D4F516-AFB6-4806-A557-437F199EA50E}">
      <dgm:prSet/>
      <dgm:spPr/>
      <dgm:t>
        <a:bodyPr/>
        <a:lstStyle/>
        <a:p>
          <a:endParaRPr lang="en-GB"/>
        </a:p>
      </dgm:t>
    </dgm:pt>
    <dgm:pt modelId="{8AB6EACA-5239-4C1E-9EE0-150914D48EEE}">
      <dgm:prSet custT="1"/>
      <dgm:spPr/>
      <dgm:t>
        <a:bodyPr/>
        <a:lstStyle/>
        <a:p>
          <a:r>
            <a:rPr lang="en-GB" sz="2000" dirty="0"/>
            <a:t>Implement strategies with in-depth training</a:t>
          </a:r>
        </a:p>
      </dgm:t>
    </dgm:pt>
    <dgm:pt modelId="{0FB1D3C5-F68A-46F1-8DFA-C704C7878E89}" type="parTrans" cxnId="{18833981-8A15-4A2E-BBFD-9DA6A8B7A453}">
      <dgm:prSet/>
      <dgm:spPr/>
      <dgm:t>
        <a:bodyPr/>
        <a:lstStyle/>
        <a:p>
          <a:endParaRPr lang="en-GB"/>
        </a:p>
      </dgm:t>
    </dgm:pt>
    <dgm:pt modelId="{4F39C486-D352-446A-8FD2-19E6C80DFA06}" type="sibTrans" cxnId="{18833981-8A15-4A2E-BBFD-9DA6A8B7A453}">
      <dgm:prSet/>
      <dgm:spPr/>
      <dgm:t>
        <a:bodyPr/>
        <a:lstStyle/>
        <a:p>
          <a:endParaRPr lang="en-GB"/>
        </a:p>
      </dgm:t>
    </dgm:pt>
    <dgm:pt modelId="{6302B2DD-4D61-49C0-8B2C-3DF292BF24E1}">
      <dgm:prSet custT="1"/>
      <dgm:spPr/>
      <dgm:t>
        <a:bodyPr/>
        <a:lstStyle/>
        <a:p>
          <a:r>
            <a:rPr lang="en-GB" sz="2000" dirty="0"/>
            <a:t>Evaluate strategies regularly</a:t>
          </a:r>
        </a:p>
      </dgm:t>
    </dgm:pt>
    <dgm:pt modelId="{344FE664-95FA-4402-8FD8-6858CA3B7F1F}" type="parTrans" cxnId="{527A6C30-0BD0-4967-9FE0-DAF1AEC207E5}">
      <dgm:prSet/>
      <dgm:spPr/>
      <dgm:t>
        <a:bodyPr/>
        <a:lstStyle/>
        <a:p>
          <a:endParaRPr lang="en-GB"/>
        </a:p>
      </dgm:t>
    </dgm:pt>
    <dgm:pt modelId="{E4BB1DF9-AE90-4A0F-83C5-6C989C70676C}" type="sibTrans" cxnId="{527A6C30-0BD0-4967-9FE0-DAF1AEC207E5}">
      <dgm:prSet/>
      <dgm:spPr/>
      <dgm:t>
        <a:bodyPr/>
        <a:lstStyle/>
        <a:p>
          <a:endParaRPr lang="en-GB"/>
        </a:p>
      </dgm:t>
    </dgm:pt>
    <dgm:pt modelId="{232CEC43-315A-4840-AE0A-9E563B06EDC3}">
      <dgm:prSet custT="1"/>
      <dgm:spPr/>
      <dgm:t>
        <a:bodyPr/>
        <a:lstStyle/>
        <a:p>
          <a:r>
            <a:rPr lang="en-GB" sz="2000" dirty="0"/>
            <a:t>Tell the story: create an audit trail</a:t>
          </a:r>
        </a:p>
      </dgm:t>
    </dgm:pt>
    <dgm:pt modelId="{A92DFA7D-2E44-49EA-AB49-2CC24A47F355}" type="parTrans" cxnId="{B6B54817-ABE4-447E-95BB-9DF41FE3234E}">
      <dgm:prSet/>
      <dgm:spPr/>
      <dgm:t>
        <a:bodyPr/>
        <a:lstStyle/>
        <a:p>
          <a:endParaRPr lang="en-GB"/>
        </a:p>
      </dgm:t>
    </dgm:pt>
    <dgm:pt modelId="{5878BB76-5407-46EC-838B-E7C5FAAC15F8}" type="sibTrans" cxnId="{B6B54817-ABE4-447E-95BB-9DF41FE3234E}">
      <dgm:prSet/>
      <dgm:spPr/>
      <dgm:t>
        <a:bodyPr/>
        <a:lstStyle/>
        <a:p>
          <a:endParaRPr lang="en-GB"/>
        </a:p>
      </dgm:t>
    </dgm:pt>
    <dgm:pt modelId="{8E87967E-A89B-46A2-959E-16D419FB800E}" type="pres">
      <dgm:prSet presAssocID="{51B63230-886E-4142-A578-5A5340BC0383}" presName="linearFlow" presStyleCnt="0">
        <dgm:presLayoutVars>
          <dgm:dir/>
          <dgm:animLvl val="lvl"/>
          <dgm:resizeHandles val="exact"/>
        </dgm:presLayoutVars>
      </dgm:prSet>
      <dgm:spPr/>
    </dgm:pt>
    <dgm:pt modelId="{3D568E59-69AA-4764-80E0-B198CA273360}" type="pres">
      <dgm:prSet presAssocID="{3037C388-4C1F-452C-9093-E8117F5AF3A9}" presName="composite" presStyleCnt="0"/>
      <dgm:spPr/>
    </dgm:pt>
    <dgm:pt modelId="{6862AD49-65BD-45E6-A154-810C3FE8010A}" type="pres">
      <dgm:prSet presAssocID="{3037C388-4C1F-452C-9093-E8117F5AF3A9}" presName="parentText" presStyleLbl="alignNode1" presStyleIdx="0" presStyleCnt="7">
        <dgm:presLayoutVars>
          <dgm:chMax val="1"/>
          <dgm:bulletEnabled val="1"/>
        </dgm:presLayoutVars>
      </dgm:prSet>
      <dgm:spPr/>
    </dgm:pt>
    <dgm:pt modelId="{B3C22D82-1EFF-4D11-9B49-F149E822E94A}" type="pres">
      <dgm:prSet presAssocID="{3037C388-4C1F-452C-9093-E8117F5AF3A9}" presName="descendantText" presStyleLbl="alignAcc1" presStyleIdx="0" presStyleCnt="7">
        <dgm:presLayoutVars>
          <dgm:bulletEnabled val="1"/>
        </dgm:presLayoutVars>
      </dgm:prSet>
      <dgm:spPr/>
    </dgm:pt>
    <dgm:pt modelId="{55586AC6-447C-45AF-B67C-008C10A599BB}" type="pres">
      <dgm:prSet presAssocID="{AA695B0A-7917-46E9-ADF4-86D576615C1A}" presName="sp" presStyleCnt="0"/>
      <dgm:spPr/>
    </dgm:pt>
    <dgm:pt modelId="{2C5472DC-86EF-4750-9ABD-9B91178FDADA}" type="pres">
      <dgm:prSet presAssocID="{D868331F-E85C-4E0F-9AB7-FD0CF7BD02FD}" presName="composite" presStyleCnt="0"/>
      <dgm:spPr/>
    </dgm:pt>
    <dgm:pt modelId="{ECD64904-8748-444D-801B-D4F398B9B938}" type="pres">
      <dgm:prSet presAssocID="{D868331F-E85C-4E0F-9AB7-FD0CF7BD02FD}" presName="parentText" presStyleLbl="alignNode1" presStyleIdx="1" presStyleCnt="7">
        <dgm:presLayoutVars>
          <dgm:chMax val="1"/>
          <dgm:bulletEnabled val="1"/>
        </dgm:presLayoutVars>
      </dgm:prSet>
      <dgm:spPr/>
    </dgm:pt>
    <dgm:pt modelId="{0BEEBD19-AC04-4814-8589-6AB6BCCE179B}" type="pres">
      <dgm:prSet presAssocID="{D868331F-E85C-4E0F-9AB7-FD0CF7BD02FD}" presName="descendantText" presStyleLbl="alignAcc1" presStyleIdx="1" presStyleCnt="7">
        <dgm:presLayoutVars>
          <dgm:bulletEnabled val="1"/>
        </dgm:presLayoutVars>
      </dgm:prSet>
      <dgm:spPr/>
    </dgm:pt>
    <dgm:pt modelId="{568B0450-8D45-4C6A-B8CD-78D9782D2457}" type="pres">
      <dgm:prSet presAssocID="{1208CCA4-FA78-4F02-95E5-E550F87CE125}" presName="sp" presStyleCnt="0"/>
      <dgm:spPr/>
    </dgm:pt>
    <dgm:pt modelId="{867F2DF2-C873-4441-B408-B1E5874D6918}" type="pres">
      <dgm:prSet presAssocID="{B2AB59FE-29E3-44B2-AC51-2F6A5ABAAED6}" presName="composite" presStyleCnt="0"/>
      <dgm:spPr/>
    </dgm:pt>
    <dgm:pt modelId="{3AE3EB02-E980-4BB6-8F0B-7FCC8CE55EB3}" type="pres">
      <dgm:prSet presAssocID="{B2AB59FE-29E3-44B2-AC51-2F6A5ABAAED6}" presName="parentText" presStyleLbl="alignNode1" presStyleIdx="2" presStyleCnt="7">
        <dgm:presLayoutVars>
          <dgm:chMax val="1"/>
          <dgm:bulletEnabled val="1"/>
        </dgm:presLayoutVars>
      </dgm:prSet>
      <dgm:spPr/>
    </dgm:pt>
    <dgm:pt modelId="{0F31F878-2DDF-4903-82ED-3DE0DC480FD4}" type="pres">
      <dgm:prSet presAssocID="{B2AB59FE-29E3-44B2-AC51-2F6A5ABAAED6}" presName="descendantText" presStyleLbl="alignAcc1" presStyleIdx="2" presStyleCnt="7">
        <dgm:presLayoutVars>
          <dgm:bulletEnabled val="1"/>
        </dgm:presLayoutVars>
      </dgm:prSet>
      <dgm:spPr/>
    </dgm:pt>
    <dgm:pt modelId="{61320402-AC14-4864-96FB-FEB785CDF79D}" type="pres">
      <dgm:prSet presAssocID="{F4A8E8C9-5D8E-4ABB-9704-0CD22F593501}" presName="sp" presStyleCnt="0"/>
      <dgm:spPr/>
    </dgm:pt>
    <dgm:pt modelId="{400C1E46-0B41-488E-A3ED-6CB3B435F87D}" type="pres">
      <dgm:prSet presAssocID="{BDA38ABD-5415-414F-A478-EAF253DDE5BA}" presName="composite" presStyleCnt="0"/>
      <dgm:spPr/>
    </dgm:pt>
    <dgm:pt modelId="{B3F3C7B7-4B5D-4333-ACF8-620BAB7B5077}" type="pres">
      <dgm:prSet presAssocID="{BDA38ABD-5415-414F-A478-EAF253DDE5BA}" presName="parentText" presStyleLbl="alignNode1" presStyleIdx="3" presStyleCnt="7">
        <dgm:presLayoutVars>
          <dgm:chMax val="1"/>
          <dgm:bulletEnabled val="1"/>
        </dgm:presLayoutVars>
      </dgm:prSet>
      <dgm:spPr/>
    </dgm:pt>
    <dgm:pt modelId="{1E09ED51-FCE7-4A8C-9582-5991F0032EE5}" type="pres">
      <dgm:prSet presAssocID="{BDA38ABD-5415-414F-A478-EAF253DDE5BA}" presName="descendantText" presStyleLbl="alignAcc1" presStyleIdx="3" presStyleCnt="7">
        <dgm:presLayoutVars>
          <dgm:bulletEnabled val="1"/>
        </dgm:presLayoutVars>
      </dgm:prSet>
      <dgm:spPr/>
    </dgm:pt>
    <dgm:pt modelId="{81B9434F-909A-4DB0-BA6E-C22CD289E3A1}" type="pres">
      <dgm:prSet presAssocID="{2D65C4D8-D9F7-4426-9D22-409818E5689D}" presName="sp" presStyleCnt="0"/>
      <dgm:spPr/>
    </dgm:pt>
    <dgm:pt modelId="{E404B9D4-1FEE-4689-B592-90C4D78E4188}" type="pres">
      <dgm:prSet presAssocID="{81D55A84-A6FB-4A0B-9466-050E648DF92F}" presName="composite" presStyleCnt="0"/>
      <dgm:spPr/>
    </dgm:pt>
    <dgm:pt modelId="{15122791-E668-407D-A418-68DA371021D7}" type="pres">
      <dgm:prSet presAssocID="{81D55A84-A6FB-4A0B-9466-050E648DF92F}" presName="parentText" presStyleLbl="alignNode1" presStyleIdx="4" presStyleCnt="7">
        <dgm:presLayoutVars>
          <dgm:chMax val="1"/>
          <dgm:bulletEnabled val="1"/>
        </dgm:presLayoutVars>
      </dgm:prSet>
      <dgm:spPr/>
    </dgm:pt>
    <dgm:pt modelId="{58C165A9-562B-4FCD-99EF-EF478F88F51D}" type="pres">
      <dgm:prSet presAssocID="{81D55A84-A6FB-4A0B-9466-050E648DF92F}" presName="descendantText" presStyleLbl="alignAcc1" presStyleIdx="4" presStyleCnt="7">
        <dgm:presLayoutVars>
          <dgm:bulletEnabled val="1"/>
        </dgm:presLayoutVars>
      </dgm:prSet>
      <dgm:spPr/>
    </dgm:pt>
    <dgm:pt modelId="{78E21687-AA20-4F66-A00B-7E624051AF46}" type="pres">
      <dgm:prSet presAssocID="{4FBD0FA6-B270-4A7B-ABB1-B81CF2A327ED}" presName="sp" presStyleCnt="0"/>
      <dgm:spPr/>
    </dgm:pt>
    <dgm:pt modelId="{768860D3-3E64-4F96-B5BC-75049C56AC28}" type="pres">
      <dgm:prSet presAssocID="{9CD94AF6-4491-40C0-929A-CEB7EB1DA67B}" presName="composite" presStyleCnt="0"/>
      <dgm:spPr/>
    </dgm:pt>
    <dgm:pt modelId="{1784405B-C937-4E9E-873D-C3FD9679ACE1}" type="pres">
      <dgm:prSet presAssocID="{9CD94AF6-4491-40C0-929A-CEB7EB1DA67B}" presName="parentText" presStyleLbl="alignNode1" presStyleIdx="5" presStyleCnt="7">
        <dgm:presLayoutVars>
          <dgm:chMax val="1"/>
          <dgm:bulletEnabled val="1"/>
        </dgm:presLayoutVars>
      </dgm:prSet>
      <dgm:spPr/>
    </dgm:pt>
    <dgm:pt modelId="{64F41F0C-5391-448B-A886-876F602C1485}" type="pres">
      <dgm:prSet presAssocID="{9CD94AF6-4491-40C0-929A-CEB7EB1DA67B}" presName="descendantText" presStyleLbl="alignAcc1" presStyleIdx="5" presStyleCnt="7">
        <dgm:presLayoutVars>
          <dgm:bulletEnabled val="1"/>
        </dgm:presLayoutVars>
      </dgm:prSet>
      <dgm:spPr/>
    </dgm:pt>
    <dgm:pt modelId="{44079316-B6E2-406B-BD33-85AC0DF102B3}" type="pres">
      <dgm:prSet presAssocID="{6D476261-C5CA-4151-B078-1BEFCCE61558}" presName="sp" presStyleCnt="0"/>
      <dgm:spPr/>
    </dgm:pt>
    <dgm:pt modelId="{EE870816-71E9-4BED-9DF1-C9A8CA73195A}" type="pres">
      <dgm:prSet presAssocID="{AF38150D-4D66-42D0-AA3A-53DC445D193B}" presName="composite" presStyleCnt="0"/>
      <dgm:spPr/>
    </dgm:pt>
    <dgm:pt modelId="{18426203-F544-4899-AAA0-095B61891746}" type="pres">
      <dgm:prSet presAssocID="{AF38150D-4D66-42D0-AA3A-53DC445D193B}" presName="parentText" presStyleLbl="alignNode1" presStyleIdx="6" presStyleCnt="7">
        <dgm:presLayoutVars>
          <dgm:chMax val="1"/>
          <dgm:bulletEnabled val="1"/>
        </dgm:presLayoutVars>
      </dgm:prSet>
      <dgm:spPr/>
    </dgm:pt>
    <dgm:pt modelId="{0EE391F3-6280-483B-9B4F-288AFC97505F}" type="pres">
      <dgm:prSet presAssocID="{AF38150D-4D66-42D0-AA3A-53DC445D193B}" presName="descendantText" presStyleLbl="alignAcc1" presStyleIdx="6" presStyleCnt="7">
        <dgm:presLayoutVars>
          <dgm:bulletEnabled val="1"/>
        </dgm:presLayoutVars>
      </dgm:prSet>
      <dgm:spPr/>
    </dgm:pt>
  </dgm:ptLst>
  <dgm:cxnLst>
    <dgm:cxn modelId="{93F660AA-18D7-433D-B8F2-2FF93BA2AB61}" srcId="{51B63230-886E-4142-A578-5A5340BC0383}" destId="{81D55A84-A6FB-4A0B-9466-050E648DF92F}" srcOrd="4" destOrd="0" parTransId="{35A751B8-38B4-4354-82B2-F0E04F255F33}" sibTransId="{4FBD0FA6-B270-4A7B-ABB1-B81CF2A327ED}"/>
    <dgm:cxn modelId="{FEB98ADE-4544-4492-B2E7-8DAEE29B0E91}" type="presOf" srcId="{8AB6EACA-5239-4C1E-9EE0-150914D48EEE}" destId="{58C165A9-562B-4FCD-99EF-EF478F88F51D}" srcOrd="0" destOrd="0" presId="urn:microsoft.com/office/officeart/2005/8/layout/chevron2"/>
    <dgm:cxn modelId="{9D1180BA-FA1F-42D3-848B-B3723F7678C6}" type="presOf" srcId="{BDA38ABD-5415-414F-A478-EAF253DDE5BA}" destId="{B3F3C7B7-4B5D-4333-ACF8-620BAB7B5077}" srcOrd="0" destOrd="0" presId="urn:microsoft.com/office/officeart/2005/8/layout/chevron2"/>
    <dgm:cxn modelId="{1BA1BC65-0D57-44C4-97CD-144AC4481A7A}" srcId="{51B63230-886E-4142-A578-5A5340BC0383}" destId="{9CD94AF6-4491-40C0-929A-CEB7EB1DA67B}" srcOrd="5" destOrd="0" parTransId="{2A162AED-210F-402F-BF3B-ED173C4A9EB8}" sibTransId="{6D476261-C5CA-4151-B078-1BEFCCE61558}"/>
    <dgm:cxn modelId="{3466F9B7-A6B2-4F11-9120-0CB138014B5B}" type="presOf" srcId="{AF38150D-4D66-42D0-AA3A-53DC445D193B}" destId="{18426203-F544-4899-AAA0-095B61891746}" srcOrd="0" destOrd="0" presId="urn:microsoft.com/office/officeart/2005/8/layout/chevron2"/>
    <dgm:cxn modelId="{9095C925-1C7F-4125-A5F9-D4039306C11A}" type="presOf" srcId="{81D55A84-A6FB-4A0B-9466-050E648DF92F}" destId="{15122791-E668-407D-A418-68DA371021D7}" srcOrd="0" destOrd="0" presId="urn:microsoft.com/office/officeart/2005/8/layout/chevron2"/>
    <dgm:cxn modelId="{B01FACD2-896E-4B5E-929F-2C8FF471146D}" type="presOf" srcId="{9BF70209-6A20-46FF-B7AF-05C6D9FADF37}" destId="{0F31F878-2DDF-4903-82ED-3DE0DC480FD4}" srcOrd="0" destOrd="0" presId="urn:microsoft.com/office/officeart/2005/8/layout/chevron2"/>
    <dgm:cxn modelId="{527A6C30-0BD0-4967-9FE0-DAF1AEC207E5}" srcId="{9CD94AF6-4491-40C0-929A-CEB7EB1DA67B}" destId="{6302B2DD-4D61-49C0-8B2C-3DF292BF24E1}" srcOrd="0" destOrd="0" parTransId="{344FE664-95FA-4402-8FD8-6858CA3B7F1F}" sibTransId="{E4BB1DF9-AE90-4A0F-83C5-6C989C70676C}"/>
    <dgm:cxn modelId="{8FE2A399-56F6-4317-B63E-E15CE9FF6B4F}" type="presOf" srcId="{D868331F-E85C-4E0F-9AB7-FD0CF7BD02FD}" destId="{ECD64904-8748-444D-801B-D4F398B9B938}" srcOrd="0" destOrd="0" presId="urn:microsoft.com/office/officeart/2005/8/layout/chevron2"/>
    <dgm:cxn modelId="{35E35DD8-7435-480C-91CB-3FBE9F1694E1}" type="presOf" srcId="{4FE3363D-94FD-4B0A-9153-2CF5931FA33E}" destId="{0BEEBD19-AC04-4814-8589-6AB6BCCE179B}" srcOrd="0" destOrd="0" presId="urn:microsoft.com/office/officeart/2005/8/layout/chevron2"/>
    <dgm:cxn modelId="{B6B54817-ABE4-447E-95BB-9DF41FE3234E}" srcId="{AF38150D-4D66-42D0-AA3A-53DC445D193B}" destId="{232CEC43-315A-4840-AE0A-9E563B06EDC3}" srcOrd="0" destOrd="0" parTransId="{A92DFA7D-2E44-49EA-AB49-2CC24A47F355}" sibTransId="{5878BB76-5407-46EC-838B-E7C5FAAC15F8}"/>
    <dgm:cxn modelId="{6F2259EC-A144-4D36-B16A-AA44F58B0536}" srcId="{51B63230-886E-4142-A578-5A5340BC0383}" destId="{3037C388-4C1F-452C-9093-E8117F5AF3A9}" srcOrd="0" destOrd="0" parTransId="{A9913A1B-EED6-4D9C-9B7D-D45318128EE5}" sibTransId="{AA695B0A-7917-46E9-ADF4-86D576615C1A}"/>
    <dgm:cxn modelId="{B1312324-2F78-4061-8C0B-EFADE63E5C4F}" srcId="{51B63230-886E-4142-A578-5A5340BC0383}" destId="{BDA38ABD-5415-414F-A478-EAF253DDE5BA}" srcOrd="3" destOrd="0" parTransId="{27B59B70-8BAC-4F17-80AE-7D04167BFBEB}" sibTransId="{2D65C4D8-D9F7-4426-9D22-409818E5689D}"/>
    <dgm:cxn modelId="{E74FBFBE-2ABE-4055-862D-2554A72618F6}" type="presOf" srcId="{06FE7B88-8613-454A-A933-587D7EAEBCC9}" destId="{B3C22D82-1EFF-4D11-9B49-F149E822E94A}" srcOrd="0" destOrd="0" presId="urn:microsoft.com/office/officeart/2005/8/layout/chevron2"/>
    <dgm:cxn modelId="{58CD607C-EF10-47C8-AE5C-006ED019F747}" type="presOf" srcId="{6302B2DD-4D61-49C0-8B2C-3DF292BF24E1}" destId="{64F41F0C-5391-448B-A886-876F602C1485}" srcOrd="0" destOrd="0" presId="urn:microsoft.com/office/officeart/2005/8/layout/chevron2"/>
    <dgm:cxn modelId="{9B594F56-1520-45CE-BC79-2192085A2FE9}" type="presOf" srcId="{B2AB59FE-29E3-44B2-AC51-2F6A5ABAAED6}" destId="{3AE3EB02-E980-4BB6-8F0B-7FCC8CE55EB3}" srcOrd="0" destOrd="0" presId="urn:microsoft.com/office/officeart/2005/8/layout/chevron2"/>
    <dgm:cxn modelId="{18833981-8A15-4A2E-BBFD-9DA6A8B7A453}" srcId="{81D55A84-A6FB-4A0B-9466-050E648DF92F}" destId="{8AB6EACA-5239-4C1E-9EE0-150914D48EEE}" srcOrd="0" destOrd="0" parTransId="{0FB1D3C5-F68A-46F1-8DFA-C704C7878E89}" sibTransId="{4F39C486-D352-446A-8FD2-19E6C80DFA06}"/>
    <dgm:cxn modelId="{E7271258-F36B-4396-AFDC-F0B39AA50E75}" srcId="{3037C388-4C1F-452C-9093-E8117F5AF3A9}" destId="{06FE7B88-8613-454A-A933-587D7EAEBCC9}" srcOrd="0" destOrd="0" parTransId="{34F2B007-C105-4A6F-B689-461569734458}" sibTransId="{EA7E34F2-985B-4380-86E8-DA1650EEDB5C}"/>
    <dgm:cxn modelId="{C433300B-730A-4BA6-B73F-0BAB13BAB6B8}" type="presOf" srcId="{232CEC43-315A-4840-AE0A-9E563B06EDC3}" destId="{0EE391F3-6280-483B-9B4F-288AFC97505F}" srcOrd="0" destOrd="0" presId="urn:microsoft.com/office/officeart/2005/8/layout/chevron2"/>
    <dgm:cxn modelId="{84B9B3FA-161A-404E-9C6B-494882067776}" srcId="{D868331F-E85C-4E0F-9AB7-FD0CF7BD02FD}" destId="{4FE3363D-94FD-4B0A-9153-2CF5931FA33E}" srcOrd="0" destOrd="0" parTransId="{A88FBA06-9937-4FF9-8B1E-FFF41BE57FAF}" sibTransId="{50120897-1EC6-4082-A231-2D14FA15B7CE}"/>
    <dgm:cxn modelId="{4B4DC2B8-007B-4361-99BA-939E51F256D5}" type="presOf" srcId="{51B63230-886E-4142-A578-5A5340BC0383}" destId="{8E87967E-A89B-46A2-959E-16D419FB800E}" srcOrd="0" destOrd="0" presId="urn:microsoft.com/office/officeart/2005/8/layout/chevron2"/>
    <dgm:cxn modelId="{58AA200C-91DC-4BF6-B793-AF1206B5A2FB}" srcId="{B2AB59FE-29E3-44B2-AC51-2F6A5ABAAED6}" destId="{9BF70209-6A20-46FF-B7AF-05C6D9FADF37}" srcOrd="0" destOrd="0" parTransId="{592FA7D4-754B-4CF5-A42A-BF2B67C2086F}" sibTransId="{FC912AAE-6C30-42B2-AF4A-A1F0CE70AF2B}"/>
    <dgm:cxn modelId="{8C1AB3C7-FF1E-4FE9-A673-C10B21F7FDEC}" srcId="{51B63230-886E-4142-A578-5A5340BC0383}" destId="{AF38150D-4D66-42D0-AA3A-53DC445D193B}" srcOrd="6" destOrd="0" parTransId="{C8C5AD3B-C5F4-4A84-8084-592629535B14}" sibTransId="{D1E27D09-21B4-403B-9F58-0F71AD1B30ED}"/>
    <dgm:cxn modelId="{72D4F516-AFB6-4806-A557-437F199EA50E}" srcId="{BDA38ABD-5415-414F-A478-EAF253DDE5BA}" destId="{3A8EE6B1-F932-46CD-A108-04D04754D735}" srcOrd="0" destOrd="0" parTransId="{4B0DA68E-7A75-4F75-9C71-932291A01F11}" sibTransId="{8F3B4CBC-A85F-483A-875D-A9B7FED62F4F}"/>
    <dgm:cxn modelId="{0E7D1FA4-FD0A-4FE8-B348-A930FF71783E}" srcId="{51B63230-886E-4142-A578-5A5340BC0383}" destId="{B2AB59FE-29E3-44B2-AC51-2F6A5ABAAED6}" srcOrd="2" destOrd="0" parTransId="{FA75BB4E-56C1-40A9-A70F-FE1C902C0CD2}" sibTransId="{F4A8E8C9-5D8E-4ABB-9704-0CD22F593501}"/>
    <dgm:cxn modelId="{E93A1326-8909-48A9-938A-0039D06EC0A1}" type="presOf" srcId="{9CD94AF6-4491-40C0-929A-CEB7EB1DA67B}" destId="{1784405B-C937-4E9E-873D-C3FD9679ACE1}" srcOrd="0" destOrd="0" presId="urn:microsoft.com/office/officeart/2005/8/layout/chevron2"/>
    <dgm:cxn modelId="{5FA945A3-10A5-4B70-B6AB-A08BB8984F95}" type="presOf" srcId="{3A8EE6B1-F932-46CD-A108-04D04754D735}" destId="{1E09ED51-FCE7-4A8C-9582-5991F0032EE5}" srcOrd="0" destOrd="0" presId="urn:microsoft.com/office/officeart/2005/8/layout/chevron2"/>
    <dgm:cxn modelId="{FEC1A3B1-C0C0-4415-8A78-5F2582A7ECF3}" type="presOf" srcId="{3037C388-4C1F-452C-9093-E8117F5AF3A9}" destId="{6862AD49-65BD-45E6-A154-810C3FE8010A}" srcOrd="0" destOrd="0" presId="urn:microsoft.com/office/officeart/2005/8/layout/chevron2"/>
    <dgm:cxn modelId="{5D724A19-C281-48F7-804A-0230D7041DBF}" srcId="{51B63230-886E-4142-A578-5A5340BC0383}" destId="{D868331F-E85C-4E0F-9AB7-FD0CF7BD02FD}" srcOrd="1" destOrd="0" parTransId="{189AA303-9686-4AE2-B5C8-056FF3ADCAC2}" sibTransId="{1208CCA4-FA78-4F02-95E5-E550F87CE125}"/>
    <dgm:cxn modelId="{B1F17031-CFD5-4B60-9037-86B8167EF313}" type="presParOf" srcId="{8E87967E-A89B-46A2-959E-16D419FB800E}" destId="{3D568E59-69AA-4764-80E0-B198CA273360}" srcOrd="0" destOrd="0" presId="urn:microsoft.com/office/officeart/2005/8/layout/chevron2"/>
    <dgm:cxn modelId="{8AADD082-9411-4B8B-8618-51236DF2242D}" type="presParOf" srcId="{3D568E59-69AA-4764-80E0-B198CA273360}" destId="{6862AD49-65BD-45E6-A154-810C3FE8010A}" srcOrd="0" destOrd="0" presId="urn:microsoft.com/office/officeart/2005/8/layout/chevron2"/>
    <dgm:cxn modelId="{B45F2CCE-AE02-4DE5-9D9C-66DD512929C6}" type="presParOf" srcId="{3D568E59-69AA-4764-80E0-B198CA273360}" destId="{B3C22D82-1EFF-4D11-9B49-F149E822E94A}" srcOrd="1" destOrd="0" presId="urn:microsoft.com/office/officeart/2005/8/layout/chevron2"/>
    <dgm:cxn modelId="{D5312223-2DAB-4CA3-B9D6-2FCA19E175DB}" type="presParOf" srcId="{8E87967E-A89B-46A2-959E-16D419FB800E}" destId="{55586AC6-447C-45AF-B67C-008C10A599BB}" srcOrd="1" destOrd="0" presId="urn:microsoft.com/office/officeart/2005/8/layout/chevron2"/>
    <dgm:cxn modelId="{0C59B3A4-256F-40B0-ADA6-95D5A7B233D6}" type="presParOf" srcId="{8E87967E-A89B-46A2-959E-16D419FB800E}" destId="{2C5472DC-86EF-4750-9ABD-9B91178FDADA}" srcOrd="2" destOrd="0" presId="urn:microsoft.com/office/officeart/2005/8/layout/chevron2"/>
    <dgm:cxn modelId="{0D4DFD11-035F-4080-9F71-14E3DDAD3C31}" type="presParOf" srcId="{2C5472DC-86EF-4750-9ABD-9B91178FDADA}" destId="{ECD64904-8748-444D-801B-D4F398B9B938}" srcOrd="0" destOrd="0" presId="urn:microsoft.com/office/officeart/2005/8/layout/chevron2"/>
    <dgm:cxn modelId="{77FEFCCD-24CA-4CD5-A6D3-55275404E652}" type="presParOf" srcId="{2C5472DC-86EF-4750-9ABD-9B91178FDADA}" destId="{0BEEBD19-AC04-4814-8589-6AB6BCCE179B}" srcOrd="1" destOrd="0" presId="urn:microsoft.com/office/officeart/2005/8/layout/chevron2"/>
    <dgm:cxn modelId="{13EE01DA-DCE4-41E4-AD64-5FAD40CB226C}" type="presParOf" srcId="{8E87967E-A89B-46A2-959E-16D419FB800E}" destId="{568B0450-8D45-4C6A-B8CD-78D9782D2457}" srcOrd="3" destOrd="0" presId="urn:microsoft.com/office/officeart/2005/8/layout/chevron2"/>
    <dgm:cxn modelId="{6E1217BA-E268-4D19-AA70-C46EB025DCFC}" type="presParOf" srcId="{8E87967E-A89B-46A2-959E-16D419FB800E}" destId="{867F2DF2-C873-4441-B408-B1E5874D6918}" srcOrd="4" destOrd="0" presId="urn:microsoft.com/office/officeart/2005/8/layout/chevron2"/>
    <dgm:cxn modelId="{535E2C0B-0A9B-4B92-B89E-ABD55FEEA14E}" type="presParOf" srcId="{867F2DF2-C873-4441-B408-B1E5874D6918}" destId="{3AE3EB02-E980-4BB6-8F0B-7FCC8CE55EB3}" srcOrd="0" destOrd="0" presId="urn:microsoft.com/office/officeart/2005/8/layout/chevron2"/>
    <dgm:cxn modelId="{78B2F3B3-D1C3-4F58-8794-F5D984644236}" type="presParOf" srcId="{867F2DF2-C873-4441-B408-B1E5874D6918}" destId="{0F31F878-2DDF-4903-82ED-3DE0DC480FD4}" srcOrd="1" destOrd="0" presId="urn:microsoft.com/office/officeart/2005/8/layout/chevron2"/>
    <dgm:cxn modelId="{56DE2938-BF56-4E83-B5FC-C50823E646EC}" type="presParOf" srcId="{8E87967E-A89B-46A2-959E-16D419FB800E}" destId="{61320402-AC14-4864-96FB-FEB785CDF79D}" srcOrd="5" destOrd="0" presId="urn:microsoft.com/office/officeart/2005/8/layout/chevron2"/>
    <dgm:cxn modelId="{536AE696-74F6-41BF-9B79-DF1D1F2A3EE5}" type="presParOf" srcId="{8E87967E-A89B-46A2-959E-16D419FB800E}" destId="{400C1E46-0B41-488E-A3ED-6CB3B435F87D}" srcOrd="6" destOrd="0" presId="urn:microsoft.com/office/officeart/2005/8/layout/chevron2"/>
    <dgm:cxn modelId="{C17110D0-194E-41A9-887C-8F60FF0AB25B}" type="presParOf" srcId="{400C1E46-0B41-488E-A3ED-6CB3B435F87D}" destId="{B3F3C7B7-4B5D-4333-ACF8-620BAB7B5077}" srcOrd="0" destOrd="0" presId="urn:microsoft.com/office/officeart/2005/8/layout/chevron2"/>
    <dgm:cxn modelId="{E0F17759-1A80-438B-ACC3-EE80AF805ED0}" type="presParOf" srcId="{400C1E46-0B41-488E-A3ED-6CB3B435F87D}" destId="{1E09ED51-FCE7-4A8C-9582-5991F0032EE5}" srcOrd="1" destOrd="0" presId="urn:microsoft.com/office/officeart/2005/8/layout/chevron2"/>
    <dgm:cxn modelId="{1C2D8E91-0696-474E-BBC7-DB07703AD241}" type="presParOf" srcId="{8E87967E-A89B-46A2-959E-16D419FB800E}" destId="{81B9434F-909A-4DB0-BA6E-C22CD289E3A1}" srcOrd="7" destOrd="0" presId="urn:microsoft.com/office/officeart/2005/8/layout/chevron2"/>
    <dgm:cxn modelId="{5D9D6528-9DA6-4157-82FE-48CD18D9213D}" type="presParOf" srcId="{8E87967E-A89B-46A2-959E-16D419FB800E}" destId="{E404B9D4-1FEE-4689-B592-90C4D78E4188}" srcOrd="8" destOrd="0" presId="urn:microsoft.com/office/officeart/2005/8/layout/chevron2"/>
    <dgm:cxn modelId="{236FCDBF-43E9-4F3D-BDCA-36A66B374DAE}" type="presParOf" srcId="{E404B9D4-1FEE-4689-B592-90C4D78E4188}" destId="{15122791-E668-407D-A418-68DA371021D7}" srcOrd="0" destOrd="0" presId="urn:microsoft.com/office/officeart/2005/8/layout/chevron2"/>
    <dgm:cxn modelId="{05E950D4-D0BC-4C92-A45E-0F7534094F6A}" type="presParOf" srcId="{E404B9D4-1FEE-4689-B592-90C4D78E4188}" destId="{58C165A9-562B-4FCD-99EF-EF478F88F51D}" srcOrd="1" destOrd="0" presId="urn:microsoft.com/office/officeart/2005/8/layout/chevron2"/>
    <dgm:cxn modelId="{7AE54800-502F-416B-B11A-CA755050980C}" type="presParOf" srcId="{8E87967E-A89B-46A2-959E-16D419FB800E}" destId="{78E21687-AA20-4F66-A00B-7E624051AF46}" srcOrd="9" destOrd="0" presId="urn:microsoft.com/office/officeart/2005/8/layout/chevron2"/>
    <dgm:cxn modelId="{881A081E-DF1F-4A0E-9126-0A5950651F52}" type="presParOf" srcId="{8E87967E-A89B-46A2-959E-16D419FB800E}" destId="{768860D3-3E64-4F96-B5BC-75049C56AC28}" srcOrd="10" destOrd="0" presId="urn:microsoft.com/office/officeart/2005/8/layout/chevron2"/>
    <dgm:cxn modelId="{192A032C-8E98-43A1-8C68-97B6AAEEF3BE}" type="presParOf" srcId="{768860D3-3E64-4F96-B5BC-75049C56AC28}" destId="{1784405B-C937-4E9E-873D-C3FD9679ACE1}" srcOrd="0" destOrd="0" presId="urn:microsoft.com/office/officeart/2005/8/layout/chevron2"/>
    <dgm:cxn modelId="{ED574376-FA38-453D-BE13-03BF96102CEC}" type="presParOf" srcId="{768860D3-3E64-4F96-B5BC-75049C56AC28}" destId="{64F41F0C-5391-448B-A886-876F602C1485}" srcOrd="1" destOrd="0" presId="urn:microsoft.com/office/officeart/2005/8/layout/chevron2"/>
    <dgm:cxn modelId="{9628A7F1-30A7-4FEF-B4A5-F5EC0961587B}" type="presParOf" srcId="{8E87967E-A89B-46A2-959E-16D419FB800E}" destId="{44079316-B6E2-406B-BD33-85AC0DF102B3}" srcOrd="11" destOrd="0" presId="urn:microsoft.com/office/officeart/2005/8/layout/chevron2"/>
    <dgm:cxn modelId="{5F33161E-D7BE-4699-AAA1-A075A8426BF3}" type="presParOf" srcId="{8E87967E-A89B-46A2-959E-16D419FB800E}" destId="{EE870816-71E9-4BED-9DF1-C9A8CA73195A}" srcOrd="12" destOrd="0" presId="urn:microsoft.com/office/officeart/2005/8/layout/chevron2"/>
    <dgm:cxn modelId="{BAE57D2D-7966-430C-A43F-98B5DFD18B64}" type="presParOf" srcId="{EE870816-71E9-4BED-9DF1-C9A8CA73195A}" destId="{18426203-F544-4899-AAA0-095B61891746}" srcOrd="0" destOrd="0" presId="urn:microsoft.com/office/officeart/2005/8/layout/chevron2"/>
    <dgm:cxn modelId="{6A14A652-ECEE-4504-A435-F7B6C0E80F7F}" type="presParOf" srcId="{EE870816-71E9-4BED-9DF1-C9A8CA73195A}" destId="{0EE391F3-6280-483B-9B4F-288AFC97505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FA8C00-2384-487A-A475-5419B3BC2BC0}"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85685299-D15D-41BC-825A-599116AA768B}">
      <dgm:prSet phldrT="[Text]" custT="1"/>
      <dgm:spPr>
        <a:solidFill>
          <a:srgbClr val="FF0000"/>
        </a:solidFill>
      </dgm:spPr>
      <dgm:t>
        <a:bodyPr/>
        <a:lstStyle/>
        <a:p>
          <a:r>
            <a:rPr lang="en-US" sz="1800" dirty="0"/>
            <a:t>LOW IMPACT HIGH COST</a:t>
          </a:r>
        </a:p>
      </dgm:t>
    </dgm:pt>
    <dgm:pt modelId="{2D7CE9D6-83B8-45AB-9EC8-670A84AC3208}" type="parTrans" cxnId="{9A931D34-E6BA-4670-9EB0-862AC8B408ED}">
      <dgm:prSet/>
      <dgm:spPr/>
      <dgm:t>
        <a:bodyPr/>
        <a:lstStyle/>
        <a:p>
          <a:endParaRPr lang="en-US"/>
        </a:p>
      </dgm:t>
    </dgm:pt>
    <dgm:pt modelId="{3C89BC0D-245A-4740-B8B5-ECECA41EB8C4}" type="sibTrans" cxnId="{9A931D34-E6BA-4670-9EB0-862AC8B408ED}">
      <dgm:prSet/>
      <dgm:spPr/>
      <dgm:t>
        <a:bodyPr/>
        <a:lstStyle/>
        <a:p>
          <a:endParaRPr lang="en-US"/>
        </a:p>
      </dgm:t>
    </dgm:pt>
    <dgm:pt modelId="{81F25DF4-EF26-47E9-BADB-E83255689BCA}">
      <dgm:prSet phldrT="[Text]" custT="1"/>
      <dgm:spPr>
        <a:solidFill>
          <a:srgbClr val="92D050"/>
        </a:solidFill>
      </dgm:spPr>
      <dgm:t>
        <a:bodyPr/>
        <a:lstStyle/>
        <a:p>
          <a:r>
            <a:rPr lang="en-US" sz="1800" dirty="0"/>
            <a:t>HIGH IMPACT HIGH COST</a:t>
          </a:r>
        </a:p>
      </dgm:t>
    </dgm:pt>
    <dgm:pt modelId="{D87D78C5-1E37-464E-869F-4C79AFDA4C12}" type="parTrans" cxnId="{B9DA6D96-D2C5-4286-AAFF-DF1C00077037}">
      <dgm:prSet/>
      <dgm:spPr/>
      <dgm:t>
        <a:bodyPr/>
        <a:lstStyle/>
        <a:p>
          <a:endParaRPr lang="en-US"/>
        </a:p>
      </dgm:t>
    </dgm:pt>
    <dgm:pt modelId="{A7C9D9BD-EDD7-45CD-AF0A-9A24A5D7690D}" type="sibTrans" cxnId="{B9DA6D96-D2C5-4286-AAFF-DF1C00077037}">
      <dgm:prSet/>
      <dgm:spPr/>
      <dgm:t>
        <a:bodyPr/>
        <a:lstStyle/>
        <a:p>
          <a:endParaRPr lang="en-US"/>
        </a:p>
      </dgm:t>
    </dgm:pt>
    <dgm:pt modelId="{18BE0669-C734-45F8-B6F8-3B50C5C3B8D5}">
      <dgm:prSet phldrT="[Text]" custT="1"/>
      <dgm:spPr>
        <a:solidFill>
          <a:srgbClr val="FFC000"/>
        </a:solidFill>
      </dgm:spPr>
      <dgm:t>
        <a:bodyPr/>
        <a:lstStyle/>
        <a:p>
          <a:r>
            <a:rPr lang="en-US" sz="1800" dirty="0"/>
            <a:t>LOW IMPACT LOW COST</a:t>
          </a:r>
        </a:p>
      </dgm:t>
    </dgm:pt>
    <dgm:pt modelId="{DBF9E226-D6A9-4FF4-ABBD-975924866E71}" type="parTrans" cxnId="{9328EF17-2097-46D7-8E17-A822F2686812}">
      <dgm:prSet/>
      <dgm:spPr/>
      <dgm:t>
        <a:bodyPr/>
        <a:lstStyle/>
        <a:p>
          <a:endParaRPr lang="en-US"/>
        </a:p>
      </dgm:t>
    </dgm:pt>
    <dgm:pt modelId="{17467F83-257C-4CD6-8CE6-4454967853B3}" type="sibTrans" cxnId="{9328EF17-2097-46D7-8E17-A822F2686812}">
      <dgm:prSet/>
      <dgm:spPr/>
      <dgm:t>
        <a:bodyPr/>
        <a:lstStyle/>
        <a:p>
          <a:endParaRPr lang="en-US"/>
        </a:p>
      </dgm:t>
    </dgm:pt>
    <dgm:pt modelId="{543ED172-09FA-4810-8947-1F7867FCA317}">
      <dgm:prSet phldrT="[Text]" custT="1"/>
      <dgm:spPr>
        <a:solidFill>
          <a:srgbClr val="00B050"/>
        </a:solidFill>
      </dgm:spPr>
      <dgm:t>
        <a:bodyPr/>
        <a:lstStyle/>
        <a:p>
          <a:r>
            <a:rPr lang="en-US" sz="1800" dirty="0"/>
            <a:t>HIGH IMPACT LOW COST</a:t>
          </a:r>
        </a:p>
      </dgm:t>
    </dgm:pt>
    <dgm:pt modelId="{DC0531C9-551D-4551-A6AE-E2C3C273C043}" type="parTrans" cxnId="{96DE224A-5A5B-4594-B3CA-8FB276C82065}">
      <dgm:prSet/>
      <dgm:spPr/>
      <dgm:t>
        <a:bodyPr/>
        <a:lstStyle/>
        <a:p>
          <a:endParaRPr lang="en-US"/>
        </a:p>
      </dgm:t>
    </dgm:pt>
    <dgm:pt modelId="{652FAE7B-4068-4C28-A1E1-278BB4FB22C5}" type="sibTrans" cxnId="{96DE224A-5A5B-4594-B3CA-8FB276C82065}">
      <dgm:prSet/>
      <dgm:spPr/>
      <dgm:t>
        <a:bodyPr/>
        <a:lstStyle/>
        <a:p>
          <a:endParaRPr lang="en-US"/>
        </a:p>
      </dgm:t>
    </dgm:pt>
    <dgm:pt modelId="{51ED44E4-BEAB-4EC9-A296-105AEC114907}" type="pres">
      <dgm:prSet presAssocID="{A8FA8C00-2384-487A-A475-5419B3BC2BC0}" presName="matrix" presStyleCnt="0">
        <dgm:presLayoutVars>
          <dgm:chMax val="1"/>
          <dgm:dir/>
          <dgm:resizeHandles val="exact"/>
        </dgm:presLayoutVars>
      </dgm:prSet>
      <dgm:spPr/>
    </dgm:pt>
    <dgm:pt modelId="{6CFF37A7-38E7-4614-9B48-4DD3365E6F6D}" type="pres">
      <dgm:prSet presAssocID="{A8FA8C00-2384-487A-A475-5419B3BC2BC0}" presName="axisShape" presStyleLbl="bgShp" presStyleIdx="0" presStyleCnt="1" custLinFactNeighborX="-377" custLinFactNeighborY="-13"/>
      <dgm:spPr>
        <a:solidFill>
          <a:schemeClr val="accent1"/>
        </a:solidFill>
      </dgm:spPr>
    </dgm:pt>
    <dgm:pt modelId="{CCD848FD-78DC-4C7B-82AC-EC170882D2EE}" type="pres">
      <dgm:prSet presAssocID="{A8FA8C00-2384-487A-A475-5419B3BC2BC0}" presName="rect1" presStyleLbl="node1" presStyleIdx="0" presStyleCnt="4">
        <dgm:presLayoutVars>
          <dgm:chMax val="0"/>
          <dgm:chPref val="0"/>
          <dgm:bulletEnabled val="1"/>
        </dgm:presLayoutVars>
      </dgm:prSet>
      <dgm:spPr/>
    </dgm:pt>
    <dgm:pt modelId="{509BF4E5-4B66-418D-BB25-5E56619C79F3}" type="pres">
      <dgm:prSet presAssocID="{A8FA8C00-2384-487A-A475-5419B3BC2BC0}" presName="rect2" presStyleLbl="node1" presStyleIdx="1" presStyleCnt="4" custLinFactNeighborX="-4225" custLinFactNeighborY="-1787">
        <dgm:presLayoutVars>
          <dgm:chMax val="0"/>
          <dgm:chPref val="0"/>
          <dgm:bulletEnabled val="1"/>
        </dgm:presLayoutVars>
      </dgm:prSet>
      <dgm:spPr/>
    </dgm:pt>
    <dgm:pt modelId="{3B4AD6E4-4E59-4F70-A99C-66A9E3E917C5}" type="pres">
      <dgm:prSet presAssocID="{A8FA8C00-2384-487A-A475-5419B3BC2BC0}" presName="rect3" presStyleLbl="node1" presStyleIdx="2" presStyleCnt="4">
        <dgm:presLayoutVars>
          <dgm:chMax val="0"/>
          <dgm:chPref val="0"/>
          <dgm:bulletEnabled val="1"/>
        </dgm:presLayoutVars>
      </dgm:prSet>
      <dgm:spPr/>
    </dgm:pt>
    <dgm:pt modelId="{7FAB3DD6-0A57-45BF-B6DA-F48767663B90}" type="pres">
      <dgm:prSet presAssocID="{A8FA8C00-2384-487A-A475-5419B3BC2BC0}" presName="rect4" presStyleLbl="node1" presStyleIdx="3" presStyleCnt="4">
        <dgm:presLayoutVars>
          <dgm:chMax val="0"/>
          <dgm:chPref val="0"/>
          <dgm:bulletEnabled val="1"/>
        </dgm:presLayoutVars>
      </dgm:prSet>
      <dgm:spPr/>
    </dgm:pt>
  </dgm:ptLst>
  <dgm:cxnLst>
    <dgm:cxn modelId="{7679A091-1E1F-4500-9E6A-1DC24C96CC6F}" type="presOf" srcId="{18BE0669-C734-45F8-B6F8-3B50C5C3B8D5}" destId="{3B4AD6E4-4E59-4F70-A99C-66A9E3E917C5}" srcOrd="0" destOrd="0" presId="urn:microsoft.com/office/officeart/2005/8/layout/matrix2"/>
    <dgm:cxn modelId="{9328EF17-2097-46D7-8E17-A822F2686812}" srcId="{A8FA8C00-2384-487A-A475-5419B3BC2BC0}" destId="{18BE0669-C734-45F8-B6F8-3B50C5C3B8D5}" srcOrd="2" destOrd="0" parTransId="{DBF9E226-D6A9-4FF4-ABBD-975924866E71}" sibTransId="{17467F83-257C-4CD6-8CE6-4454967853B3}"/>
    <dgm:cxn modelId="{96DE224A-5A5B-4594-B3CA-8FB276C82065}" srcId="{A8FA8C00-2384-487A-A475-5419B3BC2BC0}" destId="{543ED172-09FA-4810-8947-1F7867FCA317}" srcOrd="3" destOrd="0" parTransId="{DC0531C9-551D-4551-A6AE-E2C3C273C043}" sibTransId="{652FAE7B-4068-4C28-A1E1-278BB4FB22C5}"/>
    <dgm:cxn modelId="{9A931D34-E6BA-4670-9EB0-862AC8B408ED}" srcId="{A8FA8C00-2384-487A-A475-5419B3BC2BC0}" destId="{85685299-D15D-41BC-825A-599116AA768B}" srcOrd="0" destOrd="0" parTransId="{2D7CE9D6-83B8-45AB-9EC8-670A84AC3208}" sibTransId="{3C89BC0D-245A-4740-B8B5-ECECA41EB8C4}"/>
    <dgm:cxn modelId="{888C5911-E93E-4BBE-B0AB-8C5DC7889DFE}" type="presOf" srcId="{A8FA8C00-2384-487A-A475-5419B3BC2BC0}" destId="{51ED44E4-BEAB-4EC9-A296-105AEC114907}" srcOrd="0" destOrd="0" presId="urn:microsoft.com/office/officeart/2005/8/layout/matrix2"/>
    <dgm:cxn modelId="{F7491B5C-6ABC-4C29-B927-6C4FFE49449A}" type="presOf" srcId="{81F25DF4-EF26-47E9-BADB-E83255689BCA}" destId="{509BF4E5-4B66-418D-BB25-5E56619C79F3}" srcOrd="0" destOrd="0" presId="urn:microsoft.com/office/officeart/2005/8/layout/matrix2"/>
    <dgm:cxn modelId="{B9DA6D96-D2C5-4286-AAFF-DF1C00077037}" srcId="{A8FA8C00-2384-487A-A475-5419B3BC2BC0}" destId="{81F25DF4-EF26-47E9-BADB-E83255689BCA}" srcOrd="1" destOrd="0" parTransId="{D87D78C5-1E37-464E-869F-4C79AFDA4C12}" sibTransId="{A7C9D9BD-EDD7-45CD-AF0A-9A24A5D7690D}"/>
    <dgm:cxn modelId="{EFB93720-2E5C-430C-A718-6C4481549489}" type="presOf" srcId="{543ED172-09FA-4810-8947-1F7867FCA317}" destId="{7FAB3DD6-0A57-45BF-B6DA-F48767663B90}" srcOrd="0" destOrd="0" presId="urn:microsoft.com/office/officeart/2005/8/layout/matrix2"/>
    <dgm:cxn modelId="{B501115D-52AE-4825-B809-CAFF8FA0E1E5}" type="presOf" srcId="{85685299-D15D-41BC-825A-599116AA768B}" destId="{CCD848FD-78DC-4C7B-82AC-EC170882D2EE}" srcOrd="0" destOrd="0" presId="urn:microsoft.com/office/officeart/2005/8/layout/matrix2"/>
    <dgm:cxn modelId="{AA60A691-624F-45C1-B1C2-4636667C3C3C}" type="presParOf" srcId="{51ED44E4-BEAB-4EC9-A296-105AEC114907}" destId="{6CFF37A7-38E7-4614-9B48-4DD3365E6F6D}" srcOrd="0" destOrd="0" presId="urn:microsoft.com/office/officeart/2005/8/layout/matrix2"/>
    <dgm:cxn modelId="{5C80F3D3-1029-4F64-A238-C9E00DBF2D43}" type="presParOf" srcId="{51ED44E4-BEAB-4EC9-A296-105AEC114907}" destId="{CCD848FD-78DC-4C7B-82AC-EC170882D2EE}" srcOrd="1" destOrd="0" presId="urn:microsoft.com/office/officeart/2005/8/layout/matrix2"/>
    <dgm:cxn modelId="{A791654E-8A3E-451F-BF3E-B81D62159CDD}" type="presParOf" srcId="{51ED44E4-BEAB-4EC9-A296-105AEC114907}" destId="{509BF4E5-4B66-418D-BB25-5E56619C79F3}" srcOrd="2" destOrd="0" presId="urn:microsoft.com/office/officeart/2005/8/layout/matrix2"/>
    <dgm:cxn modelId="{BE7EA964-DE92-4034-874A-05B6E3512190}" type="presParOf" srcId="{51ED44E4-BEAB-4EC9-A296-105AEC114907}" destId="{3B4AD6E4-4E59-4F70-A99C-66A9E3E917C5}" srcOrd="3" destOrd="0" presId="urn:microsoft.com/office/officeart/2005/8/layout/matrix2"/>
    <dgm:cxn modelId="{8F898796-CE91-4758-B785-89AD50258459}" type="presParOf" srcId="{51ED44E4-BEAB-4EC9-A296-105AEC114907}" destId="{7FAB3DD6-0A57-45BF-B6DA-F48767663B90}"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2AD49-65BD-45E6-A154-810C3FE8010A}">
      <dsp:nvSpPr>
        <dsp:cNvPr id="0" name=""/>
        <dsp:cNvSpPr/>
      </dsp:nvSpPr>
      <dsp:spPr>
        <a:xfrm rot="5400000">
          <a:off x="-100865" y="101226"/>
          <a:ext cx="672436" cy="47070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5400000">
        <a:off x="1" y="235714"/>
        <a:ext cx="470705" cy="201731"/>
      </dsp:txXfrm>
    </dsp:sp>
    <dsp:sp modelId="{B3C22D82-1EFF-4D11-9B49-F149E822E94A}">
      <dsp:nvSpPr>
        <dsp:cNvPr id="0" name=""/>
        <dsp:cNvSpPr/>
      </dsp:nvSpPr>
      <dsp:spPr>
        <a:xfrm rot="5400000">
          <a:off x="3064810" y="-2593744"/>
          <a:ext cx="437084" cy="562529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Identify barriers to learning for PP pupils</a:t>
          </a:r>
        </a:p>
      </dsp:txBody>
      <dsp:txXfrm rot="-5400000">
        <a:off x="470706" y="21697"/>
        <a:ext cx="5603957" cy="394410"/>
      </dsp:txXfrm>
    </dsp:sp>
    <dsp:sp modelId="{ECD64904-8748-444D-801B-D4F398B9B938}">
      <dsp:nvSpPr>
        <dsp:cNvPr id="0" name=""/>
        <dsp:cNvSpPr/>
      </dsp:nvSpPr>
      <dsp:spPr>
        <a:xfrm rot="5400000">
          <a:off x="-100865" y="687739"/>
          <a:ext cx="672436" cy="47070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5400000">
        <a:off x="1" y="822227"/>
        <a:ext cx="470705" cy="201731"/>
      </dsp:txXfrm>
    </dsp:sp>
    <dsp:sp modelId="{0BEEBD19-AC04-4814-8589-6AB6BCCE179B}">
      <dsp:nvSpPr>
        <dsp:cNvPr id="0" name=""/>
        <dsp:cNvSpPr/>
      </dsp:nvSpPr>
      <dsp:spPr>
        <a:xfrm rot="5400000">
          <a:off x="3064810" y="-2007230"/>
          <a:ext cx="437084" cy="562529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Decide your desired outcomes</a:t>
          </a:r>
        </a:p>
      </dsp:txBody>
      <dsp:txXfrm rot="-5400000">
        <a:off x="470706" y="608211"/>
        <a:ext cx="5603957" cy="394410"/>
      </dsp:txXfrm>
    </dsp:sp>
    <dsp:sp modelId="{3AE3EB02-E980-4BB6-8F0B-7FCC8CE55EB3}">
      <dsp:nvSpPr>
        <dsp:cNvPr id="0" name=""/>
        <dsp:cNvSpPr/>
      </dsp:nvSpPr>
      <dsp:spPr>
        <a:xfrm rot="5400000">
          <a:off x="-100865" y="1274253"/>
          <a:ext cx="672436" cy="47070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5400000">
        <a:off x="1" y="1408741"/>
        <a:ext cx="470705" cy="201731"/>
      </dsp:txXfrm>
    </dsp:sp>
    <dsp:sp modelId="{0F31F878-2DDF-4903-82ED-3DE0DC480FD4}">
      <dsp:nvSpPr>
        <dsp:cNvPr id="0" name=""/>
        <dsp:cNvSpPr/>
      </dsp:nvSpPr>
      <dsp:spPr>
        <a:xfrm rot="5400000">
          <a:off x="3064810" y="-1420717"/>
          <a:ext cx="437084" cy="562529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Identify success criteria for each outcome</a:t>
          </a:r>
        </a:p>
      </dsp:txBody>
      <dsp:txXfrm rot="-5400000">
        <a:off x="470706" y="1194724"/>
        <a:ext cx="5603957" cy="394410"/>
      </dsp:txXfrm>
    </dsp:sp>
    <dsp:sp modelId="{B3F3C7B7-4B5D-4333-ACF8-620BAB7B5077}">
      <dsp:nvSpPr>
        <dsp:cNvPr id="0" name=""/>
        <dsp:cNvSpPr/>
      </dsp:nvSpPr>
      <dsp:spPr>
        <a:xfrm rot="5400000">
          <a:off x="-100865" y="1860767"/>
          <a:ext cx="672436" cy="47070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5400000">
        <a:off x="1" y="1995255"/>
        <a:ext cx="470705" cy="201731"/>
      </dsp:txXfrm>
    </dsp:sp>
    <dsp:sp modelId="{1E09ED51-FCE7-4A8C-9582-5991F0032EE5}">
      <dsp:nvSpPr>
        <dsp:cNvPr id="0" name=""/>
        <dsp:cNvSpPr/>
      </dsp:nvSpPr>
      <dsp:spPr>
        <a:xfrm rot="5400000">
          <a:off x="3064810" y="-834203"/>
          <a:ext cx="437084" cy="562529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Choose your PP strategies</a:t>
          </a:r>
        </a:p>
      </dsp:txBody>
      <dsp:txXfrm rot="-5400000">
        <a:off x="470706" y="1781238"/>
        <a:ext cx="5603957" cy="394410"/>
      </dsp:txXfrm>
    </dsp:sp>
    <dsp:sp modelId="{15122791-E668-407D-A418-68DA371021D7}">
      <dsp:nvSpPr>
        <dsp:cNvPr id="0" name=""/>
        <dsp:cNvSpPr/>
      </dsp:nvSpPr>
      <dsp:spPr>
        <a:xfrm rot="5400000">
          <a:off x="-100865" y="2447280"/>
          <a:ext cx="672436" cy="47070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5400000">
        <a:off x="1" y="2581768"/>
        <a:ext cx="470705" cy="201731"/>
      </dsp:txXfrm>
    </dsp:sp>
    <dsp:sp modelId="{58C165A9-562B-4FCD-99EF-EF478F88F51D}">
      <dsp:nvSpPr>
        <dsp:cNvPr id="0" name=""/>
        <dsp:cNvSpPr/>
      </dsp:nvSpPr>
      <dsp:spPr>
        <a:xfrm rot="5400000">
          <a:off x="3064810" y="-247689"/>
          <a:ext cx="437084" cy="562529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Implement strategies with in-depth training</a:t>
          </a:r>
        </a:p>
      </dsp:txBody>
      <dsp:txXfrm rot="-5400000">
        <a:off x="470706" y="2367752"/>
        <a:ext cx="5603957" cy="394410"/>
      </dsp:txXfrm>
    </dsp:sp>
    <dsp:sp modelId="{1784405B-C937-4E9E-873D-C3FD9679ACE1}">
      <dsp:nvSpPr>
        <dsp:cNvPr id="0" name=""/>
        <dsp:cNvSpPr/>
      </dsp:nvSpPr>
      <dsp:spPr>
        <a:xfrm rot="5400000">
          <a:off x="-100865" y="3033794"/>
          <a:ext cx="672436" cy="47070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5400000">
        <a:off x="1" y="3168282"/>
        <a:ext cx="470705" cy="201731"/>
      </dsp:txXfrm>
    </dsp:sp>
    <dsp:sp modelId="{64F41F0C-5391-448B-A886-876F602C1485}">
      <dsp:nvSpPr>
        <dsp:cNvPr id="0" name=""/>
        <dsp:cNvSpPr/>
      </dsp:nvSpPr>
      <dsp:spPr>
        <a:xfrm rot="5400000">
          <a:off x="3064810" y="338823"/>
          <a:ext cx="437084" cy="562529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Evaluate strategies regularly</a:t>
          </a:r>
        </a:p>
      </dsp:txBody>
      <dsp:txXfrm rot="-5400000">
        <a:off x="470706" y="2954265"/>
        <a:ext cx="5603957" cy="394410"/>
      </dsp:txXfrm>
    </dsp:sp>
    <dsp:sp modelId="{18426203-F544-4899-AAA0-095B61891746}">
      <dsp:nvSpPr>
        <dsp:cNvPr id="0" name=""/>
        <dsp:cNvSpPr/>
      </dsp:nvSpPr>
      <dsp:spPr>
        <a:xfrm rot="5400000">
          <a:off x="-100865" y="3620308"/>
          <a:ext cx="672436" cy="47070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5400000">
        <a:off x="1" y="3754796"/>
        <a:ext cx="470705" cy="201731"/>
      </dsp:txXfrm>
    </dsp:sp>
    <dsp:sp modelId="{0EE391F3-6280-483B-9B4F-288AFC97505F}">
      <dsp:nvSpPr>
        <dsp:cNvPr id="0" name=""/>
        <dsp:cNvSpPr/>
      </dsp:nvSpPr>
      <dsp:spPr>
        <a:xfrm rot="5400000">
          <a:off x="3064810" y="925337"/>
          <a:ext cx="437084" cy="562529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Tell the story: create an audit trail</a:t>
          </a:r>
        </a:p>
      </dsp:txBody>
      <dsp:txXfrm rot="-5400000">
        <a:off x="470706" y="3540779"/>
        <a:ext cx="5603957" cy="394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F37A7-38E7-4614-9B48-4DD3365E6F6D}">
      <dsp:nvSpPr>
        <dsp:cNvPr id="0" name=""/>
        <dsp:cNvSpPr/>
      </dsp:nvSpPr>
      <dsp:spPr>
        <a:xfrm>
          <a:off x="791692" y="0"/>
          <a:ext cx="4967287" cy="4967287"/>
        </a:xfrm>
        <a:prstGeom prst="quadArrow">
          <a:avLst>
            <a:gd name="adj1" fmla="val 2000"/>
            <a:gd name="adj2" fmla="val 4000"/>
            <a:gd name="adj3" fmla="val 5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CCD848FD-78DC-4C7B-82AC-EC170882D2EE}">
      <dsp:nvSpPr>
        <dsp:cNvPr id="0" name=""/>
        <dsp:cNvSpPr/>
      </dsp:nvSpPr>
      <dsp:spPr>
        <a:xfrm>
          <a:off x="1133292" y="322873"/>
          <a:ext cx="1986914" cy="1986914"/>
        </a:xfrm>
        <a:prstGeom prst="roundRect">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LOW IMPACT HIGH COST</a:t>
          </a:r>
        </a:p>
      </dsp:txBody>
      <dsp:txXfrm>
        <a:off x="1230285" y="419866"/>
        <a:ext cx="1792928" cy="1792928"/>
      </dsp:txXfrm>
    </dsp:sp>
    <dsp:sp modelId="{509BF4E5-4B66-418D-BB25-5E56619C79F3}">
      <dsp:nvSpPr>
        <dsp:cNvPr id="0" name=""/>
        <dsp:cNvSpPr/>
      </dsp:nvSpPr>
      <dsp:spPr>
        <a:xfrm>
          <a:off x="3383970" y="287367"/>
          <a:ext cx="1986914" cy="1986914"/>
        </a:xfrm>
        <a:prstGeom prst="roundRect">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HIGH IMPACT HIGH COST</a:t>
          </a:r>
        </a:p>
      </dsp:txBody>
      <dsp:txXfrm>
        <a:off x="3480963" y="384360"/>
        <a:ext cx="1792928" cy="1792928"/>
      </dsp:txXfrm>
    </dsp:sp>
    <dsp:sp modelId="{3B4AD6E4-4E59-4F70-A99C-66A9E3E917C5}">
      <dsp:nvSpPr>
        <dsp:cNvPr id="0" name=""/>
        <dsp:cNvSpPr/>
      </dsp:nvSpPr>
      <dsp:spPr>
        <a:xfrm>
          <a:off x="1133292" y="2657498"/>
          <a:ext cx="1986914" cy="1986914"/>
        </a:xfrm>
        <a:prstGeom prst="round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LOW IMPACT LOW COST</a:t>
          </a:r>
        </a:p>
      </dsp:txBody>
      <dsp:txXfrm>
        <a:off x="1230285" y="2754491"/>
        <a:ext cx="1792928" cy="1792928"/>
      </dsp:txXfrm>
    </dsp:sp>
    <dsp:sp modelId="{7FAB3DD6-0A57-45BF-B6DA-F48767663B90}">
      <dsp:nvSpPr>
        <dsp:cNvPr id="0" name=""/>
        <dsp:cNvSpPr/>
      </dsp:nvSpPr>
      <dsp:spPr>
        <a:xfrm>
          <a:off x="3467917" y="2657498"/>
          <a:ext cx="1986914" cy="1986914"/>
        </a:xfrm>
        <a:prstGeom prst="roundRect">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HIGH IMPACT LOW COST</a:t>
          </a:r>
        </a:p>
      </dsp:txBody>
      <dsp:txXfrm>
        <a:off x="3564910" y="2754491"/>
        <a:ext cx="1792928" cy="17929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4280315" cy="337106"/>
          </a:xfrm>
          <a:prstGeom prst="rect">
            <a:avLst/>
          </a:prstGeom>
          <a:noFill/>
          <a:ln w="9525">
            <a:noFill/>
            <a:miter lim="800000"/>
            <a:headEnd/>
            <a:tailEnd/>
          </a:ln>
          <a:effectLst/>
        </p:spPr>
        <p:txBody>
          <a:bodyPr vert="horz" wrap="square" lIns="90847" tIns="45424" rIns="90847" bIns="45424" numCol="1" anchor="t" anchorCtr="0" compatLnSpc="1">
            <a:prstTxWarp prst="textNoShape">
              <a:avLst/>
            </a:prstTxWarp>
          </a:bodyPr>
          <a:lstStyle>
            <a:lvl1pPr defTabSz="908319">
              <a:defRPr sz="1200">
                <a:latin typeface="Arial" charset="0"/>
                <a:ea typeface="ＭＳ Ｐゴシック" pitchFamily="-112" charset="-128"/>
              </a:defRPr>
            </a:lvl1pPr>
          </a:lstStyle>
          <a:p>
            <a:pPr>
              <a:defRPr/>
            </a:pPr>
            <a:endParaRPr lang="en-GB"/>
          </a:p>
        </p:txBody>
      </p:sp>
      <p:sp>
        <p:nvSpPr>
          <p:cNvPr id="123907" name="Rectangle 3"/>
          <p:cNvSpPr>
            <a:spLocks noGrp="1" noChangeArrowheads="1"/>
          </p:cNvSpPr>
          <p:nvPr>
            <p:ph type="dt" sz="quarter" idx="1"/>
          </p:nvPr>
        </p:nvSpPr>
        <p:spPr bwMode="auto">
          <a:xfrm>
            <a:off x="5591612" y="0"/>
            <a:ext cx="4280313" cy="337106"/>
          </a:xfrm>
          <a:prstGeom prst="rect">
            <a:avLst/>
          </a:prstGeom>
          <a:noFill/>
          <a:ln w="9525">
            <a:noFill/>
            <a:miter lim="800000"/>
            <a:headEnd/>
            <a:tailEnd/>
          </a:ln>
          <a:effectLst/>
        </p:spPr>
        <p:txBody>
          <a:bodyPr vert="horz" wrap="square" lIns="90847" tIns="45424" rIns="90847" bIns="45424" numCol="1" anchor="t" anchorCtr="0" compatLnSpc="1">
            <a:prstTxWarp prst="textNoShape">
              <a:avLst/>
            </a:prstTxWarp>
          </a:bodyPr>
          <a:lstStyle>
            <a:lvl1pPr algn="r" defTabSz="908319">
              <a:defRPr sz="1200">
                <a:latin typeface="Arial" charset="0"/>
                <a:ea typeface="ＭＳ Ｐゴシック" pitchFamily="-112" charset="-128"/>
              </a:defRPr>
            </a:lvl1pPr>
          </a:lstStyle>
          <a:p>
            <a:pPr>
              <a:defRPr/>
            </a:pPr>
            <a:endParaRPr lang="en-GB"/>
          </a:p>
        </p:txBody>
      </p:sp>
      <p:sp>
        <p:nvSpPr>
          <p:cNvPr id="123908" name="Rectangle 4"/>
          <p:cNvSpPr>
            <a:spLocks noGrp="1" noChangeArrowheads="1"/>
          </p:cNvSpPr>
          <p:nvPr>
            <p:ph type="ftr" sz="quarter" idx="2"/>
          </p:nvPr>
        </p:nvSpPr>
        <p:spPr bwMode="auto">
          <a:xfrm>
            <a:off x="0" y="6403924"/>
            <a:ext cx="4280315" cy="337106"/>
          </a:xfrm>
          <a:prstGeom prst="rect">
            <a:avLst/>
          </a:prstGeom>
          <a:noFill/>
          <a:ln w="9525">
            <a:noFill/>
            <a:miter lim="800000"/>
            <a:headEnd/>
            <a:tailEnd/>
          </a:ln>
          <a:effectLst/>
        </p:spPr>
        <p:txBody>
          <a:bodyPr vert="horz" wrap="square" lIns="90847" tIns="45424" rIns="90847" bIns="45424" numCol="1" anchor="b" anchorCtr="0" compatLnSpc="1">
            <a:prstTxWarp prst="textNoShape">
              <a:avLst/>
            </a:prstTxWarp>
          </a:bodyPr>
          <a:lstStyle>
            <a:lvl1pPr defTabSz="908319">
              <a:defRPr sz="1200">
                <a:latin typeface="Arial" charset="0"/>
                <a:ea typeface="ＭＳ Ｐゴシック" pitchFamily="-112" charset="-128"/>
              </a:defRPr>
            </a:lvl1pPr>
          </a:lstStyle>
          <a:p>
            <a:pPr>
              <a:defRPr/>
            </a:pPr>
            <a:endParaRPr lang="en-GB"/>
          </a:p>
        </p:txBody>
      </p:sp>
      <p:sp>
        <p:nvSpPr>
          <p:cNvPr id="123909" name="Rectangle 5"/>
          <p:cNvSpPr>
            <a:spLocks noGrp="1" noChangeArrowheads="1"/>
          </p:cNvSpPr>
          <p:nvPr>
            <p:ph type="sldNum" sz="quarter" idx="3"/>
          </p:nvPr>
        </p:nvSpPr>
        <p:spPr bwMode="auto">
          <a:xfrm>
            <a:off x="5591612" y="6403924"/>
            <a:ext cx="4280313" cy="337106"/>
          </a:xfrm>
          <a:prstGeom prst="rect">
            <a:avLst/>
          </a:prstGeom>
          <a:noFill/>
          <a:ln w="9525">
            <a:noFill/>
            <a:miter lim="800000"/>
            <a:headEnd/>
            <a:tailEnd/>
          </a:ln>
          <a:effectLst/>
        </p:spPr>
        <p:txBody>
          <a:bodyPr vert="horz" wrap="square" lIns="90847" tIns="45424" rIns="90847" bIns="45424" numCol="1" anchor="b" anchorCtr="0" compatLnSpc="1">
            <a:prstTxWarp prst="textNoShape">
              <a:avLst/>
            </a:prstTxWarp>
          </a:bodyPr>
          <a:lstStyle>
            <a:lvl1pPr algn="r" defTabSz="908319">
              <a:defRPr sz="1200">
                <a:latin typeface="Arial" charset="0"/>
                <a:ea typeface="ＭＳ Ｐゴシック" pitchFamily="-112" charset="-128"/>
              </a:defRPr>
            </a:lvl1pPr>
          </a:lstStyle>
          <a:p>
            <a:pPr>
              <a:defRPr/>
            </a:pPr>
            <a:fld id="{B6DFD58A-811B-49B5-8A51-B215E18D4528}" type="slidenum">
              <a:rPr lang="en-US"/>
              <a:pPr>
                <a:defRPr/>
              </a:pPr>
              <a:t>‹#›</a:t>
            </a:fld>
            <a:endParaRPr lang="en-US"/>
          </a:p>
        </p:txBody>
      </p:sp>
    </p:spTree>
    <p:extLst>
      <p:ext uri="{BB962C8B-B14F-4D97-AF65-F5344CB8AC3E}">
        <p14:creationId xmlns:p14="http://schemas.microsoft.com/office/powerpoint/2010/main" val="286887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7989" cy="337106"/>
          </a:xfrm>
          <a:prstGeom prst="rect">
            <a:avLst/>
          </a:prstGeom>
        </p:spPr>
        <p:txBody>
          <a:bodyPr vert="horz" lIns="91440" tIns="45720" rIns="91440" bIns="45720" rtlCol="0"/>
          <a:lstStyle>
            <a:lvl1pPr algn="l">
              <a:defRPr sz="1200">
                <a:latin typeface="Arial" pitchFamily="34" charset="0"/>
              </a:defRPr>
            </a:lvl1pPr>
          </a:lstStyle>
          <a:p>
            <a:pPr>
              <a:defRPr/>
            </a:pPr>
            <a:endParaRPr lang="en-GB"/>
          </a:p>
        </p:txBody>
      </p:sp>
      <p:sp>
        <p:nvSpPr>
          <p:cNvPr id="3" name="Date Placeholder 2"/>
          <p:cNvSpPr>
            <a:spLocks noGrp="1"/>
          </p:cNvSpPr>
          <p:nvPr>
            <p:ph type="dt" idx="1"/>
          </p:nvPr>
        </p:nvSpPr>
        <p:spPr>
          <a:xfrm>
            <a:off x="5593935" y="0"/>
            <a:ext cx="4277989" cy="337106"/>
          </a:xfrm>
          <a:prstGeom prst="rect">
            <a:avLst/>
          </a:prstGeom>
        </p:spPr>
        <p:txBody>
          <a:bodyPr vert="horz" lIns="91440" tIns="45720" rIns="91440" bIns="45720" rtlCol="0"/>
          <a:lstStyle>
            <a:lvl1pPr algn="r">
              <a:defRPr sz="1200">
                <a:latin typeface="Arial" pitchFamily="34" charset="0"/>
              </a:defRPr>
            </a:lvl1pPr>
          </a:lstStyle>
          <a:p>
            <a:pPr>
              <a:defRPr/>
            </a:pPr>
            <a:fld id="{D15CFEAB-F37E-4935-A19C-C7978B933AE6}" type="datetimeFigureOut">
              <a:rPr lang="en-GB"/>
              <a:pPr>
                <a:defRPr/>
              </a:pPr>
              <a:t>02/11/2016</a:t>
            </a:fld>
            <a:endParaRPr lang="en-GB"/>
          </a:p>
        </p:txBody>
      </p:sp>
      <p:sp>
        <p:nvSpPr>
          <p:cNvPr id="4" name="Slide Image Placeholder 3"/>
          <p:cNvSpPr>
            <a:spLocks noGrp="1" noRot="1" noChangeAspect="1"/>
          </p:cNvSpPr>
          <p:nvPr>
            <p:ph type="sldImg" idx="2"/>
          </p:nvPr>
        </p:nvSpPr>
        <p:spPr>
          <a:xfrm>
            <a:off x="3252788" y="506413"/>
            <a:ext cx="3368675" cy="25273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988124" y="3203046"/>
            <a:ext cx="7898004" cy="303395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6403924"/>
            <a:ext cx="4277989" cy="337106"/>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GB"/>
          </a:p>
        </p:txBody>
      </p:sp>
      <p:sp>
        <p:nvSpPr>
          <p:cNvPr id="7" name="Slide Number Placeholder 6"/>
          <p:cNvSpPr>
            <a:spLocks noGrp="1"/>
          </p:cNvSpPr>
          <p:nvPr>
            <p:ph type="sldNum" sz="quarter" idx="5"/>
          </p:nvPr>
        </p:nvSpPr>
        <p:spPr>
          <a:xfrm>
            <a:off x="5593935" y="6403924"/>
            <a:ext cx="4277989" cy="337106"/>
          </a:xfrm>
          <a:prstGeom prst="rect">
            <a:avLst/>
          </a:prstGeom>
        </p:spPr>
        <p:txBody>
          <a:bodyPr vert="horz" lIns="91440" tIns="45720" rIns="91440" bIns="45720" rtlCol="0" anchor="b"/>
          <a:lstStyle>
            <a:lvl1pPr algn="r">
              <a:defRPr sz="1200">
                <a:latin typeface="Arial" pitchFamily="34" charset="0"/>
              </a:defRPr>
            </a:lvl1pPr>
          </a:lstStyle>
          <a:p>
            <a:pPr>
              <a:defRPr/>
            </a:pPr>
            <a:fld id="{9D09F4DD-49EA-47F1-8CDA-C09D09D1C3BC}" type="slidenum">
              <a:rPr lang="en-GB"/>
              <a:pPr>
                <a:defRPr/>
              </a:pPr>
              <a:t>‹#›</a:t>
            </a:fld>
            <a:endParaRPr lang="en-GB"/>
          </a:p>
        </p:txBody>
      </p:sp>
    </p:spTree>
    <p:extLst>
      <p:ext uri="{BB962C8B-B14F-4D97-AF65-F5344CB8AC3E}">
        <p14:creationId xmlns:p14="http://schemas.microsoft.com/office/powerpoint/2010/main" val="17801255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522039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38088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a:ln/>
        </p:spPr>
      </p:sp>
      <p:sp>
        <p:nvSpPr>
          <p:cNvPr id="144386" name="Notes Placeholder 2"/>
          <p:cNvSpPr>
            <a:spLocks noGrp="1"/>
          </p:cNvSpPr>
          <p:nvPr>
            <p:ph type="body" idx="1"/>
          </p:nvPr>
        </p:nvSpPr>
        <p:spPr>
          <a:noFill/>
          <a:ln/>
        </p:spPr>
        <p:txBody>
          <a:bodyPr/>
          <a:lstStyle/>
          <a:p>
            <a:endParaRPr lang="en-GB"/>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B3FA2BE-ACF5-487B-B23D-61F5E4482EFD}"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53337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BD3B33B-EB5A-4E4C-A102-415D4891B2E3}"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09713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BD3B33B-EB5A-4E4C-A102-415D4891B2E3}"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95692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BD3B33B-EB5A-4E4C-A102-415D4891B2E3}"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54375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pic>
        <p:nvPicPr>
          <p:cNvPr id="10" name="Picture 17" descr="Blue mobius 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52400"/>
            <a:ext cx="16002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GB"/>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GB"/>
              <a:t>Click to edit Master subtitle style</a:t>
            </a:r>
            <a:endParaRPr lang="en-US"/>
          </a:p>
        </p:txBody>
      </p:sp>
      <p:sp>
        <p:nvSpPr>
          <p:cNvPr id="11" name="Date Placeholder 27"/>
          <p:cNvSpPr>
            <a:spLocks noGrp="1"/>
          </p:cNvSpPr>
          <p:nvPr>
            <p:ph type="dt" sz="half" idx="10"/>
          </p:nvPr>
        </p:nvSpPr>
        <p:spPr>
          <a:xfrm>
            <a:off x="6400800" y="6354763"/>
            <a:ext cx="2286000" cy="366712"/>
          </a:xfrm>
        </p:spPr>
        <p:txBody>
          <a:bodyPr/>
          <a:lstStyle>
            <a:lvl1pPr>
              <a:defRPr/>
            </a:lvl1pPr>
          </a:lstStyle>
          <a:p>
            <a:pPr>
              <a:defRPr/>
            </a:pPr>
            <a:fld id="{A3E05843-CF85-45DE-9484-57935A0B8FC3}" type="datetime1">
              <a:rPr lang="en-US"/>
              <a:pPr>
                <a:defRPr/>
              </a:pPr>
              <a:t>11/2/2016</a:t>
            </a:fld>
            <a:endParaRPr lang="en-US"/>
          </a:p>
        </p:txBody>
      </p:sp>
      <p:sp>
        <p:nvSpPr>
          <p:cNvPr id="12"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GB"/>
          </a:p>
        </p:txBody>
      </p:sp>
      <p:sp>
        <p:nvSpPr>
          <p:cNvPr id="13" name="Slide Number Placeholder 28"/>
          <p:cNvSpPr>
            <a:spLocks noGrp="1"/>
          </p:cNvSpPr>
          <p:nvPr>
            <p:ph type="sldNum" sz="quarter" idx="12"/>
          </p:nvPr>
        </p:nvSpPr>
        <p:spPr>
          <a:xfrm>
            <a:off x="1216025" y="6354763"/>
            <a:ext cx="1219200" cy="366712"/>
          </a:xfrm>
        </p:spPr>
        <p:txBody>
          <a:bodyPr/>
          <a:lstStyle>
            <a:lvl1pPr>
              <a:defRPr/>
            </a:lvl1pPr>
          </a:lstStyle>
          <a:p>
            <a:pPr>
              <a:defRPr/>
            </a:pPr>
            <a:fld id="{86004B32-AE5F-4461-BC37-F02A778BAA2E}" type="slidenum">
              <a:rPr lang="en-US"/>
              <a:pPr>
                <a:defRPr/>
              </a:pPr>
              <a:t>‹#›</a:t>
            </a:fld>
            <a:endParaRPr lang="en-US"/>
          </a:p>
        </p:txBody>
      </p:sp>
    </p:spTree>
    <p:extLst>
      <p:ext uri="{BB962C8B-B14F-4D97-AF65-F5344CB8AC3E}">
        <p14:creationId xmlns:p14="http://schemas.microsoft.com/office/powerpoint/2010/main" val="2209938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3908B30-3E5E-472C-ACA5-AA426FA409D9}" type="datetimeFigureOut">
              <a:rPr lang="en-GB" smtClean="0">
                <a:solidFill>
                  <a:prstClr val="black">
                    <a:tint val="75000"/>
                  </a:prstClr>
                </a:solidFill>
              </a:rPr>
              <a:pPr/>
              <a:t>02/11/2016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130893E-4837-476A-B1F6-6CFE784911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544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908B30-3E5E-472C-ACA5-AA426FA409D9}" type="datetimeFigureOut">
              <a:rPr lang="en-GB" smtClean="0">
                <a:solidFill>
                  <a:prstClr val="black">
                    <a:tint val="75000"/>
                  </a:prstClr>
                </a:solidFill>
              </a:rPr>
              <a:pPr/>
              <a:t>02/11/2016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130893E-4837-476A-B1F6-6CFE784911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5973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08B30-3E5E-472C-ACA5-AA426FA409D9}" type="datetimeFigureOut">
              <a:rPr lang="en-GB" smtClean="0">
                <a:solidFill>
                  <a:prstClr val="black">
                    <a:tint val="75000"/>
                  </a:prstClr>
                </a:solidFill>
              </a:rPr>
              <a:pPr/>
              <a:t>02/11/2016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130893E-4837-476A-B1F6-6CFE784911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9334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3908B30-3E5E-472C-ACA5-AA426FA409D9}" type="datetimeFigureOut">
              <a:rPr lang="en-GB" smtClean="0">
                <a:solidFill>
                  <a:prstClr val="black">
                    <a:tint val="75000"/>
                  </a:prstClr>
                </a:solidFill>
              </a:rPr>
              <a:pPr/>
              <a:t>02/11/2016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130893E-4837-476A-B1F6-6CFE784911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1290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3908B30-3E5E-472C-ACA5-AA426FA409D9}" type="datetimeFigureOut">
              <a:rPr lang="en-GB" smtClean="0">
                <a:solidFill>
                  <a:prstClr val="black">
                    <a:tint val="75000"/>
                  </a:prstClr>
                </a:solidFill>
              </a:rPr>
              <a:pPr/>
              <a:t>02/11/2016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130893E-4837-476A-B1F6-6CFE784911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503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3908B30-3E5E-472C-ACA5-AA426FA409D9}" type="datetimeFigureOut">
              <a:rPr lang="en-GB" smtClean="0">
                <a:solidFill>
                  <a:prstClr val="black">
                    <a:tint val="75000"/>
                  </a:prstClr>
                </a:solidFill>
              </a:rPr>
              <a:pPr/>
              <a:t>02/11/2016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130893E-4837-476A-B1F6-6CFE784911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3783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08B30-3E5E-472C-ACA5-AA426FA409D9}" type="datetimeFigureOut">
              <a:rPr lang="en-GB" smtClean="0">
                <a:solidFill>
                  <a:prstClr val="black">
                    <a:tint val="75000"/>
                  </a:prstClr>
                </a:solidFill>
              </a:rPr>
              <a:pPr/>
              <a:t>02/11/2016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130893E-4837-476A-B1F6-6CFE784911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5641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08B30-3E5E-472C-ACA5-AA426FA409D9}" type="datetimeFigureOut">
              <a:rPr lang="en-GB" smtClean="0">
                <a:solidFill>
                  <a:prstClr val="black">
                    <a:tint val="75000"/>
                  </a:prstClr>
                </a:solidFill>
              </a:rPr>
              <a:pPr/>
              <a:t>02/11/2016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130893E-4837-476A-B1F6-6CFE784911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9808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08B30-3E5E-472C-ACA5-AA426FA409D9}" type="datetimeFigureOut">
              <a:rPr lang="en-GB" smtClean="0">
                <a:solidFill>
                  <a:prstClr val="black">
                    <a:tint val="75000"/>
                  </a:prstClr>
                </a:solidFill>
              </a:rPr>
              <a:pPr/>
              <a:t>02/11/2016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130893E-4837-476A-B1F6-6CFE784911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8369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908B30-3E5E-472C-ACA5-AA426FA409D9}" type="datetimeFigureOut">
              <a:rPr lang="en-GB" smtClean="0">
                <a:solidFill>
                  <a:prstClr val="black">
                    <a:tint val="75000"/>
                  </a:prstClr>
                </a:solidFill>
              </a:rPr>
              <a:pPr/>
              <a:t>02/11/2016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130893E-4837-476A-B1F6-6CFE784911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193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13"/>
          <p:cNvSpPr>
            <a:spLocks noGrp="1"/>
          </p:cNvSpPr>
          <p:nvPr>
            <p:ph type="dt" sz="half" idx="10"/>
          </p:nvPr>
        </p:nvSpPr>
        <p:spPr/>
        <p:txBody>
          <a:bodyPr/>
          <a:lstStyle>
            <a:lvl1pPr>
              <a:defRPr/>
            </a:lvl1pPr>
          </a:lstStyle>
          <a:p>
            <a:pPr>
              <a:defRPr/>
            </a:pPr>
            <a:fld id="{29320D2F-9063-4C49-8A88-5216E2D51866}" type="datetime1">
              <a:rPr lang="en-US"/>
              <a:pPr>
                <a:defRPr/>
              </a:pPr>
              <a:t>11/2/2016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589A82A1-C6E5-4A8E-B030-1199669F7E3D}" type="slidenum">
              <a:rPr lang="en-US"/>
              <a:pPr>
                <a:defRPr/>
              </a:pPr>
              <a:t>‹#›</a:t>
            </a:fld>
            <a:endParaRPr lang="en-US"/>
          </a:p>
        </p:txBody>
      </p:sp>
    </p:spTree>
    <p:extLst>
      <p:ext uri="{BB962C8B-B14F-4D97-AF65-F5344CB8AC3E}">
        <p14:creationId xmlns:p14="http://schemas.microsoft.com/office/powerpoint/2010/main" val="1889226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908B30-3E5E-472C-ACA5-AA426FA409D9}" type="datetimeFigureOut">
              <a:rPr lang="en-GB" smtClean="0">
                <a:solidFill>
                  <a:prstClr val="black">
                    <a:tint val="75000"/>
                  </a:prstClr>
                </a:solidFill>
              </a:rPr>
              <a:pPr/>
              <a:t>02/11/2016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130893E-4837-476A-B1F6-6CFE784911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8377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pic>
        <p:nvPicPr>
          <p:cNvPr id="10" name="Picture 17" descr="Blue mobius 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52400"/>
            <a:ext cx="16002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GB"/>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GB"/>
              <a:t>Click to edit Master subtitle style</a:t>
            </a:r>
            <a:endParaRPr lang="en-US"/>
          </a:p>
        </p:txBody>
      </p:sp>
      <p:sp>
        <p:nvSpPr>
          <p:cNvPr id="11" name="Date Placeholder 27"/>
          <p:cNvSpPr>
            <a:spLocks noGrp="1"/>
          </p:cNvSpPr>
          <p:nvPr>
            <p:ph type="dt" sz="half" idx="10"/>
          </p:nvPr>
        </p:nvSpPr>
        <p:spPr>
          <a:xfrm>
            <a:off x="6400800" y="6354763"/>
            <a:ext cx="2286000" cy="366712"/>
          </a:xfrm>
        </p:spPr>
        <p:txBody>
          <a:bodyPr/>
          <a:lstStyle>
            <a:lvl1pPr>
              <a:defRPr/>
            </a:lvl1pPr>
          </a:lstStyle>
          <a:p>
            <a:pPr>
              <a:defRPr/>
            </a:pPr>
            <a:fld id="{A3E05843-CF85-45DE-9484-57935A0B8FC3}" type="datetime1">
              <a:rPr lang="en-US">
                <a:solidFill>
                  <a:srgbClr val="464653"/>
                </a:solidFill>
              </a:rPr>
              <a:pPr>
                <a:defRPr/>
              </a:pPr>
              <a:t>11/2/2016</a:t>
            </a:fld>
            <a:endParaRPr lang="en-US">
              <a:solidFill>
                <a:srgbClr val="464653"/>
              </a:solidFill>
            </a:endParaRPr>
          </a:p>
        </p:txBody>
      </p:sp>
      <p:sp>
        <p:nvSpPr>
          <p:cNvPr id="12"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GB">
              <a:solidFill>
                <a:srgbClr val="464653"/>
              </a:solidFill>
            </a:endParaRPr>
          </a:p>
        </p:txBody>
      </p:sp>
      <p:sp>
        <p:nvSpPr>
          <p:cNvPr id="13" name="Slide Number Placeholder 28"/>
          <p:cNvSpPr>
            <a:spLocks noGrp="1"/>
          </p:cNvSpPr>
          <p:nvPr>
            <p:ph type="sldNum" sz="quarter" idx="12"/>
          </p:nvPr>
        </p:nvSpPr>
        <p:spPr>
          <a:xfrm>
            <a:off x="1216025" y="6354763"/>
            <a:ext cx="1219200" cy="366712"/>
          </a:xfrm>
        </p:spPr>
        <p:txBody>
          <a:bodyPr/>
          <a:lstStyle>
            <a:lvl1pPr>
              <a:defRPr/>
            </a:lvl1pPr>
          </a:lstStyle>
          <a:p>
            <a:pPr>
              <a:defRPr/>
            </a:pPr>
            <a:fld id="{86004B32-AE5F-4461-BC37-F02A778BAA2E}"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2709156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13"/>
          <p:cNvSpPr>
            <a:spLocks noGrp="1"/>
          </p:cNvSpPr>
          <p:nvPr>
            <p:ph type="dt" sz="half" idx="10"/>
          </p:nvPr>
        </p:nvSpPr>
        <p:spPr/>
        <p:txBody>
          <a:bodyPr/>
          <a:lstStyle>
            <a:lvl1pPr>
              <a:defRPr/>
            </a:lvl1pPr>
          </a:lstStyle>
          <a:p>
            <a:pPr>
              <a:defRPr/>
            </a:pPr>
            <a:fld id="{29320D2F-9063-4C49-8A88-5216E2D51866}" type="datetime1">
              <a:rPr lang="en-US">
                <a:solidFill>
                  <a:srgbClr val="464653"/>
                </a:solidFill>
              </a:rPr>
              <a:pPr>
                <a:defRPr/>
              </a:pPr>
              <a:t>11/2/2016</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GB">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pPr>
              <a:defRPr/>
            </a:pPr>
            <a:fld id="{589A82A1-C6E5-4A8E-B030-1199669F7E3D}"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4104841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4" name="Straight Connector 11"/>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pic>
        <p:nvPicPr>
          <p:cNvPr id="6"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1676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sp>
        <p:nvSpPr>
          <p:cNvPr id="2" name="Title 1"/>
          <p:cNvSpPr>
            <a:spLocks noGrp="1"/>
          </p:cNvSpPr>
          <p:nvPr>
            <p:ph type="title"/>
          </p:nvPr>
        </p:nvSpPr>
        <p:spPr>
          <a:xfrm>
            <a:off x="457200" y="228600"/>
            <a:ext cx="8229600" cy="914400"/>
          </a:xfrm>
        </p:spPr>
        <p:txBody>
          <a:bodyPr/>
          <a:lstStyle/>
          <a:p>
            <a:r>
              <a:rPr lang="en-GB"/>
              <a:t>Click to edit Master title style</a:t>
            </a:r>
            <a:endParaRPr lang="en-US"/>
          </a:p>
        </p:txBody>
      </p:sp>
      <p:sp>
        <p:nvSpPr>
          <p:cNvPr id="8" name="Date Placeholder 2"/>
          <p:cNvSpPr>
            <a:spLocks noGrp="1"/>
          </p:cNvSpPr>
          <p:nvPr>
            <p:ph type="dt" sz="half" idx="10"/>
          </p:nvPr>
        </p:nvSpPr>
        <p:spPr/>
        <p:txBody>
          <a:bodyPr/>
          <a:lstStyle>
            <a:lvl1pPr>
              <a:defRPr/>
            </a:lvl1pPr>
          </a:lstStyle>
          <a:p>
            <a:pPr>
              <a:defRPr/>
            </a:pPr>
            <a:fld id="{37611E36-EE82-4528-A8C2-662C2221A096}" type="datetime1">
              <a:rPr lang="en-US">
                <a:solidFill>
                  <a:srgbClr val="464653"/>
                </a:solidFill>
              </a:rPr>
              <a:pPr>
                <a:defRPr/>
              </a:pPr>
              <a:t>11/2/2016</a:t>
            </a:fld>
            <a:endParaRPr lang="en-US">
              <a:solidFill>
                <a:srgbClr val="464653"/>
              </a:solidFill>
            </a:endParaRPr>
          </a:p>
        </p:txBody>
      </p:sp>
      <p:sp>
        <p:nvSpPr>
          <p:cNvPr id="9" name="Footer Placeholder 3"/>
          <p:cNvSpPr>
            <a:spLocks noGrp="1"/>
          </p:cNvSpPr>
          <p:nvPr>
            <p:ph type="ftr" sz="quarter" idx="11"/>
          </p:nvPr>
        </p:nvSpPr>
        <p:spPr/>
        <p:txBody>
          <a:bodyPr/>
          <a:lstStyle>
            <a:lvl1pPr>
              <a:defRPr/>
            </a:lvl1pPr>
          </a:lstStyle>
          <a:p>
            <a:pPr>
              <a:defRPr/>
            </a:pPr>
            <a:endParaRPr lang="en-GB">
              <a:solidFill>
                <a:srgbClr val="464653"/>
              </a:solidFill>
            </a:endParaRPr>
          </a:p>
        </p:txBody>
      </p:sp>
      <p:sp>
        <p:nvSpPr>
          <p:cNvPr id="10" name="Slide Number Placeholder 4"/>
          <p:cNvSpPr>
            <a:spLocks noGrp="1"/>
          </p:cNvSpPr>
          <p:nvPr>
            <p:ph type="sldNum" sz="quarter" idx="12"/>
          </p:nvPr>
        </p:nvSpPr>
        <p:spPr/>
        <p:txBody>
          <a:bodyPr/>
          <a:lstStyle>
            <a:lvl1pPr>
              <a:defRPr/>
            </a:lvl1pPr>
          </a:lstStyle>
          <a:p>
            <a:pPr>
              <a:defRPr/>
            </a:pPr>
            <a:fld id="{F82439D4-A5BD-4B29-A12D-373900132F62}"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3802700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sp>
        <p:nvSpPr>
          <p:cNvPr id="4" name="Date Placeholder 1"/>
          <p:cNvSpPr>
            <a:spLocks noGrp="1"/>
          </p:cNvSpPr>
          <p:nvPr>
            <p:ph type="dt" sz="half" idx="10"/>
          </p:nvPr>
        </p:nvSpPr>
        <p:spPr/>
        <p:txBody>
          <a:bodyPr/>
          <a:lstStyle>
            <a:lvl1pPr>
              <a:defRPr/>
            </a:lvl1pPr>
          </a:lstStyle>
          <a:p>
            <a:pPr>
              <a:defRPr/>
            </a:pPr>
            <a:fld id="{93E82C6C-6DFC-41C7-93CE-BF3BEF0102E0}" type="datetime1">
              <a:rPr lang="en-US">
                <a:solidFill>
                  <a:srgbClr val="464653"/>
                </a:solidFill>
              </a:rPr>
              <a:pPr>
                <a:defRPr/>
              </a:pPr>
              <a:t>11/2/2016</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GB">
              <a:solidFill>
                <a:srgbClr val="464653"/>
              </a:solidFill>
            </a:endParaRPr>
          </a:p>
        </p:txBody>
      </p:sp>
      <p:sp>
        <p:nvSpPr>
          <p:cNvPr id="6" name="Slide Number Placeholder 3"/>
          <p:cNvSpPr>
            <a:spLocks noGrp="1"/>
          </p:cNvSpPr>
          <p:nvPr>
            <p:ph type="sldNum" sz="quarter" idx="12"/>
          </p:nvPr>
        </p:nvSpPr>
        <p:spPr/>
        <p:txBody>
          <a:bodyPr/>
          <a:lstStyle>
            <a:lvl1pPr>
              <a:defRPr/>
            </a:lvl1pPr>
          </a:lstStyle>
          <a:p>
            <a:pPr>
              <a:defRPr/>
            </a:pPr>
            <a:fld id="{1DE5D352-1000-4FA0-B28C-6404FA3B6E1E}"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1845275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08488EF-EF91-4BED-9EC4-008F8C1E0865}" type="datetime1">
              <a:rPr lang="en-US">
                <a:solidFill>
                  <a:srgbClr val="464653"/>
                </a:solidFill>
              </a:rPr>
              <a:pPr>
                <a:defRPr/>
              </a:pPr>
              <a:t>11/2/2016</a:t>
            </a:fld>
            <a:endParaRPr lang="en-US">
              <a:solidFill>
                <a:srgbClr val="464653"/>
              </a:solidFill>
            </a:endParaRPr>
          </a:p>
        </p:txBody>
      </p:sp>
      <p:sp>
        <p:nvSpPr>
          <p:cNvPr id="3" name="Footer Placeholder 2"/>
          <p:cNvSpPr>
            <a:spLocks noGrp="1"/>
          </p:cNvSpPr>
          <p:nvPr>
            <p:ph type="ftr" sz="quarter" idx="11"/>
          </p:nvPr>
        </p:nvSpPr>
        <p:spPr/>
        <p:txBody>
          <a:bodyPr/>
          <a:lstStyle>
            <a:lvl1pPr>
              <a:defRPr/>
            </a:lvl1pPr>
          </a:lstStyle>
          <a:p>
            <a:pPr>
              <a:defRPr/>
            </a:pPr>
            <a:endParaRPr lang="en-GB">
              <a:solidFill>
                <a:srgbClr val="464653"/>
              </a:solidFill>
            </a:endParaRPr>
          </a:p>
        </p:txBody>
      </p:sp>
      <p:sp>
        <p:nvSpPr>
          <p:cNvPr id="4" name="Slide Number Placeholder 22"/>
          <p:cNvSpPr>
            <a:spLocks noGrp="1"/>
          </p:cNvSpPr>
          <p:nvPr>
            <p:ph type="sldNum" sz="quarter" idx="12"/>
          </p:nvPr>
        </p:nvSpPr>
        <p:spPr/>
        <p:txBody>
          <a:bodyPr/>
          <a:lstStyle>
            <a:lvl1pPr>
              <a:defRPr/>
            </a:lvl1pPr>
          </a:lstStyle>
          <a:p>
            <a:pPr>
              <a:defRPr/>
            </a:pPr>
            <a:fld id="{489404FB-E15F-4CD3-AA0A-20B491EEB5A7}"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3926920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pic>
        <p:nvPicPr>
          <p:cNvPr id="10" name="Picture 17" descr="Blue mobius 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52400"/>
            <a:ext cx="16002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GB"/>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GB"/>
              <a:t>Click to edit Master subtitle style</a:t>
            </a:r>
            <a:endParaRPr lang="en-US"/>
          </a:p>
        </p:txBody>
      </p:sp>
      <p:sp>
        <p:nvSpPr>
          <p:cNvPr id="11" name="Date Placeholder 27"/>
          <p:cNvSpPr>
            <a:spLocks noGrp="1"/>
          </p:cNvSpPr>
          <p:nvPr>
            <p:ph type="dt" sz="half" idx="10"/>
          </p:nvPr>
        </p:nvSpPr>
        <p:spPr>
          <a:xfrm>
            <a:off x="6400800" y="6354763"/>
            <a:ext cx="2286000" cy="366712"/>
          </a:xfrm>
        </p:spPr>
        <p:txBody>
          <a:bodyPr/>
          <a:lstStyle>
            <a:lvl1pPr>
              <a:defRPr/>
            </a:lvl1pPr>
          </a:lstStyle>
          <a:p>
            <a:pPr>
              <a:defRPr/>
            </a:pPr>
            <a:fld id="{A3E05843-CF85-45DE-9484-57935A0B8FC3}" type="datetime1">
              <a:rPr lang="en-US">
                <a:solidFill>
                  <a:srgbClr val="464653"/>
                </a:solidFill>
              </a:rPr>
              <a:pPr>
                <a:defRPr/>
              </a:pPr>
              <a:t>11/2/2016</a:t>
            </a:fld>
            <a:endParaRPr lang="en-US">
              <a:solidFill>
                <a:srgbClr val="464653"/>
              </a:solidFill>
            </a:endParaRPr>
          </a:p>
        </p:txBody>
      </p:sp>
      <p:sp>
        <p:nvSpPr>
          <p:cNvPr id="12"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GB">
              <a:solidFill>
                <a:srgbClr val="464653"/>
              </a:solidFill>
            </a:endParaRPr>
          </a:p>
        </p:txBody>
      </p:sp>
      <p:sp>
        <p:nvSpPr>
          <p:cNvPr id="13" name="Slide Number Placeholder 28"/>
          <p:cNvSpPr>
            <a:spLocks noGrp="1"/>
          </p:cNvSpPr>
          <p:nvPr>
            <p:ph type="sldNum" sz="quarter" idx="12"/>
          </p:nvPr>
        </p:nvSpPr>
        <p:spPr>
          <a:xfrm>
            <a:off x="1216025" y="6354763"/>
            <a:ext cx="1219200" cy="366712"/>
          </a:xfrm>
        </p:spPr>
        <p:txBody>
          <a:bodyPr/>
          <a:lstStyle>
            <a:lvl1pPr>
              <a:defRPr/>
            </a:lvl1pPr>
          </a:lstStyle>
          <a:p>
            <a:pPr>
              <a:defRPr/>
            </a:pPr>
            <a:fld id="{86004B32-AE5F-4461-BC37-F02A778BAA2E}"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2137196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13"/>
          <p:cNvSpPr>
            <a:spLocks noGrp="1"/>
          </p:cNvSpPr>
          <p:nvPr>
            <p:ph type="dt" sz="half" idx="10"/>
          </p:nvPr>
        </p:nvSpPr>
        <p:spPr/>
        <p:txBody>
          <a:bodyPr/>
          <a:lstStyle>
            <a:lvl1pPr>
              <a:defRPr/>
            </a:lvl1pPr>
          </a:lstStyle>
          <a:p>
            <a:pPr>
              <a:defRPr/>
            </a:pPr>
            <a:fld id="{29320D2F-9063-4C49-8A88-5216E2D51866}" type="datetime1">
              <a:rPr lang="en-US">
                <a:solidFill>
                  <a:srgbClr val="464653"/>
                </a:solidFill>
              </a:rPr>
              <a:pPr>
                <a:defRPr/>
              </a:pPr>
              <a:t>11/2/2016</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GB">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pPr>
              <a:defRPr/>
            </a:pPr>
            <a:fld id="{589A82A1-C6E5-4A8E-B030-1199669F7E3D}"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1332508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4" name="Straight Connector 11"/>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pic>
        <p:nvPicPr>
          <p:cNvPr id="6"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1676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sp>
        <p:nvSpPr>
          <p:cNvPr id="2" name="Title 1"/>
          <p:cNvSpPr>
            <a:spLocks noGrp="1"/>
          </p:cNvSpPr>
          <p:nvPr>
            <p:ph type="title"/>
          </p:nvPr>
        </p:nvSpPr>
        <p:spPr>
          <a:xfrm>
            <a:off x="457200" y="228600"/>
            <a:ext cx="8229600" cy="914400"/>
          </a:xfrm>
        </p:spPr>
        <p:txBody>
          <a:bodyPr/>
          <a:lstStyle/>
          <a:p>
            <a:r>
              <a:rPr lang="en-GB"/>
              <a:t>Click to edit Master title style</a:t>
            </a:r>
            <a:endParaRPr lang="en-US"/>
          </a:p>
        </p:txBody>
      </p:sp>
      <p:sp>
        <p:nvSpPr>
          <p:cNvPr id="8" name="Date Placeholder 2"/>
          <p:cNvSpPr>
            <a:spLocks noGrp="1"/>
          </p:cNvSpPr>
          <p:nvPr>
            <p:ph type="dt" sz="half" idx="10"/>
          </p:nvPr>
        </p:nvSpPr>
        <p:spPr/>
        <p:txBody>
          <a:bodyPr/>
          <a:lstStyle>
            <a:lvl1pPr>
              <a:defRPr/>
            </a:lvl1pPr>
          </a:lstStyle>
          <a:p>
            <a:pPr>
              <a:defRPr/>
            </a:pPr>
            <a:fld id="{37611E36-EE82-4528-A8C2-662C2221A096}" type="datetime1">
              <a:rPr lang="en-US">
                <a:solidFill>
                  <a:srgbClr val="464653"/>
                </a:solidFill>
              </a:rPr>
              <a:pPr>
                <a:defRPr/>
              </a:pPr>
              <a:t>11/2/2016</a:t>
            </a:fld>
            <a:endParaRPr lang="en-US">
              <a:solidFill>
                <a:srgbClr val="464653"/>
              </a:solidFill>
            </a:endParaRPr>
          </a:p>
        </p:txBody>
      </p:sp>
      <p:sp>
        <p:nvSpPr>
          <p:cNvPr id="9" name="Footer Placeholder 3"/>
          <p:cNvSpPr>
            <a:spLocks noGrp="1"/>
          </p:cNvSpPr>
          <p:nvPr>
            <p:ph type="ftr" sz="quarter" idx="11"/>
          </p:nvPr>
        </p:nvSpPr>
        <p:spPr/>
        <p:txBody>
          <a:bodyPr/>
          <a:lstStyle>
            <a:lvl1pPr>
              <a:defRPr/>
            </a:lvl1pPr>
          </a:lstStyle>
          <a:p>
            <a:pPr>
              <a:defRPr/>
            </a:pPr>
            <a:endParaRPr lang="en-GB">
              <a:solidFill>
                <a:srgbClr val="464653"/>
              </a:solidFill>
            </a:endParaRPr>
          </a:p>
        </p:txBody>
      </p:sp>
      <p:sp>
        <p:nvSpPr>
          <p:cNvPr id="10" name="Slide Number Placeholder 4"/>
          <p:cNvSpPr>
            <a:spLocks noGrp="1"/>
          </p:cNvSpPr>
          <p:nvPr>
            <p:ph type="sldNum" sz="quarter" idx="12"/>
          </p:nvPr>
        </p:nvSpPr>
        <p:spPr/>
        <p:txBody>
          <a:bodyPr/>
          <a:lstStyle>
            <a:lvl1pPr>
              <a:defRPr/>
            </a:lvl1pPr>
          </a:lstStyle>
          <a:p>
            <a:pPr>
              <a:defRPr/>
            </a:pPr>
            <a:fld id="{F82439D4-A5BD-4B29-A12D-373900132F62}"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1772220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sp>
        <p:nvSpPr>
          <p:cNvPr id="4" name="Date Placeholder 1"/>
          <p:cNvSpPr>
            <a:spLocks noGrp="1"/>
          </p:cNvSpPr>
          <p:nvPr>
            <p:ph type="dt" sz="half" idx="10"/>
          </p:nvPr>
        </p:nvSpPr>
        <p:spPr/>
        <p:txBody>
          <a:bodyPr/>
          <a:lstStyle>
            <a:lvl1pPr>
              <a:defRPr/>
            </a:lvl1pPr>
          </a:lstStyle>
          <a:p>
            <a:pPr>
              <a:defRPr/>
            </a:pPr>
            <a:fld id="{93E82C6C-6DFC-41C7-93CE-BF3BEF0102E0}" type="datetime1">
              <a:rPr lang="en-US">
                <a:solidFill>
                  <a:srgbClr val="464653"/>
                </a:solidFill>
              </a:rPr>
              <a:pPr>
                <a:defRPr/>
              </a:pPr>
              <a:t>11/2/2016</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GB">
              <a:solidFill>
                <a:srgbClr val="464653"/>
              </a:solidFill>
            </a:endParaRPr>
          </a:p>
        </p:txBody>
      </p:sp>
      <p:sp>
        <p:nvSpPr>
          <p:cNvPr id="6" name="Slide Number Placeholder 3"/>
          <p:cNvSpPr>
            <a:spLocks noGrp="1"/>
          </p:cNvSpPr>
          <p:nvPr>
            <p:ph type="sldNum" sz="quarter" idx="12"/>
          </p:nvPr>
        </p:nvSpPr>
        <p:spPr/>
        <p:txBody>
          <a:bodyPr/>
          <a:lstStyle>
            <a:lvl1pPr>
              <a:defRPr/>
            </a:lvl1pPr>
          </a:lstStyle>
          <a:p>
            <a:pPr>
              <a:defRPr/>
            </a:pPr>
            <a:fld id="{1DE5D352-1000-4FA0-B28C-6404FA3B6E1E}"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130344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4" name="Straight Connector 11"/>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pic>
        <p:nvPicPr>
          <p:cNvPr id="6"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1676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sp>
        <p:nvSpPr>
          <p:cNvPr id="2" name="Title 1"/>
          <p:cNvSpPr>
            <a:spLocks noGrp="1"/>
          </p:cNvSpPr>
          <p:nvPr>
            <p:ph type="title"/>
          </p:nvPr>
        </p:nvSpPr>
        <p:spPr>
          <a:xfrm>
            <a:off x="457200" y="228600"/>
            <a:ext cx="8229600" cy="914400"/>
          </a:xfrm>
        </p:spPr>
        <p:txBody>
          <a:bodyPr/>
          <a:lstStyle/>
          <a:p>
            <a:r>
              <a:rPr lang="en-GB"/>
              <a:t>Click to edit Master title style</a:t>
            </a:r>
            <a:endParaRPr lang="en-US"/>
          </a:p>
        </p:txBody>
      </p:sp>
      <p:sp>
        <p:nvSpPr>
          <p:cNvPr id="8" name="Date Placeholder 2"/>
          <p:cNvSpPr>
            <a:spLocks noGrp="1"/>
          </p:cNvSpPr>
          <p:nvPr>
            <p:ph type="dt" sz="half" idx="10"/>
          </p:nvPr>
        </p:nvSpPr>
        <p:spPr/>
        <p:txBody>
          <a:bodyPr/>
          <a:lstStyle>
            <a:lvl1pPr>
              <a:defRPr/>
            </a:lvl1pPr>
          </a:lstStyle>
          <a:p>
            <a:pPr>
              <a:defRPr/>
            </a:pPr>
            <a:fld id="{37611E36-EE82-4528-A8C2-662C2221A096}" type="datetime1">
              <a:rPr lang="en-US"/>
              <a:pPr>
                <a:defRPr/>
              </a:pPr>
              <a:t>11/2/2016</a:t>
            </a:fld>
            <a:endParaRPr lang="en-US"/>
          </a:p>
        </p:txBody>
      </p:sp>
      <p:sp>
        <p:nvSpPr>
          <p:cNvPr id="9" name="Footer Placeholder 3"/>
          <p:cNvSpPr>
            <a:spLocks noGrp="1"/>
          </p:cNvSpPr>
          <p:nvPr>
            <p:ph type="ftr" sz="quarter" idx="11"/>
          </p:nvPr>
        </p:nvSpPr>
        <p:spPr/>
        <p:txBody>
          <a:bodyPr/>
          <a:lstStyle>
            <a:lvl1pPr>
              <a:defRPr/>
            </a:lvl1pPr>
          </a:lstStyle>
          <a:p>
            <a:pPr>
              <a:defRPr/>
            </a:pPr>
            <a:endParaRPr lang="en-GB"/>
          </a:p>
        </p:txBody>
      </p:sp>
      <p:sp>
        <p:nvSpPr>
          <p:cNvPr id="10" name="Slide Number Placeholder 4"/>
          <p:cNvSpPr>
            <a:spLocks noGrp="1"/>
          </p:cNvSpPr>
          <p:nvPr>
            <p:ph type="sldNum" sz="quarter" idx="12"/>
          </p:nvPr>
        </p:nvSpPr>
        <p:spPr/>
        <p:txBody>
          <a:bodyPr/>
          <a:lstStyle>
            <a:lvl1pPr>
              <a:defRPr/>
            </a:lvl1pPr>
          </a:lstStyle>
          <a:p>
            <a:pPr>
              <a:defRPr/>
            </a:pPr>
            <a:fld id="{F82439D4-A5BD-4B29-A12D-373900132F62}" type="slidenum">
              <a:rPr lang="en-US"/>
              <a:pPr>
                <a:defRPr/>
              </a:pPr>
              <a:t>‹#›</a:t>
            </a:fld>
            <a:endParaRPr lang="en-US"/>
          </a:p>
        </p:txBody>
      </p:sp>
    </p:spTree>
    <p:extLst>
      <p:ext uri="{BB962C8B-B14F-4D97-AF65-F5344CB8AC3E}">
        <p14:creationId xmlns:p14="http://schemas.microsoft.com/office/powerpoint/2010/main" val="41319077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08488EF-EF91-4BED-9EC4-008F8C1E0865}" type="datetime1">
              <a:rPr lang="en-US">
                <a:solidFill>
                  <a:srgbClr val="464653"/>
                </a:solidFill>
              </a:rPr>
              <a:pPr>
                <a:defRPr/>
              </a:pPr>
              <a:t>11/2/2016</a:t>
            </a:fld>
            <a:endParaRPr lang="en-US">
              <a:solidFill>
                <a:srgbClr val="464653"/>
              </a:solidFill>
            </a:endParaRPr>
          </a:p>
        </p:txBody>
      </p:sp>
      <p:sp>
        <p:nvSpPr>
          <p:cNvPr id="3" name="Footer Placeholder 2"/>
          <p:cNvSpPr>
            <a:spLocks noGrp="1"/>
          </p:cNvSpPr>
          <p:nvPr>
            <p:ph type="ftr" sz="quarter" idx="11"/>
          </p:nvPr>
        </p:nvSpPr>
        <p:spPr/>
        <p:txBody>
          <a:bodyPr/>
          <a:lstStyle>
            <a:lvl1pPr>
              <a:defRPr/>
            </a:lvl1pPr>
          </a:lstStyle>
          <a:p>
            <a:pPr>
              <a:defRPr/>
            </a:pPr>
            <a:endParaRPr lang="en-GB">
              <a:solidFill>
                <a:srgbClr val="464653"/>
              </a:solidFill>
            </a:endParaRPr>
          </a:p>
        </p:txBody>
      </p:sp>
      <p:sp>
        <p:nvSpPr>
          <p:cNvPr id="4" name="Slide Number Placeholder 22"/>
          <p:cNvSpPr>
            <a:spLocks noGrp="1"/>
          </p:cNvSpPr>
          <p:nvPr>
            <p:ph type="sldNum" sz="quarter" idx="12"/>
          </p:nvPr>
        </p:nvSpPr>
        <p:spPr/>
        <p:txBody>
          <a:bodyPr/>
          <a:lstStyle>
            <a:lvl1pPr>
              <a:defRPr/>
            </a:lvl1pPr>
          </a:lstStyle>
          <a:p>
            <a:pPr>
              <a:defRPr/>
            </a:pPr>
            <a:fld id="{489404FB-E15F-4CD3-AA0A-20B491EEB5A7}"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209045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5531" y="3519400"/>
            <a:ext cx="7772400" cy="611483"/>
          </a:xfrm>
        </p:spPr>
        <p:txBody>
          <a:bodyPr/>
          <a:lstStyle>
            <a:lvl1pPr algn="l">
              <a:defRPr>
                <a:latin typeface="Avenir LT Std 55 Roman"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452396" y="4131537"/>
            <a:ext cx="6400800" cy="430109"/>
          </a:xfrm>
        </p:spPr>
        <p:txBody>
          <a:bodyPr>
            <a:normAutofit/>
          </a:bodyPr>
          <a:lstStyle>
            <a:lvl1pPr marL="0" indent="0" algn="l">
              <a:buNone/>
              <a:defRPr sz="180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6" name="Slide Number Placeholder 5"/>
          <p:cNvSpPr>
            <a:spLocks noGrp="1"/>
          </p:cNvSpPr>
          <p:nvPr>
            <p:ph type="sldNum" sz="quarter" idx="12"/>
          </p:nvPr>
        </p:nvSpPr>
        <p:spPr/>
        <p:txBody>
          <a:bodyPr/>
          <a:lstStyle/>
          <a:p>
            <a:fld id="{2983F409-EA82-BD4D-80C1-B3F2AADA3733}"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2" name="Text Placeholder 3"/>
          <p:cNvSpPr>
            <a:spLocks noGrp="1"/>
          </p:cNvSpPr>
          <p:nvPr>
            <p:ph type="body" sz="half" idx="2"/>
          </p:nvPr>
        </p:nvSpPr>
        <p:spPr>
          <a:xfrm>
            <a:off x="459261" y="4561646"/>
            <a:ext cx="4236307" cy="511489"/>
          </a:xfrm>
        </p:spPr>
        <p:txBody>
          <a:bodyPr>
            <a:noAutofit/>
          </a:bodyPr>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pic>
        <p:nvPicPr>
          <p:cNvPr id="10" name="Picture 9" descr="Big-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868" y="1681892"/>
            <a:ext cx="2065581" cy="1384986"/>
          </a:xfrm>
          <a:prstGeom prst="rect">
            <a:avLst/>
          </a:prstGeom>
        </p:spPr>
      </p:pic>
      <p:pic>
        <p:nvPicPr>
          <p:cNvPr id="8" name="Picture 7" descr="Books250213.png"/>
          <p:cNvPicPr>
            <a:picLocks noChangeAspect="1"/>
          </p:cNvPicPr>
          <p:nvPr userDrawn="1"/>
        </p:nvPicPr>
        <p:blipFill>
          <a:blip r:embed="rId3"/>
          <a:stretch>
            <a:fillRect/>
          </a:stretch>
        </p:blipFill>
        <p:spPr>
          <a:xfrm>
            <a:off x="1604513" y="688707"/>
            <a:ext cx="7082287" cy="3059657"/>
          </a:xfrm>
          <a:prstGeom prst="rect">
            <a:avLst/>
          </a:prstGeom>
        </p:spPr>
      </p:pic>
    </p:spTree>
    <p:extLst>
      <p:ext uri="{BB962C8B-B14F-4D97-AF65-F5344CB8AC3E}">
        <p14:creationId xmlns:p14="http://schemas.microsoft.com/office/powerpoint/2010/main" val="1042299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540001" y="234298"/>
            <a:ext cx="8146800" cy="690494"/>
          </a:xfrm>
        </p:spPr>
        <p:txBody>
          <a:bodyPr lIns="0" rIns="0"/>
          <a:lstStyle>
            <a:lvl1pPr algn="ctr">
              <a:defRPr sz="4000" spc="-250">
                <a:solidFill>
                  <a:schemeClr val="tx2">
                    <a:lumMod val="75000"/>
                  </a:schemeClr>
                </a:solidFill>
              </a:defRPr>
            </a:lvl1pPr>
          </a:lstStyle>
          <a:p>
            <a:r>
              <a:rPr lang="en-GB" dirty="0"/>
              <a:t>Click to edit Master title style</a:t>
            </a:r>
            <a:endParaRPr lang="en-US" dirty="0"/>
          </a:p>
        </p:txBody>
      </p:sp>
      <p:sp>
        <p:nvSpPr>
          <p:cNvPr id="6" name="Content Placeholder 2"/>
          <p:cNvSpPr>
            <a:spLocks noGrp="1"/>
          </p:cNvSpPr>
          <p:nvPr>
            <p:ph idx="1"/>
          </p:nvPr>
        </p:nvSpPr>
        <p:spPr>
          <a:xfrm>
            <a:off x="540000" y="1101436"/>
            <a:ext cx="8146800" cy="5093511"/>
          </a:xfrm>
        </p:spPr>
        <p:txBody>
          <a:bodyPr/>
          <a:lstStyle>
            <a:lvl1pPr>
              <a:defRPr sz="2800" b="0">
                <a:solidFill>
                  <a:schemeClr val="tx1"/>
                </a:solidFill>
                <a:latin typeface="Avenir Roman"/>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3" name="Straight Connector 2"/>
          <p:cNvCxnSpPr/>
          <p:nvPr userDrawn="1"/>
        </p:nvCxnSpPr>
        <p:spPr>
          <a:xfrm>
            <a:off x="540000" y="924792"/>
            <a:ext cx="8146801" cy="0"/>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5991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540001" y="234298"/>
            <a:ext cx="8146800" cy="690494"/>
          </a:xfrm>
        </p:spPr>
        <p:txBody>
          <a:bodyPr lIns="0" rIns="0"/>
          <a:lstStyle>
            <a:lvl1pPr algn="ctr">
              <a:defRPr sz="4000" spc="-250">
                <a:solidFill>
                  <a:schemeClr val="tx2">
                    <a:lumMod val="75000"/>
                  </a:schemeClr>
                </a:solidFill>
              </a:defRPr>
            </a:lvl1pPr>
          </a:lstStyle>
          <a:p>
            <a:r>
              <a:rPr lang="en-GB" dirty="0"/>
              <a:t>Click to edit Master title style</a:t>
            </a:r>
            <a:endParaRPr lang="en-US" dirty="0"/>
          </a:p>
        </p:txBody>
      </p:sp>
      <p:cxnSp>
        <p:nvCxnSpPr>
          <p:cNvPr id="3" name="Straight Connector 2"/>
          <p:cNvCxnSpPr/>
          <p:nvPr userDrawn="1"/>
        </p:nvCxnSpPr>
        <p:spPr>
          <a:xfrm>
            <a:off x="540000" y="924792"/>
            <a:ext cx="8146801" cy="0"/>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2704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898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983F409-EA82-BD4D-80C1-B3F2AADA3733}"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724540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ullets FFT">
    <p:spTree>
      <p:nvGrpSpPr>
        <p:cNvPr id="1" name=""/>
        <p:cNvGrpSpPr/>
        <p:nvPr/>
      </p:nvGrpSpPr>
      <p:grpSpPr>
        <a:xfrm>
          <a:off x="0" y="0"/>
          <a:ext cx="0" cy="0"/>
          <a:chOff x="0" y="0"/>
          <a:chExt cx="0" cy="0"/>
        </a:xfrm>
      </p:grpSpPr>
      <p:sp>
        <p:nvSpPr>
          <p:cNvPr id="2" name="Title 1"/>
          <p:cNvSpPr>
            <a:spLocks noGrp="1"/>
          </p:cNvSpPr>
          <p:nvPr>
            <p:ph type="title"/>
          </p:nvPr>
        </p:nvSpPr>
        <p:spPr>
          <a:xfrm>
            <a:off x="2547257" y="274638"/>
            <a:ext cx="6207806" cy="727343"/>
          </a:xfrm>
        </p:spPr>
        <p:txBody>
          <a:bodyPr/>
          <a:lstStyle>
            <a:lvl1pPr algn="r">
              <a:defRPr/>
            </a:lvl1pPr>
          </a:lstStyle>
          <a:p>
            <a:r>
              <a:rPr lang="en-GB" dirty="0"/>
              <a:t>Click to edit Master title style</a:t>
            </a:r>
            <a:endParaRPr lang="en-US" dirty="0"/>
          </a:p>
        </p:txBody>
      </p:sp>
      <p:sp>
        <p:nvSpPr>
          <p:cNvPr id="3" name="Content Placeholder 2"/>
          <p:cNvSpPr>
            <a:spLocks noGrp="1"/>
          </p:cNvSpPr>
          <p:nvPr>
            <p:ph idx="1"/>
          </p:nvPr>
        </p:nvSpPr>
        <p:spPr>
          <a:xfrm>
            <a:off x="457200" y="1140431"/>
            <a:ext cx="8297863" cy="4906685"/>
          </a:xfrm>
        </p:spPr>
        <p:txBody>
          <a:bodyPr/>
          <a:lstStyle>
            <a:lvl1pPr>
              <a:buClr>
                <a:srgbClr val="E32383"/>
              </a:buClr>
              <a:defRPr sz="2800">
                <a:latin typeface="Avenir LT Std 55 Roman" pitchFamily="34" charset="0"/>
              </a:defRPr>
            </a:lvl1pPr>
            <a:lvl2pPr marL="742950" indent="-285750">
              <a:buClr>
                <a:srgbClr val="E32383"/>
              </a:buClr>
              <a:buFont typeface="Arial"/>
              <a:buChar char="•"/>
              <a:defRPr sz="2800">
                <a:latin typeface="Avenir LT Std 55 Roman" pitchFamily="34" charset="0"/>
              </a:defRPr>
            </a:lvl2pPr>
            <a:lvl3pPr>
              <a:buClr>
                <a:srgbClr val="E32383"/>
              </a:buClr>
              <a:defRPr sz="2800" i="1">
                <a:latin typeface="Avenir LT Std 55 Roman" pitchFamily="34" charset="0"/>
              </a:defRPr>
            </a:lvl3pPr>
            <a:lvl4pPr marL="1600200" indent="-228600">
              <a:buClr>
                <a:srgbClr val="E32383"/>
              </a:buClr>
              <a:buFont typeface="Arial"/>
              <a:buChar char="•"/>
              <a:defRPr sz="1200">
                <a:latin typeface="Avenir LT Std 55 Roman" pitchFamily="34" charset="0"/>
              </a:defRPr>
            </a:lvl4pPr>
            <a:lvl5pPr marL="2057400" indent="-228600">
              <a:buClr>
                <a:srgbClr val="E32383"/>
              </a:buClr>
              <a:buFont typeface="Arial"/>
              <a:buChar char="•"/>
              <a:defRPr sz="1000">
                <a:latin typeface="Avenir LT Std 55 Roman" pitchFamily="34" charset="0"/>
              </a:defRPr>
            </a:lvl5pPr>
          </a:lstStyle>
          <a:p>
            <a:pPr lvl="0"/>
            <a:r>
              <a:rPr lang="en-GB" dirty="0"/>
              <a:t>Click to edit Master text styles</a:t>
            </a:r>
          </a:p>
          <a:p>
            <a:pPr lvl="1"/>
            <a:r>
              <a:rPr lang="en-GB" dirty="0"/>
              <a:t>Second level</a:t>
            </a:r>
          </a:p>
          <a:p>
            <a:pPr lvl="2"/>
            <a:r>
              <a:rPr lang="en-GB" dirty="0"/>
              <a:t>Third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83F409-EA82-BD4D-80C1-B3F2AADA3733}"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544223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734050"/>
            <a:ext cx="164306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647700" y="1590675"/>
            <a:ext cx="8075613" cy="830263"/>
          </a:xfrm>
        </p:spPr>
        <p:txBody>
          <a:bodyPr/>
          <a:lstStyle>
            <a:lvl1pPr>
              <a:defRPr sz="4100"/>
            </a:lvl1pPr>
          </a:lstStyle>
          <a:p>
            <a:pPr lvl="0"/>
            <a:r>
              <a:rPr lang="en-GB" noProof="0"/>
              <a:t>Title</a:t>
            </a:r>
          </a:p>
        </p:txBody>
      </p:sp>
      <p:sp>
        <p:nvSpPr>
          <p:cNvPr id="3076" name="Rectangle 4"/>
          <p:cNvSpPr>
            <a:spLocks noGrp="1" noChangeArrowheads="1"/>
          </p:cNvSpPr>
          <p:nvPr>
            <p:ph type="subTitle" idx="1"/>
          </p:nvPr>
        </p:nvSpPr>
        <p:spPr>
          <a:xfrm>
            <a:off x="647700" y="2420938"/>
            <a:ext cx="8075613" cy="1320800"/>
          </a:xfrm>
        </p:spPr>
        <p:txBody>
          <a:bodyPr/>
          <a:lstStyle>
            <a:lvl1pPr marL="0" indent="0">
              <a:buFont typeface="Wingdings" pitchFamily="2" charset="2"/>
              <a:buNone/>
              <a:defRPr/>
            </a:lvl1pPr>
          </a:lstStyle>
          <a:p>
            <a:pPr lvl="0"/>
            <a:r>
              <a:rPr lang="en-GB" noProof="0"/>
              <a:t>Sub-title</a:t>
            </a:r>
          </a:p>
        </p:txBody>
      </p:sp>
    </p:spTree>
    <p:extLst>
      <p:ext uri="{BB962C8B-B14F-4D97-AF65-F5344CB8AC3E}">
        <p14:creationId xmlns:p14="http://schemas.microsoft.com/office/powerpoint/2010/main" val="402076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6437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7785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sp>
        <p:nvSpPr>
          <p:cNvPr id="4" name="Date Placeholder 1"/>
          <p:cNvSpPr>
            <a:spLocks noGrp="1"/>
          </p:cNvSpPr>
          <p:nvPr>
            <p:ph type="dt" sz="half" idx="10"/>
          </p:nvPr>
        </p:nvSpPr>
        <p:spPr/>
        <p:txBody>
          <a:bodyPr/>
          <a:lstStyle>
            <a:lvl1pPr>
              <a:defRPr/>
            </a:lvl1pPr>
          </a:lstStyle>
          <a:p>
            <a:pPr>
              <a:defRPr/>
            </a:pPr>
            <a:fld id="{93E82C6C-6DFC-41C7-93CE-BF3BEF0102E0}" type="datetime1">
              <a:rPr lang="en-US"/>
              <a:pPr>
                <a:defRPr/>
              </a:pPr>
              <a:t>11/2/2016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3"/>
          <p:cNvSpPr>
            <a:spLocks noGrp="1"/>
          </p:cNvSpPr>
          <p:nvPr>
            <p:ph type="sldNum" sz="quarter" idx="12"/>
          </p:nvPr>
        </p:nvSpPr>
        <p:spPr/>
        <p:txBody>
          <a:bodyPr/>
          <a:lstStyle>
            <a:lvl1pPr>
              <a:defRPr/>
            </a:lvl1pPr>
          </a:lstStyle>
          <a:p>
            <a:pPr>
              <a:defRPr/>
            </a:pPr>
            <a:fld id="{1DE5D352-1000-4FA0-B28C-6404FA3B6E1E}" type="slidenum">
              <a:rPr lang="en-US"/>
              <a:pPr>
                <a:defRPr/>
              </a:pPr>
              <a:t>‹#›</a:t>
            </a:fld>
            <a:endParaRPr lang="en-US"/>
          </a:p>
        </p:txBody>
      </p:sp>
    </p:spTree>
    <p:extLst>
      <p:ext uri="{BB962C8B-B14F-4D97-AF65-F5344CB8AC3E}">
        <p14:creationId xmlns:p14="http://schemas.microsoft.com/office/powerpoint/2010/main" val="27651336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47700" y="1657350"/>
            <a:ext cx="3960813" cy="373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60913" y="1657350"/>
            <a:ext cx="3962400" cy="373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6194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9633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91195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581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12387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19895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7940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549275"/>
            <a:ext cx="2017713" cy="48402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7700" y="549275"/>
            <a:ext cx="5905500" cy="4840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11357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901950" y="296863"/>
            <a:ext cx="3340100" cy="1331912"/>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Date Placeholder 3"/>
          <p:cNvSpPr>
            <a:spLocks noGrp="1"/>
          </p:cNvSpPr>
          <p:nvPr>
            <p:ph type="dt" sz="half" idx="10"/>
          </p:nvPr>
        </p:nvSpPr>
        <p:spPr/>
        <p:txBody>
          <a:bodyPr/>
          <a:lstStyle>
            <a:lvl1pPr>
              <a:defRPr/>
            </a:lvl1pPr>
          </a:lstStyle>
          <a:p>
            <a:pPr>
              <a:defRPr/>
            </a:pPr>
            <a:fld id="{51C7E8CE-85CE-4AFE-A641-8AD182851B47}" type="datetimeFigureOut">
              <a:rPr lang="en-GB">
                <a:solidFill>
                  <a:prstClr val="black">
                    <a:tint val="75000"/>
                  </a:prstClr>
                </a:solidFill>
              </a:rPr>
              <a:pPr>
                <a:defRPr/>
              </a:pPr>
              <a:t>02/11/2016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dirty="0"/>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9C6A664-00C1-4E5E-8F6D-000E9A536C11}"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888057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5" name="Straight Connector 8"/>
          <p:cNvCxnSpPr/>
          <p:nvPr userDrawn="1"/>
        </p:nvCxnSpPr>
        <p:spPr>
          <a:xfrm>
            <a:off x="251520" y="1484784"/>
            <a:ext cx="8640960" cy="0"/>
          </a:xfrm>
          <a:prstGeom prst="line">
            <a:avLst/>
          </a:prstGeom>
          <a:ln w="25400">
            <a:solidFill>
              <a:srgbClr val="F15D2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defRPr/>
            </a:lvl1pPr>
          </a:lstStyle>
          <a:p>
            <a:pPr>
              <a:defRPr/>
            </a:pPr>
            <a:fld id="{3F6E6EA1-6DD6-4307-B173-2CFD0552B93A}" type="datetimeFigureOut">
              <a:rPr lang="en-GB">
                <a:solidFill>
                  <a:prstClr val="black">
                    <a:tint val="75000"/>
                  </a:prstClr>
                </a:solidFill>
              </a:rPr>
              <a:pPr>
                <a:defRPr/>
              </a:pPr>
              <a:t>02/11/2016</a:t>
            </a:fld>
            <a:endParaRPr lang="en-GB" dirty="0">
              <a:solidFill>
                <a:prstClr val="black">
                  <a:tint val="75000"/>
                </a:prstClr>
              </a:solidFill>
            </a:endParaRPr>
          </a:p>
        </p:txBody>
      </p:sp>
      <p:sp>
        <p:nvSpPr>
          <p:cNvPr id="7" name="Footer Placeholder 4"/>
          <p:cNvSpPr>
            <a:spLocks noGrp="1"/>
          </p:cNvSpPr>
          <p:nvPr>
            <p:ph type="ftr" sz="quarter" idx="11"/>
          </p:nvPr>
        </p:nvSpPr>
        <p:spPr/>
        <p:txBody>
          <a:bodyPr/>
          <a:lstStyle>
            <a:lvl1pPr>
              <a:defRPr dirty="0"/>
            </a:lvl1pPr>
          </a:lstStyle>
          <a:p>
            <a:pPr>
              <a:defRPr/>
            </a:pPr>
            <a:endParaRPr lang="en-GB"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C4A6612B-1AF5-4ED9-9F99-A32BEE7C9BC3}" type="slidenum">
              <a:rPr lang="en-GB">
                <a:solidFill>
                  <a:prstClr val="black">
                    <a:tint val="75000"/>
                  </a:prstClr>
                </a:solidFill>
              </a:rPr>
              <a:pPr>
                <a:defRPr/>
              </a:pPr>
              <a:t>‹#›</a:t>
            </a:fld>
            <a:endParaRPr lang="en-GB" dirty="0">
              <a:solidFill>
                <a:prstClr val="black">
                  <a:tint val="75000"/>
                </a:prstClr>
              </a:solidFill>
            </a:endParaRPr>
          </a:p>
        </p:txBody>
      </p:sp>
      <p:pic>
        <p:nvPicPr>
          <p:cNvPr id="11" name="Picture 9"/>
          <p:cNvPicPr>
            <a:picLocks noChangeAspect="1"/>
          </p:cNvPicPr>
          <p:nvPr userDrawn="1"/>
        </p:nvPicPr>
        <p:blipFill>
          <a:blip r:embed="rId2" cstate="print"/>
          <a:srcRect/>
          <a:stretch>
            <a:fillRect/>
          </a:stretch>
        </p:blipFill>
        <p:spPr bwMode="auto">
          <a:xfrm>
            <a:off x="6167438" y="260350"/>
            <a:ext cx="2797175" cy="1116013"/>
          </a:xfrm>
          <a:prstGeom prst="rect">
            <a:avLst/>
          </a:prstGeom>
          <a:noFill/>
          <a:ln w="9525">
            <a:noFill/>
            <a:miter lim="800000"/>
            <a:headEnd/>
            <a:tailEnd/>
          </a:ln>
        </p:spPr>
      </p:pic>
    </p:spTree>
    <p:extLst>
      <p:ext uri="{BB962C8B-B14F-4D97-AF65-F5344CB8AC3E}">
        <p14:creationId xmlns:p14="http://schemas.microsoft.com/office/powerpoint/2010/main" val="3833556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08488EF-EF91-4BED-9EC4-008F8C1E0865}" type="datetime1">
              <a:rPr lang="en-US"/>
              <a:pPr>
                <a:defRPr/>
              </a:pPr>
              <a:t>11/2/2016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489404FB-E15F-4CD3-AA0A-20B491EEB5A7}" type="slidenum">
              <a:rPr lang="en-US"/>
              <a:pPr>
                <a:defRPr/>
              </a:pPr>
              <a:t>‹#›</a:t>
            </a:fld>
            <a:endParaRPr lang="en-US"/>
          </a:p>
        </p:txBody>
      </p:sp>
    </p:spTree>
    <p:extLst>
      <p:ext uri="{BB962C8B-B14F-4D97-AF65-F5344CB8AC3E}">
        <p14:creationId xmlns:p14="http://schemas.microsoft.com/office/powerpoint/2010/main" val="31591099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print"/>
          <a:srcRect/>
          <a:stretch>
            <a:fillRect/>
          </a:stretch>
        </p:blipFill>
        <p:spPr bwMode="auto">
          <a:xfrm>
            <a:off x="6167438" y="260350"/>
            <a:ext cx="2797175" cy="1116013"/>
          </a:xfrm>
          <a:prstGeom prst="rect">
            <a:avLst/>
          </a:prstGeom>
          <a:noFill/>
          <a:ln w="9525">
            <a:noFill/>
            <a:miter lim="800000"/>
            <a:headEnd/>
            <a:tailEnd/>
          </a:ln>
        </p:spPr>
      </p:pic>
      <p:cxnSp>
        <p:nvCxnSpPr>
          <p:cNvPr id="6" name="Straight Connector 10"/>
          <p:cNvCxnSpPr/>
          <p:nvPr userDrawn="1"/>
        </p:nvCxnSpPr>
        <p:spPr>
          <a:xfrm>
            <a:off x="251520" y="1484784"/>
            <a:ext cx="8640960" cy="0"/>
          </a:xfrm>
          <a:prstGeom prst="line">
            <a:avLst/>
          </a:prstGeom>
          <a:ln w="25400">
            <a:solidFill>
              <a:srgbClr val="F15D2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4"/>
          <p:cNvSpPr>
            <a:spLocks noGrp="1"/>
          </p:cNvSpPr>
          <p:nvPr>
            <p:ph type="dt" sz="half" idx="10"/>
          </p:nvPr>
        </p:nvSpPr>
        <p:spPr/>
        <p:txBody>
          <a:bodyPr/>
          <a:lstStyle>
            <a:lvl1pPr>
              <a:defRPr/>
            </a:lvl1pPr>
          </a:lstStyle>
          <a:p>
            <a:pPr>
              <a:defRPr/>
            </a:pPr>
            <a:fld id="{B16F6AA4-14A3-4ECF-925B-812643B1D0C6}" type="datetimeFigureOut">
              <a:rPr lang="en-GB">
                <a:solidFill>
                  <a:prstClr val="black">
                    <a:tint val="75000"/>
                  </a:prstClr>
                </a:solidFill>
              </a:rPr>
              <a:pPr>
                <a:defRPr/>
              </a:pPr>
              <a:t>02/11/2016</a:t>
            </a:fld>
            <a:endParaRPr lang="en-GB" dirty="0">
              <a:solidFill>
                <a:prstClr val="black">
                  <a:tint val="75000"/>
                </a:prstClr>
              </a:solidFill>
            </a:endParaRPr>
          </a:p>
        </p:txBody>
      </p:sp>
      <p:sp>
        <p:nvSpPr>
          <p:cNvPr id="8" name="Footer Placeholder 5"/>
          <p:cNvSpPr>
            <a:spLocks noGrp="1"/>
          </p:cNvSpPr>
          <p:nvPr>
            <p:ph type="ftr" sz="quarter" idx="11"/>
          </p:nvPr>
        </p:nvSpPr>
        <p:spPr/>
        <p:txBody>
          <a:bodyPr/>
          <a:lstStyle>
            <a:lvl1pPr>
              <a:defRPr dirty="0"/>
            </a:lvl1pPr>
          </a:lstStyle>
          <a:p>
            <a:pPr>
              <a:defRPr/>
            </a:pPr>
            <a:endParaRPr lang="en-GB" dirty="0">
              <a:solidFill>
                <a:prstClr val="black">
                  <a:tint val="7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9FF5A239-9274-48AD-9C39-3B1B4BA53C61}"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957045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srcRect/>
          <a:stretch>
            <a:fillRect/>
          </a:stretch>
        </p:blipFill>
        <p:spPr bwMode="auto">
          <a:xfrm>
            <a:off x="6167438" y="260350"/>
            <a:ext cx="2797175" cy="1116013"/>
          </a:xfrm>
          <a:prstGeom prst="rect">
            <a:avLst/>
          </a:prstGeom>
          <a:noFill/>
          <a:ln w="9525">
            <a:noFill/>
            <a:miter lim="800000"/>
            <a:headEnd/>
            <a:tailEnd/>
          </a:ln>
        </p:spPr>
      </p:pic>
      <p:cxnSp>
        <p:nvCxnSpPr>
          <p:cNvPr id="4" name="Straight Connector 8"/>
          <p:cNvCxnSpPr/>
          <p:nvPr userDrawn="1"/>
        </p:nvCxnSpPr>
        <p:spPr>
          <a:xfrm flipV="1">
            <a:off x="251520" y="1484784"/>
            <a:ext cx="8640960" cy="1"/>
          </a:xfrm>
          <a:prstGeom prst="line">
            <a:avLst/>
          </a:prstGeom>
          <a:ln w="25400">
            <a:solidFill>
              <a:srgbClr val="F15D2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5" name="Date Placeholder 2"/>
          <p:cNvSpPr>
            <a:spLocks noGrp="1"/>
          </p:cNvSpPr>
          <p:nvPr>
            <p:ph type="dt" sz="half" idx="10"/>
          </p:nvPr>
        </p:nvSpPr>
        <p:spPr/>
        <p:txBody>
          <a:bodyPr/>
          <a:lstStyle>
            <a:lvl1pPr>
              <a:defRPr/>
            </a:lvl1pPr>
          </a:lstStyle>
          <a:p>
            <a:pPr>
              <a:defRPr/>
            </a:pPr>
            <a:fld id="{C6A7878F-B16A-434E-9635-36B2AF70E507}" type="datetimeFigureOut">
              <a:rPr lang="en-GB">
                <a:solidFill>
                  <a:prstClr val="black">
                    <a:tint val="75000"/>
                  </a:prstClr>
                </a:solidFill>
              </a:rPr>
              <a:pPr>
                <a:defRPr/>
              </a:pPr>
              <a:t>02/11/2016</a:t>
            </a:fld>
            <a:endParaRPr lang="en-GB" dirty="0">
              <a:solidFill>
                <a:prstClr val="black">
                  <a:tint val="75000"/>
                </a:prstClr>
              </a:solidFill>
            </a:endParaRPr>
          </a:p>
        </p:txBody>
      </p:sp>
      <p:sp>
        <p:nvSpPr>
          <p:cNvPr id="6" name="Footer Placeholder 3"/>
          <p:cNvSpPr>
            <a:spLocks noGrp="1"/>
          </p:cNvSpPr>
          <p:nvPr>
            <p:ph type="ftr" sz="quarter" idx="11"/>
          </p:nvPr>
        </p:nvSpPr>
        <p:spPr/>
        <p:txBody>
          <a:bodyPr/>
          <a:lstStyle>
            <a:lvl1pPr>
              <a:defRPr dirty="0"/>
            </a:lvl1pPr>
          </a:lstStyle>
          <a:p>
            <a:pPr>
              <a:defRPr/>
            </a:pPr>
            <a:endParaRPr lang="en-GB" dirty="0">
              <a:solidFill>
                <a:prstClr val="black">
                  <a:tint val="75000"/>
                </a:prstClr>
              </a:solidFill>
            </a:endParaRPr>
          </a:p>
        </p:txBody>
      </p:sp>
      <p:sp>
        <p:nvSpPr>
          <p:cNvPr id="7" name="Slide Number Placeholder 4"/>
          <p:cNvSpPr>
            <a:spLocks noGrp="1"/>
          </p:cNvSpPr>
          <p:nvPr>
            <p:ph type="sldNum" sz="quarter" idx="12"/>
          </p:nvPr>
        </p:nvSpPr>
        <p:spPr/>
        <p:txBody>
          <a:bodyPr/>
          <a:lstStyle>
            <a:lvl1pPr>
              <a:defRPr/>
            </a:lvl1pPr>
          </a:lstStyle>
          <a:p>
            <a:pPr>
              <a:defRPr/>
            </a:pPr>
            <a:fld id="{183D5D5E-65C7-4672-9F9A-D5BC2CC4F5A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82524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dirty="0"/>
          </a:p>
        </p:txBody>
      </p:sp>
    </p:spTree>
    <p:extLst>
      <p:ext uri="{BB962C8B-B14F-4D97-AF65-F5344CB8AC3E}">
        <p14:creationId xmlns:p14="http://schemas.microsoft.com/office/powerpoint/2010/main" val="1715422114"/>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Footer Placeholder 4"/>
          <p:cNvSpPr>
            <a:spLocks noGrp="1"/>
          </p:cNvSpPr>
          <p:nvPr>
            <p:ph type="ftr" sz="quarter" idx="10"/>
          </p:nvPr>
        </p:nvSpPr>
        <p:spPr/>
        <p:txBody>
          <a:bodyPr/>
          <a:lstStyle>
            <a:lvl1pPr>
              <a:defRPr/>
            </a:lvl1pPr>
          </a:lstStyle>
          <a:p>
            <a:pPr>
              <a:defRPr/>
            </a:pPr>
            <a:endParaRPr lang="en-GB" dirty="0"/>
          </a:p>
        </p:txBody>
      </p:sp>
      <p:sp>
        <p:nvSpPr>
          <p:cNvPr id="4" name="Slide Number Placeholder 5"/>
          <p:cNvSpPr>
            <a:spLocks noGrp="1"/>
          </p:cNvSpPr>
          <p:nvPr>
            <p:ph type="sldNum" sz="quarter" idx="11"/>
          </p:nvPr>
        </p:nvSpPr>
        <p:spPr/>
        <p:txBody>
          <a:bodyPr/>
          <a:lstStyle>
            <a:lvl1pPr>
              <a:defRPr/>
            </a:lvl1pPr>
          </a:lstStyle>
          <a:p>
            <a:fld id="{9988D9BB-459B-4F60-87A8-210F17F945B8}" type="slidenum">
              <a:rPr lang="en-GB" altLang="en-US"/>
              <a:pPr/>
              <a:t>‹#›</a:t>
            </a:fld>
            <a:endParaRPr lang="en-GB" altLang="en-US" dirty="0"/>
          </a:p>
        </p:txBody>
      </p:sp>
      <p:sp>
        <p:nvSpPr>
          <p:cNvPr id="5" name="Date Placeholder 3"/>
          <p:cNvSpPr>
            <a:spLocks noGrp="1"/>
          </p:cNvSpPr>
          <p:nvPr>
            <p:ph type="dt" sz="half" idx="12"/>
          </p:nvPr>
        </p:nvSpPr>
        <p:spPr/>
        <p:txBody>
          <a:bodyPr/>
          <a:lstStyle>
            <a:lvl1pPr>
              <a:defRPr/>
            </a:lvl1pPr>
          </a:lstStyle>
          <a:p>
            <a:pPr>
              <a:defRPr/>
            </a:pPr>
            <a:endParaRPr lang="en-GB" dirty="0"/>
          </a:p>
        </p:txBody>
      </p:sp>
    </p:spTree>
    <p:extLst>
      <p:ext uri="{BB962C8B-B14F-4D97-AF65-F5344CB8AC3E}">
        <p14:creationId xmlns:p14="http://schemas.microsoft.com/office/powerpoint/2010/main" val="17040618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5" name="Straight Connector 8"/>
          <p:cNvCxnSpPr/>
          <p:nvPr userDrawn="1"/>
        </p:nvCxnSpPr>
        <p:spPr>
          <a:xfrm>
            <a:off x="468313" y="1484313"/>
            <a:ext cx="8496300" cy="0"/>
          </a:xfrm>
          <a:prstGeom prst="line">
            <a:avLst/>
          </a:prstGeom>
          <a:ln w="25400">
            <a:solidFill>
              <a:srgbClr val="F15D2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defRPr/>
            </a:lvl1pPr>
          </a:lstStyle>
          <a:p>
            <a:pPr>
              <a:defRPr/>
            </a:pPr>
            <a:fld id="{B965E73A-CFBC-46FF-8276-6C76E36A8289}" type="datetimeFigureOut">
              <a:rPr lang="en-GB"/>
              <a:pPr>
                <a:defRPr/>
              </a:pPr>
              <a:t>02/11/2016</a:t>
            </a:fld>
            <a:endParaRPr lang="en-GB" dirty="0"/>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B07D33CB-1425-4DD3-8386-88990B5F4323}" type="slidenum">
              <a:rPr lang="en-GB"/>
              <a:pPr>
                <a:defRPr/>
              </a:pPr>
              <a:t>‹#›</a:t>
            </a:fld>
            <a:endParaRPr lang="en-GB" dirty="0"/>
          </a:p>
        </p:txBody>
      </p:sp>
      <p:pic>
        <p:nvPicPr>
          <p:cNvPr id="9" name="Picture 9"/>
          <p:cNvPicPr>
            <a:picLocks noChangeAspect="1"/>
          </p:cNvPicPr>
          <p:nvPr userDrawn="1"/>
        </p:nvPicPr>
        <p:blipFill>
          <a:blip r:embed="rId2"/>
          <a:srcRect/>
          <a:stretch>
            <a:fillRect/>
          </a:stretch>
        </p:blipFill>
        <p:spPr bwMode="auto">
          <a:xfrm>
            <a:off x="6167438" y="260350"/>
            <a:ext cx="2797175" cy="1116013"/>
          </a:xfrm>
          <a:prstGeom prst="rect">
            <a:avLst/>
          </a:prstGeom>
          <a:noFill/>
          <a:ln w="9525">
            <a:noFill/>
            <a:miter lim="800000"/>
            <a:headEnd/>
            <a:tailEnd/>
          </a:ln>
        </p:spPr>
      </p:pic>
    </p:spTree>
    <p:extLst>
      <p:ext uri="{BB962C8B-B14F-4D97-AF65-F5344CB8AC3E}">
        <p14:creationId xmlns:p14="http://schemas.microsoft.com/office/powerpoint/2010/main" val="21670746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srcRect/>
          <a:stretch>
            <a:fillRect/>
          </a:stretch>
        </p:blipFill>
        <p:spPr bwMode="auto">
          <a:xfrm>
            <a:off x="6167438" y="260350"/>
            <a:ext cx="2797175" cy="1116013"/>
          </a:xfrm>
          <a:prstGeom prst="rect">
            <a:avLst/>
          </a:prstGeom>
          <a:noFill/>
          <a:ln w="9525">
            <a:noFill/>
            <a:miter lim="800000"/>
            <a:headEnd/>
            <a:tailEnd/>
          </a:ln>
        </p:spPr>
      </p:pic>
      <p:cxnSp>
        <p:nvCxnSpPr>
          <p:cNvPr id="6" name="Straight Connector 10"/>
          <p:cNvCxnSpPr/>
          <p:nvPr userDrawn="1"/>
        </p:nvCxnSpPr>
        <p:spPr>
          <a:xfrm>
            <a:off x="468313" y="1484313"/>
            <a:ext cx="8496300" cy="0"/>
          </a:xfrm>
          <a:prstGeom prst="line">
            <a:avLst/>
          </a:prstGeom>
          <a:ln w="25400">
            <a:solidFill>
              <a:srgbClr val="F15D2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4"/>
          <p:cNvSpPr>
            <a:spLocks noGrp="1"/>
          </p:cNvSpPr>
          <p:nvPr>
            <p:ph type="dt" sz="half" idx="10"/>
          </p:nvPr>
        </p:nvSpPr>
        <p:spPr/>
        <p:txBody>
          <a:bodyPr/>
          <a:lstStyle>
            <a:lvl1pPr>
              <a:defRPr/>
            </a:lvl1pPr>
          </a:lstStyle>
          <a:p>
            <a:pPr>
              <a:defRPr/>
            </a:pPr>
            <a:fld id="{8C13ABD2-62E8-444E-B1D8-9DA3D67D76EC}" type="datetimeFigureOut">
              <a:rPr lang="en-GB"/>
              <a:pPr>
                <a:defRPr/>
              </a:pPr>
              <a:t>02/11/2016</a:t>
            </a:fld>
            <a:endParaRPr lang="en-GB" dirty="0"/>
          </a:p>
        </p:txBody>
      </p:sp>
      <p:sp>
        <p:nvSpPr>
          <p:cNvPr id="8" name="Footer Placeholder 5"/>
          <p:cNvSpPr>
            <a:spLocks noGrp="1"/>
          </p:cNvSpPr>
          <p:nvPr>
            <p:ph type="ftr" sz="quarter" idx="11"/>
          </p:nvPr>
        </p:nvSpPr>
        <p:spPr/>
        <p:txBody>
          <a:bodyPr/>
          <a:lstStyle>
            <a:lvl1pPr>
              <a:defRPr/>
            </a:lvl1pPr>
          </a:lstStyle>
          <a:p>
            <a:pPr>
              <a:defRPr/>
            </a:pPr>
            <a:endParaRPr lang="en-GB"/>
          </a:p>
        </p:txBody>
      </p:sp>
      <p:sp>
        <p:nvSpPr>
          <p:cNvPr id="9" name="Slide Number Placeholder 6"/>
          <p:cNvSpPr>
            <a:spLocks noGrp="1"/>
          </p:cNvSpPr>
          <p:nvPr>
            <p:ph type="sldNum" sz="quarter" idx="12"/>
          </p:nvPr>
        </p:nvSpPr>
        <p:spPr/>
        <p:txBody>
          <a:bodyPr/>
          <a:lstStyle>
            <a:lvl1pPr>
              <a:defRPr/>
            </a:lvl1pPr>
          </a:lstStyle>
          <a:p>
            <a:pPr>
              <a:defRPr/>
            </a:pPr>
            <a:fld id="{B8CC3754-7BC7-4219-9643-DE26945E712F}" type="slidenum">
              <a:rPr lang="en-GB"/>
              <a:pPr>
                <a:defRPr/>
              </a:pPr>
              <a:t>‹#›</a:t>
            </a:fld>
            <a:endParaRPr lang="en-GB" dirty="0"/>
          </a:p>
        </p:txBody>
      </p:sp>
    </p:spTree>
    <p:extLst>
      <p:ext uri="{BB962C8B-B14F-4D97-AF65-F5344CB8AC3E}">
        <p14:creationId xmlns:p14="http://schemas.microsoft.com/office/powerpoint/2010/main" val="8055514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srcRect/>
          <a:stretch>
            <a:fillRect/>
          </a:stretch>
        </p:blipFill>
        <p:spPr bwMode="auto">
          <a:xfrm>
            <a:off x="6167438" y="260350"/>
            <a:ext cx="2797175" cy="1116013"/>
          </a:xfrm>
          <a:prstGeom prst="rect">
            <a:avLst/>
          </a:prstGeom>
          <a:noFill/>
          <a:ln w="9525">
            <a:noFill/>
            <a:miter lim="800000"/>
            <a:headEnd/>
            <a:tailEnd/>
          </a:ln>
        </p:spPr>
      </p:pic>
      <p:cxnSp>
        <p:nvCxnSpPr>
          <p:cNvPr id="4" name="Straight Connector 8"/>
          <p:cNvCxnSpPr/>
          <p:nvPr userDrawn="1"/>
        </p:nvCxnSpPr>
        <p:spPr>
          <a:xfrm>
            <a:off x="468313" y="1484313"/>
            <a:ext cx="8496300" cy="0"/>
          </a:xfrm>
          <a:prstGeom prst="line">
            <a:avLst/>
          </a:prstGeom>
          <a:ln w="25400">
            <a:solidFill>
              <a:srgbClr val="F15D2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5" name="Date Placeholder 2"/>
          <p:cNvSpPr>
            <a:spLocks noGrp="1"/>
          </p:cNvSpPr>
          <p:nvPr>
            <p:ph type="dt" sz="half" idx="10"/>
          </p:nvPr>
        </p:nvSpPr>
        <p:spPr/>
        <p:txBody>
          <a:bodyPr/>
          <a:lstStyle>
            <a:lvl1pPr>
              <a:defRPr/>
            </a:lvl1pPr>
          </a:lstStyle>
          <a:p>
            <a:pPr>
              <a:defRPr/>
            </a:pPr>
            <a:fld id="{44F990A4-137E-4F27-A123-B014FC14F400}" type="datetimeFigureOut">
              <a:rPr lang="en-GB"/>
              <a:pPr>
                <a:defRPr/>
              </a:pPr>
              <a:t>02/11/2016</a:t>
            </a:fld>
            <a:endParaRPr lang="en-GB" dirty="0"/>
          </a:p>
        </p:txBody>
      </p:sp>
      <p:sp>
        <p:nvSpPr>
          <p:cNvPr id="6" name="Footer Placeholder 3"/>
          <p:cNvSpPr>
            <a:spLocks noGrp="1"/>
          </p:cNvSpPr>
          <p:nvPr>
            <p:ph type="ftr" sz="quarter" idx="11"/>
          </p:nvPr>
        </p:nvSpPr>
        <p:spPr/>
        <p:txBody>
          <a:bodyPr/>
          <a:lstStyle>
            <a:lvl1pPr>
              <a:defRPr/>
            </a:lvl1pPr>
          </a:lstStyle>
          <a:p>
            <a:pPr>
              <a:defRPr/>
            </a:pPr>
            <a:endParaRPr lang="en-GB"/>
          </a:p>
        </p:txBody>
      </p:sp>
      <p:sp>
        <p:nvSpPr>
          <p:cNvPr id="7" name="Slide Number Placeholder 4"/>
          <p:cNvSpPr>
            <a:spLocks noGrp="1"/>
          </p:cNvSpPr>
          <p:nvPr>
            <p:ph type="sldNum" sz="quarter" idx="12"/>
          </p:nvPr>
        </p:nvSpPr>
        <p:spPr/>
        <p:txBody>
          <a:bodyPr/>
          <a:lstStyle>
            <a:lvl1pPr>
              <a:defRPr/>
            </a:lvl1pPr>
          </a:lstStyle>
          <a:p>
            <a:pPr>
              <a:defRPr/>
            </a:pPr>
            <a:fld id="{F6AEBAFA-4FA2-4221-883E-B3075EE6E1C2}" type="slidenum">
              <a:rPr lang="en-GB"/>
              <a:pPr>
                <a:defRPr/>
              </a:pPr>
              <a:t>‹#›</a:t>
            </a:fld>
            <a:endParaRPr lang="en-GB" dirty="0"/>
          </a:p>
        </p:txBody>
      </p:sp>
    </p:spTree>
    <p:extLst>
      <p:ext uri="{BB962C8B-B14F-4D97-AF65-F5344CB8AC3E}">
        <p14:creationId xmlns:p14="http://schemas.microsoft.com/office/powerpoint/2010/main" val="2986297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727075" y="296863"/>
            <a:ext cx="3340100" cy="1331912"/>
          </a:xfrm>
          <a:prstGeom prst="rect">
            <a:avLst/>
          </a:prstGeom>
          <a:noFill/>
          <a:ln w="9525">
            <a:noFill/>
            <a:miter lim="800000"/>
            <a:headEnd/>
            <a:tailEnd/>
          </a:ln>
        </p:spPr>
      </p:pic>
      <p:pic>
        <p:nvPicPr>
          <p:cNvPr id="5" name="Picture 7"/>
          <p:cNvPicPr>
            <a:picLocks noChangeAspect="1"/>
          </p:cNvPicPr>
          <p:nvPr userDrawn="1"/>
        </p:nvPicPr>
        <p:blipFill>
          <a:blip r:embed="rId3"/>
          <a:srcRect/>
          <a:stretch>
            <a:fillRect/>
          </a:stretch>
        </p:blipFill>
        <p:spPr bwMode="auto">
          <a:xfrm>
            <a:off x="5003800" y="328613"/>
            <a:ext cx="3384550" cy="1268412"/>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p:cNvSpPr>
            <a:spLocks noGrp="1"/>
          </p:cNvSpPr>
          <p:nvPr>
            <p:ph type="dt" sz="half" idx="10"/>
          </p:nvPr>
        </p:nvSpPr>
        <p:spPr/>
        <p:txBody>
          <a:bodyPr/>
          <a:lstStyle>
            <a:lvl1pPr>
              <a:defRPr/>
            </a:lvl1pPr>
          </a:lstStyle>
          <a:p>
            <a:pPr>
              <a:defRPr/>
            </a:pPr>
            <a:fld id="{BC9ABD88-EA1B-4125-938C-49C3BDAD7B74}" type="datetimeFigureOut">
              <a:rPr lang="en-GB">
                <a:solidFill>
                  <a:prstClr val="black">
                    <a:tint val="75000"/>
                  </a:prstClr>
                </a:solidFill>
              </a:rPr>
              <a:pPr>
                <a:defRPr/>
              </a:pPr>
              <a:t>02/11/2016</a:t>
            </a:fld>
            <a:endParaRPr lang="en-GB"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81BB4963-B0C3-4ED7-AA27-DD8114AFD7A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0344268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8"/>
          <p:cNvCxnSpPr/>
          <p:nvPr userDrawn="1"/>
        </p:nvCxnSpPr>
        <p:spPr>
          <a:xfrm>
            <a:off x="468313" y="1484313"/>
            <a:ext cx="8496300" cy="0"/>
          </a:xfrm>
          <a:prstGeom prst="line">
            <a:avLst/>
          </a:prstGeom>
          <a:ln w="25400">
            <a:solidFill>
              <a:srgbClr val="F15D22"/>
            </a:solidFill>
          </a:ln>
        </p:spPr>
        <p:style>
          <a:lnRef idx="1">
            <a:schemeClr val="accent1"/>
          </a:lnRef>
          <a:fillRef idx="0">
            <a:schemeClr val="accent1"/>
          </a:fillRef>
          <a:effectRef idx="0">
            <a:schemeClr val="accent1"/>
          </a:effectRef>
          <a:fontRef idx="minor">
            <a:schemeClr val="tx1"/>
          </a:fontRef>
        </p:style>
      </p:cxnSp>
      <p:pic>
        <p:nvPicPr>
          <p:cNvPr id="5" name="Picture 6"/>
          <p:cNvPicPr>
            <a:picLocks noChangeAspect="1"/>
          </p:cNvPicPr>
          <p:nvPr userDrawn="1"/>
        </p:nvPicPr>
        <p:blipFill>
          <a:blip r:embed="rId2"/>
          <a:srcRect/>
          <a:stretch>
            <a:fillRect/>
          </a:stretch>
        </p:blipFill>
        <p:spPr bwMode="auto">
          <a:xfrm>
            <a:off x="6167438" y="260350"/>
            <a:ext cx="2797175" cy="1116013"/>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defRPr/>
            </a:lvl1pPr>
          </a:lstStyle>
          <a:p>
            <a:pPr>
              <a:defRPr/>
            </a:pPr>
            <a:fld id="{8AFAE464-CAFB-4142-B877-71EC5F232C66}" type="datetimeFigureOut">
              <a:rPr lang="en-GB">
                <a:solidFill>
                  <a:prstClr val="black">
                    <a:tint val="75000"/>
                  </a:prstClr>
                </a:solidFill>
              </a:rPr>
              <a:pPr>
                <a:defRPr/>
              </a:pPr>
              <a:t>02/11/2016</a:t>
            </a:fld>
            <a:endParaRPr lang="en-GB"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F7F23A26-1BF9-4873-8F1A-015B8829BA4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9153085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srcRect/>
          <a:stretch>
            <a:fillRect/>
          </a:stretch>
        </p:blipFill>
        <p:spPr bwMode="auto">
          <a:xfrm>
            <a:off x="6167438" y="260350"/>
            <a:ext cx="2797175" cy="1116013"/>
          </a:xfrm>
          <a:prstGeom prst="rect">
            <a:avLst/>
          </a:prstGeom>
          <a:noFill/>
          <a:ln w="9525">
            <a:noFill/>
            <a:miter lim="800000"/>
            <a:headEnd/>
            <a:tailEnd/>
          </a:ln>
        </p:spPr>
      </p:pic>
      <p:cxnSp>
        <p:nvCxnSpPr>
          <p:cNvPr id="6" name="Straight Connector 10"/>
          <p:cNvCxnSpPr/>
          <p:nvPr userDrawn="1"/>
        </p:nvCxnSpPr>
        <p:spPr>
          <a:xfrm>
            <a:off x="468313" y="1484313"/>
            <a:ext cx="8496300" cy="0"/>
          </a:xfrm>
          <a:prstGeom prst="line">
            <a:avLst/>
          </a:prstGeom>
          <a:ln w="25400">
            <a:solidFill>
              <a:srgbClr val="F15D2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4"/>
          <p:cNvSpPr>
            <a:spLocks noGrp="1"/>
          </p:cNvSpPr>
          <p:nvPr>
            <p:ph type="dt" sz="half" idx="10"/>
          </p:nvPr>
        </p:nvSpPr>
        <p:spPr/>
        <p:txBody>
          <a:bodyPr/>
          <a:lstStyle>
            <a:lvl1pPr>
              <a:defRPr/>
            </a:lvl1pPr>
          </a:lstStyle>
          <a:p>
            <a:pPr>
              <a:defRPr/>
            </a:pPr>
            <a:fld id="{EE929AA2-2EF5-44FC-8173-76840DF89EB5}" type="datetimeFigureOut">
              <a:rPr lang="en-GB">
                <a:solidFill>
                  <a:prstClr val="black">
                    <a:tint val="75000"/>
                  </a:prstClr>
                </a:solidFill>
              </a:rPr>
              <a:pPr>
                <a:defRPr/>
              </a:pPr>
              <a:t>02/11/2016</a:t>
            </a:fld>
            <a:endParaRPr lang="en-GB" dirty="0">
              <a:solidFill>
                <a:prstClr val="black">
                  <a:tint val="75000"/>
                </a:prstClr>
              </a:solidFill>
            </a:endParaRPr>
          </a:p>
        </p:txBody>
      </p:sp>
      <p:sp>
        <p:nvSpPr>
          <p:cNvPr id="8" name="Footer Placeholder 5"/>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9DA0EBA6-0E79-431D-AFEE-42733D74B5B5}"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02159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727075" y="296863"/>
            <a:ext cx="3340100" cy="1331912"/>
          </a:xfrm>
          <a:prstGeom prst="rect">
            <a:avLst/>
          </a:prstGeom>
          <a:noFill/>
          <a:ln w="9525">
            <a:noFill/>
            <a:miter lim="800000"/>
            <a:headEnd/>
            <a:tailEnd/>
          </a:ln>
        </p:spPr>
      </p:pic>
      <p:pic>
        <p:nvPicPr>
          <p:cNvPr id="5" name="Picture 7"/>
          <p:cNvPicPr>
            <a:picLocks noChangeAspect="1"/>
          </p:cNvPicPr>
          <p:nvPr userDrawn="1"/>
        </p:nvPicPr>
        <p:blipFill>
          <a:blip r:embed="rId3"/>
          <a:srcRect/>
          <a:stretch>
            <a:fillRect/>
          </a:stretch>
        </p:blipFill>
        <p:spPr bwMode="auto">
          <a:xfrm>
            <a:off x="5003800" y="328613"/>
            <a:ext cx="3384550" cy="1268412"/>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p:cNvSpPr>
            <a:spLocks noGrp="1"/>
          </p:cNvSpPr>
          <p:nvPr>
            <p:ph type="dt" sz="half" idx="10"/>
          </p:nvPr>
        </p:nvSpPr>
        <p:spPr/>
        <p:txBody>
          <a:bodyPr/>
          <a:lstStyle>
            <a:lvl1pPr>
              <a:defRPr/>
            </a:lvl1pPr>
          </a:lstStyle>
          <a:p>
            <a:pPr>
              <a:defRPr/>
            </a:pPr>
            <a:fld id="{BC9ABD88-EA1B-4125-938C-49C3BDAD7B74}" type="datetimeFigureOut">
              <a:rPr lang="en-GB">
                <a:solidFill>
                  <a:prstClr val="black">
                    <a:tint val="75000"/>
                  </a:prstClr>
                </a:solidFill>
              </a:rPr>
              <a:pPr>
                <a:defRPr/>
              </a:pPr>
              <a:t>02/11/2016</a:t>
            </a:fld>
            <a:endParaRPr lang="en-GB"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81BB4963-B0C3-4ED7-AA27-DD8114AFD7A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8223185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srcRect/>
          <a:stretch>
            <a:fillRect/>
          </a:stretch>
        </p:blipFill>
        <p:spPr bwMode="auto">
          <a:xfrm>
            <a:off x="6167438" y="260350"/>
            <a:ext cx="2797175" cy="1116013"/>
          </a:xfrm>
          <a:prstGeom prst="rect">
            <a:avLst/>
          </a:prstGeom>
          <a:noFill/>
          <a:ln w="9525">
            <a:noFill/>
            <a:miter lim="800000"/>
            <a:headEnd/>
            <a:tailEnd/>
          </a:ln>
        </p:spPr>
      </p:pic>
      <p:cxnSp>
        <p:nvCxnSpPr>
          <p:cNvPr id="4" name="Straight Connector 8"/>
          <p:cNvCxnSpPr/>
          <p:nvPr userDrawn="1"/>
        </p:nvCxnSpPr>
        <p:spPr>
          <a:xfrm>
            <a:off x="468313" y="1484313"/>
            <a:ext cx="8496300" cy="0"/>
          </a:xfrm>
          <a:prstGeom prst="line">
            <a:avLst/>
          </a:prstGeom>
          <a:ln w="25400">
            <a:solidFill>
              <a:srgbClr val="F15D2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5" name="Date Placeholder 2"/>
          <p:cNvSpPr>
            <a:spLocks noGrp="1"/>
          </p:cNvSpPr>
          <p:nvPr>
            <p:ph type="dt" sz="half" idx="10"/>
          </p:nvPr>
        </p:nvSpPr>
        <p:spPr/>
        <p:txBody>
          <a:bodyPr/>
          <a:lstStyle>
            <a:lvl1pPr>
              <a:defRPr/>
            </a:lvl1pPr>
          </a:lstStyle>
          <a:p>
            <a:pPr>
              <a:defRPr/>
            </a:pPr>
            <a:fld id="{0CA4471D-28DC-4F47-A944-F23E5998CA85}" type="datetimeFigureOut">
              <a:rPr lang="en-GB">
                <a:solidFill>
                  <a:prstClr val="black">
                    <a:tint val="75000"/>
                  </a:prstClr>
                </a:solidFill>
              </a:rPr>
              <a:pPr>
                <a:defRPr/>
              </a:pPr>
              <a:t>02/11/2016</a:t>
            </a:fld>
            <a:endParaRPr lang="en-GB" dirty="0">
              <a:solidFill>
                <a:prstClr val="black">
                  <a:tint val="75000"/>
                </a:prstClr>
              </a:solidFill>
            </a:endParaRPr>
          </a:p>
        </p:txBody>
      </p:sp>
      <p:sp>
        <p:nvSpPr>
          <p:cNvPr id="6" name="Footer Placeholder 3"/>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4"/>
          <p:cNvSpPr>
            <a:spLocks noGrp="1"/>
          </p:cNvSpPr>
          <p:nvPr>
            <p:ph type="sldNum" sz="quarter" idx="12"/>
          </p:nvPr>
        </p:nvSpPr>
        <p:spPr/>
        <p:txBody>
          <a:bodyPr/>
          <a:lstStyle>
            <a:lvl1pPr>
              <a:defRPr/>
            </a:lvl1pPr>
          </a:lstStyle>
          <a:p>
            <a:pPr>
              <a:defRPr/>
            </a:pPr>
            <a:fld id="{EB917D8B-300B-4E50-884C-0A4C07C95A4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2567621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sp>
        <p:nvSpPr>
          <p:cNvPr id="4" name="Date Placeholder 1"/>
          <p:cNvSpPr>
            <a:spLocks noGrp="1"/>
          </p:cNvSpPr>
          <p:nvPr>
            <p:ph type="dt" sz="half" idx="10"/>
          </p:nvPr>
        </p:nvSpPr>
        <p:spPr/>
        <p:txBody>
          <a:bodyPr/>
          <a:lstStyle>
            <a:lvl1pPr>
              <a:defRPr/>
            </a:lvl1pPr>
          </a:lstStyle>
          <a:p>
            <a:pPr>
              <a:defRPr/>
            </a:pPr>
            <a:fld id="{93E82C6C-6DFC-41C7-93CE-BF3BEF0102E0}" type="datetime1">
              <a:rPr lang="en-US">
                <a:solidFill>
                  <a:srgbClr val="464653"/>
                </a:solidFill>
              </a:rPr>
              <a:pPr>
                <a:defRPr/>
              </a:pPr>
              <a:t>11/2/2016</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GB">
              <a:solidFill>
                <a:srgbClr val="464653"/>
              </a:solidFill>
            </a:endParaRPr>
          </a:p>
        </p:txBody>
      </p:sp>
      <p:sp>
        <p:nvSpPr>
          <p:cNvPr id="6" name="Slide Number Placeholder 3"/>
          <p:cNvSpPr>
            <a:spLocks noGrp="1"/>
          </p:cNvSpPr>
          <p:nvPr>
            <p:ph type="sldNum" sz="quarter" idx="12"/>
          </p:nvPr>
        </p:nvSpPr>
        <p:spPr/>
        <p:txBody>
          <a:bodyPr/>
          <a:lstStyle>
            <a:lvl1pPr>
              <a:defRPr/>
            </a:lvl1pPr>
          </a:lstStyle>
          <a:p>
            <a:pPr>
              <a:defRPr/>
            </a:pPr>
            <a:fld id="{1DE5D352-1000-4FA0-B28C-6404FA3B6E1E}"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28555731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7427E35-C842-C34C-8633-4CE313948615}"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6F13C-285D-884F-AFEB-A50740FCD054}" type="slidenum">
              <a:rPr lang="en-US" smtClean="0"/>
              <a:t>‹#›</a:t>
            </a:fld>
            <a:endParaRPr lang="en-US"/>
          </a:p>
        </p:txBody>
      </p:sp>
    </p:spTree>
    <p:extLst>
      <p:ext uri="{BB962C8B-B14F-4D97-AF65-F5344CB8AC3E}">
        <p14:creationId xmlns:p14="http://schemas.microsoft.com/office/powerpoint/2010/main" val="7676829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7427E35-C842-C34C-8633-4CE313948615}"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6F13C-285D-884F-AFEB-A50740FCD054}" type="slidenum">
              <a:rPr lang="en-US" smtClean="0"/>
              <a:t>‹#›</a:t>
            </a:fld>
            <a:endParaRPr lang="en-US"/>
          </a:p>
        </p:txBody>
      </p:sp>
    </p:spTree>
    <p:extLst>
      <p:ext uri="{BB962C8B-B14F-4D97-AF65-F5344CB8AC3E}">
        <p14:creationId xmlns:p14="http://schemas.microsoft.com/office/powerpoint/2010/main" val="37500582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427E35-C842-C34C-8633-4CE313948615}"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6F13C-285D-884F-AFEB-A50740FCD054}" type="slidenum">
              <a:rPr lang="en-US" smtClean="0"/>
              <a:t>‹#›</a:t>
            </a:fld>
            <a:endParaRPr lang="en-US"/>
          </a:p>
        </p:txBody>
      </p:sp>
    </p:spTree>
    <p:extLst>
      <p:ext uri="{BB962C8B-B14F-4D97-AF65-F5344CB8AC3E}">
        <p14:creationId xmlns:p14="http://schemas.microsoft.com/office/powerpoint/2010/main" val="35625310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7427E35-C842-C34C-8633-4CE313948615}"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6F13C-285D-884F-AFEB-A50740FCD054}" type="slidenum">
              <a:rPr lang="en-US" smtClean="0"/>
              <a:t>‹#›</a:t>
            </a:fld>
            <a:endParaRPr lang="en-US"/>
          </a:p>
        </p:txBody>
      </p:sp>
    </p:spTree>
    <p:extLst>
      <p:ext uri="{BB962C8B-B14F-4D97-AF65-F5344CB8AC3E}">
        <p14:creationId xmlns:p14="http://schemas.microsoft.com/office/powerpoint/2010/main" val="2690685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7427E35-C842-C34C-8633-4CE313948615}"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46F13C-285D-884F-AFEB-A50740FCD054}" type="slidenum">
              <a:rPr lang="en-US" smtClean="0"/>
              <a:t>‹#›</a:t>
            </a:fld>
            <a:endParaRPr lang="en-US"/>
          </a:p>
        </p:txBody>
      </p:sp>
    </p:spTree>
    <p:extLst>
      <p:ext uri="{BB962C8B-B14F-4D97-AF65-F5344CB8AC3E}">
        <p14:creationId xmlns:p14="http://schemas.microsoft.com/office/powerpoint/2010/main" val="22626191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7427E35-C842-C34C-8633-4CE313948615}"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46F13C-285D-884F-AFEB-A50740FCD054}" type="slidenum">
              <a:rPr lang="en-US" smtClean="0"/>
              <a:t>‹#›</a:t>
            </a:fld>
            <a:endParaRPr lang="en-US"/>
          </a:p>
        </p:txBody>
      </p:sp>
    </p:spTree>
    <p:extLst>
      <p:ext uri="{BB962C8B-B14F-4D97-AF65-F5344CB8AC3E}">
        <p14:creationId xmlns:p14="http://schemas.microsoft.com/office/powerpoint/2010/main" val="28783850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27E35-C842-C34C-8633-4CE313948615}"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46F13C-285D-884F-AFEB-A50740FCD054}" type="slidenum">
              <a:rPr lang="en-US" smtClean="0"/>
              <a:t>‹#›</a:t>
            </a:fld>
            <a:endParaRPr lang="en-US"/>
          </a:p>
        </p:txBody>
      </p:sp>
    </p:spTree>
    <p:extLst>
      <p:ext uri="{BB962C8B-B14F-4D97-AF65-F5344CB8AC3E}">
        <p14:creationId xmlns:p14="http://schemas.microsoft.com/office/powerpoint/2010/main" val="22936743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427E35-C842-C34C-8633-4CE313948615}"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6F13C-285D-884F-AFEB-A50740FCD054}" type="slidenum">
              <a:rPr lang="en-US" smtClean="0"/>
              <a:t>‹#›</a:t>
            </a:fld>
            <a:endParaRPr lang="en-US"/>
          </a:p>
        </p:txBody>
      </p:sp>
    </p:spTree>
    <p:extLst>
      <p:ext uri="{BB962C8B-B14F-4D97-AF65-F5344CB8AC3E}">
        <p14:creationId xmlns:p14="http://schemas.microsoft.com/office/powerpoint/2010/main" val="3522649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8"/>
          <p:cNvCxnSpPr/>
          <p:nvPr userDrawn="1"/>
        </p:nvCxnSpPr>
        <p:spPr>
          <a:xfrm>
            <a:off x="468313" y="1484313"/>
            <a:ext cx="8496300" cy="0"/>
          </a:xfrm>
          <a:prstGeom prst="line">
            <a:avLst/>
          </a:prstGeom>
          <a:ln w="25400">
            <a:solidFill>
              <a:srgbClr val="F15D22"/>
            </a:solidFill>
          </a:ln>
        </p:spPr>
        <p:style>
          <a:lnRef idx="1">
            <a:schemeClr val="accent1"/>
          </a:lnRef>
          <a:fillRef idx="0">
            <a:schemeClr val="accent1"/>
          </a:fillRef>
          <a:effectRef idx="0">
            <a:schemeClr val="accent1"/>
          </a:effectRef>
          <a:fontRef idx="minor">
            <a:schemeClr val="tx1"/>
          </a:fontRef>
        </p:style>
      </p:cxnSp>
      <p:pic>
        <p:nvPicPr>
          <p:cNvPr id="5" name="Picture 6"/>
          <p:cNvPicPr>
            <a:picLocks noChangeAspect="1"/>
          </p:cNvPicPr>
          <p:nvPr userDrawn="1"/>
        </p:nvPicPr>
        <p:blipFill>
          <a:blip r:embed="rId2"/>
          <a:srcRect/>
          <a:stretch>
            <a:fillRect/>
          </a:stretch>
        </p:blipFill>
        <p:spPr bwMode="auto">
          <a:xfrm>
            <a:off x="6167438" y="260350"/>
            <a:ext cx="2797175" cy="1116013"/>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defRPr/>
            </a:lvl1pPr>
          </a:lstStyle>
          <a:p>
            <a:pPr>
              <a:defRPr/>
            </a:pPr>
            <a:fld id="{8AFAE464-CAFB-4142-B877-71EC5F232C66}" type="datetimeFigureOut">
              <a:rPr lang="en-GB">
                <a:solidFill>
                  <a:prstClr val="black">
                    <a:tint val="75000"/>
                  </a:prstClr>
                </a:solidFill>
              </a:rPr>
              <a:pPr>
                <a:defRPr/>
              </a:pPr>
              <a:t>02/11/2016</a:t>
            </a:fld>
            <a:endParaRPr lang="en-GB"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F7F23A26-1BF9-4873-8F1A-015B8829BA4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7186697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427E35-C842-C34C-8633-4CE313948615}"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6F13C-285D-884F-AFEB-A50740FCD054}" type="slidenum">
              <a:rPr lang="en-US" smtClean="0"/>
              <a:t>‹#›</a:t>
            </a:fld>
            <a:endParaRPr lang="en-US"/>
          </a:p>
        </p:txBody>
      </p:sp>
    </p:spTree>
    <p:extLst>
      <p:ext uri="{BB962C8B-B14F-4D97-AF65-F5344CB8AC3E}">
        <p14:creationId xmlns:p14="http://schemas.microsoft.com/office/powerpoint/2010/main" val="18236775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7427E35-C842-C34C-8633-4CE313948615}"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6F13C-285D-884F-AFEB-A50740FCD054}" type="slidenum">
              <a:rPr lang="en-US" smtClean="0"/>
              <a:t>‹#›</a:t>
            </a:fld>
            <a:endParaRPr lang="en-US"/>
          </a:p>
        </p:txBody>
      </p:sp>
    </p:spTree>
    <p:extLst>
      <p:ext uri="{BB962C8B-B14F-4D97-AF65-F5344CB8AC3E}">
        <p14:creationId xmlns:p14="http://schemas.microsoft.com/office/powerpoint/2010/main" val="6102935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7427E35-C842-C34C-8633-4CE313948615}"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6F13C-285D-884F-AFEB-A50740FCD054}" type="slidenum">
              <a:rPr lang="en-US" smtClean="0"/>
              <a:t>‹#›</a:t>
            </a:fld>
            <a:endParaRPr lang="en-US"/>
          </a:p>
        </p:txBody>
      </p:sp>
    </p:spTree>
    <p:extLst>
      <p:ext uri="{BB962C8B-B14F-4D97-AF65-F5344CB8AC3E}">
        <p14:creationId xmlns:p14="http://schemas.microsoft.com/office/powerpoint/2010/main" val="225788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srcRect/>
          <a:stretch>
            <a:fillRect/>
          </a:stretch>
        </p:blipFill>
        <p:spPr bwMode="auto">
          <a:xfrm>
            <a:off x="6167438" y="260350"/>
            <a:ext cx="2797175" cy="1116013"/>
          </a:xfrm>
          <a:prstGeom prst="rect">
            <a:avLst/>
          </a:prstGeom>
          <a:noFill/>
          <a:ln w="9525">
            <a:noFill/>
            <a:miter lim="800000"/>
            <a:headEnd/>
            <a:tailEnd/>
          </a:ln>
        </p:spPr>
      </p:pic>
      <p:cxnSp>
        <p:nvCxnSpPr>
          <p:cNvPr id="6" name="Straight Connector 10"/>
          <p:cNvCxnSpPr/>
          <p:nvPr userDrawn="1"/>
        </p:nvCxnSpPr>
        <p:spPr>
          <a:xfrm>
            <a:off x="468313" y="1484313"/>
            <a:ext cx="8496300" cy="0"/>
          </a:xfrm>
          <a:prstGeom prst="line">
            <a:avLst/>
          </a:prstGeom>
          <a:ln w="25400">
            <a:solidFill>
              <a:srgbClr val="F15D2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4"/>
          <p:cNvSpPr>
            <a:spLocks noGrp="1"/>
          </p:cNvSpPr>
          <p:nvPr>
            <p:ph type="dt" sz="half" idx="10"/>
          </p:nvPr>
        </p:nvSpPr>
        <p:spPr/>
        <p:txBody>
          <a:bodyPr/>
          <a:lstStyle>
            <a:lvl1pPr>
              <a:defRPr/>
            </a:lvl1pPr>
          </a:lstStyle>
          <a:p>
            <a:pPr>
              <a:defRPr/>
            </a:pPr>
            <a:fld id="{EE929AA2-2EF5-44FC-8173-76840DF89EB5}" type="datetimeFigureOut">
              <a:rPr lang="en-GB">
                <a:solidFill>
                  <a:prstClr val="black">
                    <a:tint val="75000"/>
                  </a:prstClr>
                </a:solidFill>
              </a:rPr>
              <a:pPr>
                <a:defRPr/>
              </a:pPr>
              <a:t>02/11/2016</a:t>
            </a:fld>
            <a:endParaRPr lang="en-GB" dirty="0">
              <a:solidFill>
                <a:prstClr val="black">
                  <a:tint val="75000"/>
                </a:prstClr>
              </a:solidFill>
            </a:endParaRPr>
          </a:p>
        </p:txBody>
      </p:sp>
      <p:sp>
        <p:nvSpPr>
          <p:cNvPr id="8" name="Footer Placeholder 5"/>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9DA0EBA6-0E79-431D-AFEE-42733D74B5B5}"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859042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srcRect/>
          <a:stretch>
            <a:fillRect/>
          </a:stretch>
        </p:blipFill>
        <p:spPr bwMode="auto">
          <a:xfrm>
            <a:off x="6167438" y="260350"/>
            <a:ext cx="2797175" cy="1116013"/>
          </a:xfrm>
          <a:prstGeom prst="rect">
            <a:avLst/>
          </a:prstGeom>
          <a:noFill/>
          <a:ln w="9525">
            <a:noFill/>
            <a:miter lim="800000"/>
            <a:headEnd/>
            <a:tailEnd/>
          </a:ln>
        </p:spPr>
      </p:pic>
      <p:cxnSp>
        <p:nvCxnSpPr>
          <p:cNvPr id="4" name="Straight Connector 8"/>
          <p:cNvCxnSpPr/>
          <p:nvPr userDrawn="1"/>
        </p:nvCxnSpPr>
        <p:spPr>
          <a:xfrm>
            <a:off x="468313" y="1484313"/>
            <a:ext cx="8496300" cy="0"/>
          </a:xfrm>
          <a:prstGeom prst="line">
            <a:avLst/>
          </a:prstGeom>
          <a:ln w="25400">
            <a:solidFill>
              <a:srgbClr val="F15D2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5" name="Date Placeholder 2"/>
          <p:cNvSpPr>
            <a:spLocks noGrp="1"/>
          </p:cNvSpPr>
          <p:nvPr>
            <p:ph type="dt" sz="half" idx="10"/>
          </p:nvPr>
        </p:nvSpPr>
        <p:spPr/>
        <p:txBody>
          <a:bodyPr/>
          <a:lstStyle>
            <a:lvl1pPr>
              <a:defRPr/>
            </a:lvl1pPr>
          </a:lstStyle>
          <a:p>
            <a:pPr>
              <a:defRPr/>
            </a:pPr>
            <a:fld id="{0CA4471D-28DC-4F47-A944-F23E5998CA85}" type="datetimeFigureOut">
              <a:rPr lang="en-GB">
                <a:solidFill>
                  <a:prstClr val="black">
                    <a:tint val="75000"/>
                  </a:prstClr>
                </a:solidFill>
              </a:rPr>
              <a:pPr>
                <a:defRPr/>
              </a:pPr>
              <a:t>02/11/2016</a:t>
            </a:fld>
            <a:endParaRPr lang="en-GB" dirty="0">
              <a:solidFill>
                <a:prstClr val="black">
                  <a:tint val="75000"/>
                </a:prstClr>
              </a:solidFill>
            </a:endParaRPr>
          </a:p>
        </p:txBody>
      </p:sp>
      <p:sp>
        <p:nvSpPr>
          <p:cNvPr id="6" name="Footer Placeholder 3"/>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4"/>
          <p:cNvSpPr>
            <a:spLocks noGrp="1"/>
          </p:cNvSpPr>
          <p:nvPr>
            <p:ph type="sldNum" sz="quarter" idx="12"/>
          </p:nvPr>
        </p:nvSpPr>
        <p:spPr/>
        <p:txBody>
          <a:bodyPr/>
          <a:lstStyle>
            <a:lvl1pPr>
              <a:defRPr/>
            </a:lvl1pPr>
          </a:lstStyle>
          <a:p>
            <a:pPr>
              <a:defRPr/>
            </a:pPr>
            <a:fld id="{EB917D8B-300B-4E50-884C-0A4C07C95A4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487227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5.jpe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10.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11.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5.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33.xml"/><Relationship Id="rId7"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8.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theme" Target="../theme/theme8.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endParaRPr lang="en-US" altLang="en-US"/>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14" name="Date Placeholder 13"/>
          <p:cNvSpPr>
            <a:spLocks noGrp="1"/>
          </p:cNvSpPr>
          <p:nvPr>
            <p:ph type="dt" sz="half" idx="2"/>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Arial" charset="0"/>
                <a:ea typeface="ＭＳ Ｐゴシック" pitchFamily="-112" charset="-128"/>
              </a:defRPr>
            </a:lvl1pPr>
          </a:lstStyle>
          <a:p>
            <a:pPr>
              <a:defRPr/>
            </a:pPr>
            <a:fld id="{4743C553-F9E4-4214-A435-3703E6496300}" type="datetime1">
              <a:rPr lang="en-US"/>
              <a:pPr>
                <a:defRPr/>
              </a:pPr>
              <a:t>11/2/2016</a:t>
            </a:fld>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chemeClr val="tx2"/>
                </a:solidFill>
                <a:latin typeface="Arial" charset="0"/>
                <a:ea typeface="ＭＳ Ｐゴシック" pitchFamily="-112" charset="-128"/>
              </a:defRPr>
            </a:lvl1pPr>
          </a:lstStyle>
          <a:p>
            <a:pPr>
              <a:defRPr/>
            </a:pPr>
            <a:endParaRPr lang="en-GB"/>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Arial" charset="0"/>
                <a:ea typeface="ＭＳ Ｐゴシック" pitchFamily="-112" charset="-128"/>
              </a:defRPr>
            </a:lvl1pPr>
          </a:lstStyle>
          <a:p>
            <a:pPr>
              <a:defRPr/>
            </a:pPr>
            <a:fld id="{56CDFAAE-88CD-4F47-B131-4926C42B789A}" type="slidenum">
              <a:rPr lang="en-US"/>
              <a:pPr>
                <a:defRPr/>
              </a:pPr>
              <a:t>‹#›</a:t>
            </a:fld>
            <a:endParaRPr lang="en-US"/>
          </a:p>
        </p:txBody>
      </p:sp>
      <p:sp>
        <p:nvSpPr>
          <p:cNvPr id="1031"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pic>
        <p:nvPicPr>
          <p:cNvPr id="1034"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52400"/>
            <a:ext cx="1676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1" r:id="rId1"/>
    <p:sldLayoutId id="2147483999" r:id="rId2"/>
    <p:sldLayoutId id="2147484002" r:id="rId3"/>
    <p:sldLayoutId id="2147484003" r:id="rId4"/>
    <p:sldLayoutId id="2147484000" r:id="rId5"/>
  </p:sldLayoutIdLst>
  <p:hf hdr="0" ftr="0" dt="0"/>
  <p:txStyles>
    <p:titleStyle>
      <a:lvl1pPr algn="l" rtl="0" eaLnBrk="0" fontAlgn="base" hangingPunct="0">
        <a:spcBef>
          <a:spcPct val="0"/>
        </a:spcBef>
        <a:spcAft>
          <a:spcPct val="0"/>
        </a:spcAft>
        <a:defRPr sz="3200" kern="1200">
          <a:solidFill>
            <a:schemeClr val="tx2"/>
          </a:solidFill>
          <a:latin typeface="Gill Sans"/>
          <a:ea typeface="ＭＳ Ｐゴシック" pitchFamily="-112" charset="-128"/>
          <a:cs typeface="Gill Sans"/>
        </a:defRPr>
      </a:lvl1pPr>
      <a:lvl2pPr algn="l" rtl="0" eaLnBrk="0" fontAlgn="base" hangingPunct="0">
        <a:spcBef>
          <a:spcPct val="0"/>
        </a:spcBef>
        <a:spcAft>
          <a:spcPct val="0"/>
        </a:spcAft>
        <a:defRPr sz="3200">
          <a:solidFill>
            <a:schemeClr val="tx2"/>
          </a:solidFill>
          <a:latin typeface="Gill Sans" pitchFamily="-112" charset="0"/>
          <a:ea typeface="ＭＳ Ｐゴシック" pitchFamily="-112" charset="-128"/>
          <a:cs typeface="Gill Sans" pitchFamily="-112" charset="0"/>
        </a:defRPr>
      </a:lvl2pPr>
      <a:lvl3pPr algn="l" rtl="0" eaLnBrk="0" fontAlgn="base" hangingPunct="0">
        <a:spcBef>
          <a:spcPct val="0"/>
        </a:spcBef>
        <a:spcAft>
          <a:spcPct val="0"/>
        </a:spcAft>
        <a:defRPr sz="3200">
          <a:solidFill>
            <a:schemeClr val="tx2"/>
          </a:solidFill>
          <a:latin typeface="Gill Sans" pitchFamily="-112" charset="0"/>
          <a:ea typeface="ＭＳ Ｐゴシック" pitchFamily="-112" charset="-128"/>
          <a:cs typeface="Gill Sans" pitchFamily="-112" charset="0"/>
        </a:defRPr>
      </a:lvl3pPr>
      <a:lvl4pPr algn="l" rtl="0" eaLnBrk="0" fontAlgn="base" hangingPunct="0">
        <a:spcBef>
          <a:spcPct val="0"/>
        </a:spcBef>
        <a:spcAft>
          <a:spcPct val="0"/>
        </a:spcAft>
        <a:defRPr sz="3200">
          <a:solidFill>
            <a:schemeClr val="tx2"/>
          </a:solidFill>
          <a:latin typeface="Gill Sans" pitchFamily="-112" charset="0"/>
          <a:ea typeface="ＭＳ Ｐゴシック" pitchFamily="-112" charset="-128"/>
          <a:cs typeface="Gill Sans" pitchFamily="-112" charset="0"/>
        </a:defRPr>
      </a:lvl4pPr>
      <a:lvl5pPr algn="l" rtl="0" eaLnBrk="0" fontAlgn="base" hangingPunct="0">
        <a:spcBef>
          <a:spcPct val="0"/>
        </a:spcBef>
        <a:spcAft>
          <a:spcPct val="0"/>
        </a:spcAft>
        <a:defRPr sz="3200">
          <a:solidFill>
            <a:schemeClr val="tx2"/>
          </a:solidFill>
          <a:latin typeface="Gill Sans" pitchFamily="-112" charset="0"/>
          <a:ea typeface="ＭＳ Ｐゴシック" pitchFamily="-112" charset="-128"/>
          <a:cs typeface="Gill Sans" pitchFamily="-112" charset="0"/>
        </a:defRPr>
      </a:lvl5pPr>
      <a:lvl6pPr marL="457200" algn="l" rtl="0" fontAlgn="base">
        <a:spcBef>
          <a:spcPct val="0"/>
        </a:spcBef>
        <a:spcAft>
          <a:spcPct val="0"/>
        </a:spcAft>
        <a:defRPr sz="3200">
          <a:solidFill>
            <a:schemeClr val="tx2"/>
          </a:solidFill>
          <a:latin typeface="Gill Sans" pitchFamily="-112" charset="0"/>
          <a:ea typeface="ＭＳ Ｐゴシック" pitchFamily="-112" charset="-128"/>
        </a:defRPr>
      </a:lvl6pPr>
      <a:lvl7pPr marL="914400" algn="l" rtl="0" fontAlgn="base">
        <a:spcBef>
          <a:spcPct val="0"/>
        </a:spcBef>
        <a:spcAft>
          <a:spcPct val="0"/>
        </a:spcAft>
        <a:defRPr sz="3200">
          <a:solidFill>
            <a:schemeClr val="tx2"/>
          </a:solidFill>
          <a:latin typeface="Gill Sans" pitchFamily="-112" charset="0"/>
          <a:ea typeface="ＭＳ Ｐゴシック" pitchFamily="-112" charset="-128"/>
        </a:defRPr>
      </a:lvl7pPr>
      <a:lvl8pPr marL="1371600" algn="l" rtl="0" fontAlgn="base">
        <a:spcBef>
          <a:spcPct val="0"/>
        </a:spcBef>
        <a:spcAft>
          <a:spcPct val="0"/>
        </a:spcAft>
        <a:defRPr sz="3200">
          <a:solidFill>
            <a:schemeClr val="tx2"/>
          </a:solidFill>
          <a:latin typeface="Gill Sans" pitchFamily="-112" charset="0"/>
          <a:ea typeface="ＭＳ Ｐゴシック" pitchFamily="-112" charset="-128"/>
        </a:defRPr>
      </a:lvl8pPr>
      <a:lvl9pPr marL="1828800" algn="l" rtl="0" fontAlgn="base">
        <a:spcBef>
          <a:spcPct val="0"/>
        </a:spcBef>
        <a:spcAft>
          <a:spcPct val="0"/>
        </a:spcAft>
        <a:defRPr sz="3200">
          <a:solidFill>
            <a:schemeClr val="tx2"/>
          </a:solidFill>
          <a:latin typeface="Gill Sans" pitchFamily="-112" charset="0"/>
          <a:ea typeface="ＭＳ Ｐゴシック" pitchFamily="-112" charset="-128"/>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ＭＳ Ｐゴシック" pitchFamily="-112" charset="-128"/>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ＭＳ Ｐゴシック" pitchFamily="-112" charset="-128"/>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ＭＳ Ｐゴシック" pitchFamily="-112" charset="-128"/>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ＭＳ Ｐゴシック" pitchFamily="-112"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58435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96B231F-75F1-4281-A809-8EBEF50BAB92}" type="datetimeFigureOut">
              <a:rPr lang="en-GB">
                <a:solidFill>
                  <a:prstClr val="black">
                    <a:tint val="75000"/>
                  </a:prstClr>
                </a:solidFill>
              </a:rPr>
              <a:pPr>
                <a:defRPr/>
              </a:pPr>
              <a:t>02/11/2016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B38E16B-9196-4600-849B-A4B27DC7E1CA}" type="slidenum">
              <a:rPr lang="en-GB">
                <a:solidFill>
                  <a:prstClr val="black">
                    <a:tint val="75000"/>
                  </a:prstClr>
                </a:solidFill>
              </a:rPr>
              <a:pPr>
                <a:defRPr/>
              </a:pPr>
              <a:t>‹#›</a:t>
            </a:fld>
            <a:endParaRPr lang="en-GB" dirty="0">
              <a:solidFill>
                <a:prstClr val="black">
                  <a:tint val="75000"/>
                </a:prstClr>
              </a:solidFill>
            </a:endParaRPr>
          </a:p>
        </p:txBody>
      </p:sp>
      <p:pic>
        <p:nvPicPr>
          <p:cNvPr id="7" name="Picture 6"/>
          <p:cNvPicPr>
            <a:picLocks noChangeAspect="1"/>
          </p:cNvPicPr>
          <p:nvPr userDrawn="1"/>
        </p:nvPicPr>
        <p:blipFill>
          <a:blip r:embed="rId7"/>
          <a:srcRect/>
          <a:stretch>
            <a:fillRect/>
          </a:stretch>
        </p:blipFill>
        <p:spPr bwMode="auto">
          <a:xfrm>
            <a:off x="6167438" y="260350"/>
            <a:ext cx="2797175" cy="1116013"/>
          </a:xfrm>
          <a:prstGeom prst="rect">
            <a:avLst/>
          </a:prstGeom>
          <a:noFill/>
          <a:ln w="9525">
            <a:noFill/>
            <a:miter lim="800000"/>
            <a:headEnd/>
            <a:tailEnd/>
          </a:ln>
        </p:spPr>
      </p:pic>
    </p:spTree>
    <p:extLst>
      <p:ext uri="{BB962C8B-B14F-4D97-AF65-F5344CB8AC3E}">
        <p14:creationId xmlns:p14="http://schemas.microsoft.com/office/powerpoint/2010/main" val="3886089540"/>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27E35-C842-C34C-8633-4CE313948615}" type="datetimeFigureOut">
              <a:rPr lang="en-US" smtClean="0"/>
              <a:t>11/2/2016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6F13C-285D-884F-AFEB-A50740FCD054}" type="slidenum">
              <a:rPr lang="en-US" smtClean="0"/>
              <a:t>‹#›</a:t>
            </a:fld>
            <a:endParaRPr lang="en-US"/>
          </a:p>
        </p:txBody>
      </p:sp>
    </p:spTree>
    <p:extLst>
      <p:ext uri="{BB962C8B-B14F-4D97-AF65-F5344CB8AC3E}">
        <p14:creationId xmlns:p14="http://schemas.microsoft.com/office/powerpoint/2010/main" val="3061304800"/>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58435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96B231F-75F1-4281-A809-8EBEF50BAB92}" type="datetimeFigureOut">
              <a:rPr lang="en-GB">
                <a:solidFill>
                  <a:prstClr val="black">
                    <a:tint val="75000"/>
                  </a:prstClr>
                </a:solidFill>
              </a:rPr>
              <a:pPr>
                <a:defRPr/>
              </a:pPr>
              <a:t>02/11/2016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B38E16B-9196-4600-849B-A4B27DC7E1CA}" type="slidenum">
              <a:rPr lang="en-GB">
                <a:solidFill>
                  <a:prstClr val="black">
                    <a:tint val="75000"/>
                  </a:prstClr>
                </a:solidFill>
              </a:rPr>
              <a:pPr>
                <a:defRPr/>
              </a:pPr>
              <a:t>‹#›</a:t>
            </a:fld>
            <a:endParaRPr lang="en-GB" dirty="0">
              <a:solidFill>
                <a:prstClr val="black">
                  <a:tint val="75000"/>
                </a:prstClr>
              </a:solidFill>
            </a:endParaRPr>
          </a:p>
        </p:txBody>
      </p:sp>
      <p:pic>
        <p:nvPicPr>
          <p:cNvPr id="7" name="Picture 6"/>
          <p:cNvPicPr>
            <a:picLocks noChangeAspect="1"/>
          </p:cNvPicPr>
          <p:nvPr userDrawn="1"/>
        </p:nvPicPr>
        <p:blipFill>
          <a:blip r:embed="rId6"/>
          <a:srcRect/>
          <a:stretch>
            <a:fillRect/>
          </a:stretch>
        </p:blipFill>
        <p:spPr bwMode="auto">
          <a:xfrm>
            <a:off x="6167438" y="260350"/>
            <a:ext cx="2797175" cy="1116013"/>
          </a:xfrm>
          <a:prstGeom prst="rect">
            <a:avLst/>
          </a:prstGeom>
          <a:noFill/>
          <a:ln w="9525">
            <a:noFill/>
            <a:miter lim="800000"/>
            <a:headEnd/>
            <a:tailEnd/>
          </a:ln>
        </p:spPr>
      </p:pic>
    </p:spTree>
    <p:extLst>
      <p:ext uri="{BB962C8B-B14F-4D97-AF65-F5344CB8AC3E}">
        <p14:creationId xmlns:p14="http://schemas.microsoft.com/office/powerpoint/2010/main" val="1618687425"/>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3908B30-3E5E-472C-ACA5-AA426FA409D9}" type="datetimeFigureOut">
              <a:rPr lang="en-GB" smtClean="0">
                <a:solidFill>
                  <a:prstClr val="black">
                    <a:tint val="75000"/>
                  </a:prstClr>
                </a:solidFill>
                <a:latin typeface="Calibri"/>
              </a:rPr>
              <a:pPr fontAlgn="auto">
                <a:spcBef>
                  <a:spcPts val="0"/>
                </a:spcBef>
                <a:spcAft>
                  <a:spcPts val="0"/>
                </a:spcAft>
              </a:pPr>
              <a:t>02/11/2016</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130893E-4837-476A-B1F6-6CFE784911EA}"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773727027"/>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endParaRPr lang="en-US" altLang="en-US"/>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14" name="Date Placeholder 13"/>
          <p:cNvSpPr>
            <a:spLocks noGrp="1"/>
          </p:cNvSpPr>
          <p:nvPr>
            <p:ph type="dt" sz="half" idx="2"/>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Arial" charset="0"/>
                <a:ea typeface="ＭＳ Ｐゴシック" pitchFamily="-112" charset="-128"/>
              </a:defRPr>
            </a:lvl1pPr>
          </a:lstStyle>
          <a:p>
            <a:pPr>
              <a:defRPr/>
            </a:pPr>
            <a:fld id="{4743C553-F9E4-4214-A435-3703E6496300}" type="datetime1">
              <a:rPr lang="en-US">
                <a:solidFill>
                  <a:srgbClr val="464653"/>
                </a:solidFill>
              </a:rPr>
              <a:pPr>
                <a:defRPr/>
              </a:pPr>
              <a:t>11/2/2016</a:t>
            </a:fld>
            <a:endParaRPr lang="en-US">
              <a:solidFill>
                <a:srgbClr val="464653"/>
              </a:solidFill>
            </a:endParaRPr>
          </a:p>
        </p:txBody>
      </p:sp>
      <p:sp>
        <p:nvSpPr>
          <p:cNvPr id="3" name="Footer Placeholder 2"/>
          <p:cNvSpPr>
            <a:spLocks noGrp="1"/>
          </p:cNvSpPr>
          <p:nvPr>
            <p:ph type="ftr" sz="quarter" idx="3"/>
          </p:nvPr>
        </p:nvSpPr>
        <p:spPr>
          <a:xfrm>
            <a:off x="2898775" y="6356350"/>
            <a:ext cx="3505200"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chemeClr val="tx2"/>
                </a:solidFill>
                <a:latin typeface="Arial" charset="0"/>
                <a:ea typeface="ＭＳ Ｐゴシック" pitchFamily="-112" charset="-128"/>
              </a:defRPr>
            </a:lvl1pPr>
          </a:lstStyle>
          <a:p>
            <a:pPr>
              <a:defRPr/>
            </a:pPr>
            <a:endParaRPr lang="en-GB">
              <a:solidFill>
                <a:srgbClr val="464653"/>
              </a:solidFill>
            </a:endParaRP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Arial" charset="0"/>
                <a:ea typeface="ＭＳ Ｐゴシック" pitchFamily="-112" charset="-128"/>
              </a:defRPr>
            </a:lvl1pPr>
          </a:lstStyle>
          <a:p>
            <a:pPr>
              <a:defRPr/>
            </a:pPr>
            <a:fld id="{56CDFAAE-88CD-4F47-B131-4926C42B789A}" type="slidenum">
              <a:rPr lang="en-US">
                <a:solidFill>
                  <a:srgbClr val="464653"/>
                </a:solidFill>
              </a:rPr>
              <a:pPr>
                <a:defRPr/>
              </a:pPr>
              <a:t>‹#›</a:t>
            </a:fld>
            <a:endParaRPr lang="en-US">
              <a:solidFill>
                <a:srgbClr val="464653"/>
              </a:solidFill>
            </a:endParaRPr>
          </a:p>
        </p:txBody>
      </p:sp>
      <p:sp>
        <p:nvSpPr>
          <p:cNvPr id="1031"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pic>
        <p:nvPicPr>
          <p:cNvPr id="1034"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52400"/>
            <a:ext cx="1676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295456"/>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Lst>
  <p:hf hdr="0" ftr="0" dt="0"/>
  <p:txStyles>
    <p:titleStyle>
      <a:lvl1pPr algn="l" rtl="0" eaLnBrk="0" fontAlgn="base" hangingPunct="0">
        <a:spcBef>
          <a:spcPct val="0"/>
        </a:spcBef>
        <a:spcAft>
          <a:spcPct val="0"/>
        </a:spcAft>
        <a:defRPr sz="3200" kern="1200">
          <a:solidFill>
            <a:schemeClr val="tx2"/>
          </a:solidFill>
          <a:latin typeface="Gill Sans"/>
          <a:ea typeface="ＭＳ Ｐゴシック" pitchFamily="-112" charset="-128"/>
          <a:cs typeface="Gill Sans"/>
        </a:defRPr>
      </a:lvl1pPr>
      <a:lvl2pPr algn="l" rtl="0" eaLnBrk="0" fontAlgn="base" hangingPunct="0">
        <a:spcBef>
          <a:spcPct val="0"/>
        </a:spcBef>
        <a:spcAft>
          <a:spcPct val="0"/>
        </a:spcAft>
        <a:defRPr sz="3200">
          <a:solidFill>
            <a:schemeClr val="tx2"/>
          </a:solidFill>
          <a:latin typeface="Gill Sans" pitchFamily="-112" charset="0"/>
          <a:ea typeface="ＭＳ Ｐゴシック" pitchFamily="-112" charset="-128"/>
          <a:cs typeface="Gill Sans" pitchFamily="-112" charset="0"/>
        </a:defRPr>
      </a:lvl2pPr>
      <a:lvl3pPr algn="l" rtl="0" eaLnBrk="0" fontAlgn="base" hangingPunct="0">
        <a:spcBef>
          <a:spcPct val="0"/>
        </a:spcBef>
        <a:spcAft>
          <a:spcPct val="0"/>
        </a:spcAft>
        <a:defRPr sz="3200">
          <a:solidFill>
            <a:schemeClr val="tx2"/>
          </a:solidFill>
          <a:latin typeface="Gill Sans" pitchFamily="-112" charset="0"/>
          <a:ea typeface="ＭＳ Ｐゴシック" pitchFamily="-112" charset="-128"/>
          <a:cs typeface="Gill Sans" pitchFamily="-112" charset="0"/>
        </a:defRPr>
      </a:lvl3pPr>
      <a:lvl4pPr algn="l" rtl="0" eaLnBrk="0" fontAlgn="base" hangingPunct="0">
        <a:spcBef>
          <a:spcPct val="0"/>
        </a:spcBef>
        <a:spcAft>
          <a:spcPct val="0"/>
        </a:spcAft>
        <a:defRPr sz="3200">
          <a:solidFill>
            <a:schemeClr val="tx2"/>
          </a:solidFill>
          <a:latin typeface="Gill Sans" pitchFamily="-112" charset="0"/>
          <a:ea typeface="ＭＳ Ｐゴシック" pitchFamily="-112" charset="-128"/>
          <a:cs typeface="Gill Sans" pitchFamily="-112" charset="0"/>
        </a:defRPr>
      </a:lvl4pPr>
      <a:lvl5pPr algn="l" rtl="0" eaLnBrk="0" fontAlgn="base" hangingPunct="0">
        <a:spcBef>
          <a:spcPct val="0"/>
        </a:spcBef>
        <a:spcAft>
          <a:spcPct val="0"/>
        </a:spcAft>
        <a:defRPr sz="3200">
          <a:solidFill>
            <a:schemeClr val="tx2"/>
          </a:solidFill>
          <a:latin typeface="Gill Sans" pitchFamily="-112" charset="0"/>
          <a:ea typeface="ＭＳ Ｐゴシック" pitchFamily="-112" charset="-128"/>
          <a:cs typeface="Gill Sans" pitchFamily="-112" charset="0"/>
        </a:defRPr>
      </a:lvl5pPr>
      <a:lvl6pPr marL="457200" algn="l" rtl="0" fontAlgn="base">
        <a:spcBef>
          <a:spcPct val="0"/>
        </a:spcBef>
        <a:spcAft>
          <a:spcPct val="0"/>
        </a:spcAft>
        <a:defRPr sz="3200">
          <a:solidFill>
            <a:schemeClr val="tx2"/>
          </a:solidFill>
          <a:latin typeface="Gill Sans" pitchFamily="-112" charset="0"/>
          <a:ea typeface="ＭＳ Ｐゴシック" pitchFamily="-112" charset="-128"/>
        </a:defRPr>
      </a:lvl6pPr>
      <a:lvl7pPr marL="914400" algn="l" rtl="0" fontAlgn="base">
        <a:spcBef>
          <a:spcPct val="0"/>
        </a:spcBef>
        <a:spcAft>
          <a:spcPct val="0"/>
        </a:spcAft>
        <a:defRPr sz="3200">
          <a:solidFill>
            <a:schemeClr val="tx2"/>
          </a:solidFill>
          <a:latin typeface="Gill Sans" pitchFamily="-112" charset="0"/>
          <a:ea typeface="ＭＳ Ｐゴシック" pitchFamily="-112" charset="-128"/>
        </a:defRPr>
      </a:lvl7pPr>
      <a:lvl8pPr marL="1371600" algn="l" rtl="0" fontAlgn="base">
        <a:spcBef>
          <a:spcPct val="0"/>
        </a:spcBef>
        <a:spcAft>
          <a:spcPct val="0"/>
        </a:spcAft>
        <a:defRPr sz="3200">
          <a:solidFill>
            <a:schemeClr val="tx2"/>
          </a:solidFill>
          <a:latin typeface="Gill Sans" pitchFamily="-112" charset="0"/>
          <a:ea typeface="ＭＳ Ｐゴシック" pitchFamily="-112" charset="-128"/>
        </a:defRPr>
      </a:lvl8pPr>
      <a:lvl9pPr marL="1828800" algn="l" rtl="0" fontAlgn="base">
        <a:spcBef>
          <a:spcPct val="0"/>
        </a:spcBef>
        <a:spcAft>
          <a:spcPct val="0"/>
        </a:spcAft>
        <a:defRPr sz="3200">
          <a:solidFill>
            <a:schemeClr val="tx2"/>
          </a:solidFill>
          <a:latin typeface="Gill Sans" pitchFamily="-112" charset="0"/>
          <a:ea typeface="ＭＳ Ｐゴシック" pitchFamily="-112" charset="-128"/>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ＭＳ Ｐゴシック" pitchFamily="-112" charset="-128"/>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ＭＳ Ｐゴシック" pitchFamily="-112" charset="-128"/>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ＭＳ Ｐゴシック" pitchFamily="-112" charset="-128"/>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ＭＳ Ｐゴシック" pitchFamily="-112"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endParaRPr lang="en-US" altLang="en-US"/>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14" name="Date Placeholder 13"/>
          <p:cNvSpPr>
            <a:spLocks noGrp="1"/>
          </p:cNvSpPr>
          <p:nvPr>
            <p:ph type="dt" sz="half" idx="2"/>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Arial" charset="0"/>
                <a:ea typeface="ＭＳ Ｐゴシック" pitchFamily="-112" charset="-128"/>
              </a:defRPr>
            </a:lvl1pPr>
          </a:lstStyle>
          <a:p>
            <a:pPr>
              <a:defRPr/>
            </a:pPr>
            <a:fld id="{4743C553-F9E4-4214-A435-3703E6496300}" type="datetime1">
              <a:rPr lang="en-US">
                <a:solidFill>
                  <a:srgbClr val="464653"/>
                </a:solidFill>
              </a:rPr>
              <a:pPr>
                <a:defRPr/>
              </a:pPr>
              <a:t>11/2/2016</a:t>
            </a:fld>
            <a:endParaRPr lang="en-US">
              <a:solidFill>
                <a:srgbClr val="464653"/>
              </a:solidFill>
            </a:endParaRPr>
          </a:p>
        </p:txBody>
      </p:sp>
      <p:sp>
        <p:nvSpPr>
          <p:cNvPr id="3" name="Footer Placeholder 2"/>
          <p:cNvSpPr>
            <a:spLocks noGrp="1"/>
          </p:cNvSpPr>
          <p:nvPr>
            <p:ph type="ftr" sz="quarter" idx="3"/>
          </p:nvPr>
        </p:nvSpPr>
        <p:spPr>
          <a:xfrm>
            <a:off x="2898775" y="6356350"/>
            <a:ext cx="3505200"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chemeClr val="tx2"/>
                </a:solidFill>
                <a:latin typeface="Arial" charset="0"/>
                <a:ea typeface="ＭＳ Ｐゴシック" pitchFamily="-112" charset="-128"/>
              </a:defRPr>
            </a:lvl1pPr>
          </a:lstStyle>
          <a:p>
            <a:pPr>
              <a:defRPr/>
            </a:pPr>
            <a:endParaRPr lang="en-GB">
              <a:solidFill>
                <a:srgbClr val="464653"/>
              </a:solidFill>
            </a:endParaRP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Arial" charset="0"/>
                <a:ea typeface="ＭＳ Ｐゴシック" pitchFamily="-112" charset="-128"/>
              </a:defRPr>
            </a:lvl1pPr>
          </a:lstStyle>
          <a:p>
            <a:pPr>
              <a:defRPr/>
            </a:pPr>
            <a:fld id="{56CDFAAE-88CD-4F47-B131-4926C42B789A}" type="slidenum">
              <a:rPr lang="en-US">
                <a:solidFill>
                  <a:srgbClr val="464653"/>
                </a:solidFill>
              </a:rPr>
              <a:pPr>
                <a:defRPr/>
              </a:pPr>
              <a:t>‹#›</a:t>
            </a:fld>
            <a:endParaRPr lang="en-US">
              <a:solidFill>
                <a:srgbClr val="464653"/>
              </a:solidFill>
            </a:endParaRPr>
          </a:p>
        </p:txBody>
      </p:sp>
      <p:sp>
        <p:nvSpPr>
          <p:cNvPr id="1031"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ＭＳ Ｐゴシック" pitchFamily="-112" charset="-128"/>
            </a:endParaRPr>
          </a:p>
        </p:txBody>
      </p:sp>
      <p:pic>
        <p:nvPicPr>
          <p:cNvPr id="1034"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52400"/>
            <a:ext cx="1676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083059"/>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Lst>
  <p:hf hdr="0" ftr="0" dt="0"/>
  <p:txStyles>
    <p:titleStyle>
      <a:lvl1pPr algn="l" rtl="0" eaLnBrk="0" fontAlgn="base" hangingPunct="0">
        <a:spcBef>
          <a:spcPct val="0"/>
        </a:spcBef>
        <a:spcAft>
          <a:spcPct val="0"/>
        </a:spcAft>
        <a:defRPr sz="3200" kern="1200">
          <a:solidFill>
            <a:schemeClr val="tx2"/>
          </a:solidFill>
          <a:latin typeface="Gill Sans"/>
          <a:ea typeface="ＭＳ Ｐゴシック" pitchFamily="-112" charset="-128"/>
          <a:cs typeface="Gill Sans"/>
        </a:defRPr>
      </a:lvl1pPr>
      <a:lvl2pPr algn="l" rtl="0" eaLnBrk="0" fontAlgn="base" hangingPunct="0">
        <a:spcBef>
          <a:spcPct val="0"/>
        </a:spcBef>
        <a:spcAft>
          <a:spcPct val="0"/>
        </a:spcAft>
        <a:defRPr sz="3200">
          <a:solidFill>
            <a:schemeClr val="tx2"/>
          </a:solidFill>
          <a:latin typeface="Gill Sans" pitchFamily="-112" charset="0"/>
          <a:ea typeface="ＭＳ Ｐゴシック" pitchFamily="-112" charset="-128"/>
          <a:cs typeface="Gill Sans" pitchFamily="-112" charset="0"/>
        </a:defRPr>
      </a:lvl2pPr>
      <a:lvl3pPr algn="l" rtl="0" eaLnBrk="0" fontAlgn="base" hangingPunct="0">
        <a:spcBef>
          <a:spcPct val="0"/>
        </a:spcBef>
        <a:spcAft>
          <a:spcPct val="0"/>
        </a:spcAft>
        <a:defRPr sz="3200">
          <a:solidFill>
            <a:schemeClr val="tx2"/>
          </a:solidFill>
          <a:latin typeface="Gill Sans" pitchFamily="-112" charset="0"/>
          <a:ea typeface="ＭＳ Ｐゴシック" pitchFamily="-112" charset="-128"/>
          <a:cs typeface="Gill Sans" pitchFamily="-112" charset="0"/>
        </a:defRPr>
      </a:lvl3pPr>
      <a:lvl4pPr algn="l" rtl="0" eaLnBrk="0" fontAlgn="base" hangingPunct="0">
        <a:spcBef>
          <a:spcPct val="0"/>
        </a:spcBef>
        <a:spcAft>
          <a:spcPct val="0"/>
        </a:spcAft>
        <a:defRPr sz="3200">
          <a:solidFill>
            <a:schemeClr val="tx2"/>
          </a:solidFill>
          <a:latin typeface="Gill Sans" pitchFamily="-112" charset="0"/>
          <a:ea typeface="ＭＳ Ｐゴシック" pitchFamily="-112" charset="-128"/>
          <a:cs typeface="Gill Sans" pitchFamily="-112" charset="0"/>
        </a:defRPr>
      </a:lvl4pPr>
      <a:lvl5pPr algn="l" rtl="0" eaLnBrk="0" fontAlgn="base" hangingPunct="0">
        <a:spcBef>
          <a:spcPct val="0"/>
        </a:spcBef>
        <a:spcAft>
          <a:spcPct val="0"/>
        </a:spcAft>
        <a:defRPr sz="3200">
          <a:solidFill>
            <a:schemeClr val="tx2"/>
          </a:solidFill>
          <a:latin typeface="Gill Sans" pitchFamily="-112" charset="0"/>
          <a:ea typeface="ＭＳ Ｐゴシック" pitchFamily="-112" charset="-128"/>
          <a:cs typeface="Gill Sans" pitchFamily="-112" charset="0"/>
        </a:defRPr>
      </a:lvl5pPr>
      <a:lvl6pPr marL="457200" algn="l" rtl="0" fontAlgn="base">
        <a:spcBef>
          <a:spcPct val="0"/>
        </a:spcBef>
        <a:spcAft>
          <a:spcPct val="0"/>
        </a:spcAft>
        <a:defRPr sz="3200">
          <a:solidFill>
            <a:schemeClr val="tx2"/>
          </a:solidFill>
          <a:latin typeface="Gill Sans" pitchFamily="-112" charset="0"/>
          <a:ea typeface="ＭＳ Ｐゴシック" pitchFamily="-112" charset="-128"/>
        </a:defRPr>
      </a:lvl6pPr>
      <a:lvl7pPr marL="914400" algn="l" rtl="0" fontAlgn="base">
        <a:spcBef>
          <a:spcPct val="0"/>
        </a:spcBef>
        <a:spcAft>
          <a:spcPct val="0"/>
        </a:spcAft>
        <a:defRPr sz="3200">
          <a:solidFill>
            <a:schemeClr val="tx2"/>
          </a:solidFill>
          <a:latin typeface="Gill Sans" pitchFamily="-112" charset="0"/>
          <a:ea typeface="ＭＳ Ｐゴシック" pitchFamily="-112" charset="-128"/>
        </a:defRPr>
      </a:lvl7pPr>
      <a:lvl8pPr marL="1371600" algn="l" rtl="0" fontAlgn="base">
        <a:spcBef>
          <a:spcPct val="0"/>
        </a:spcBef>
        <a:spcAft>
          <a:spcPct val="0"/>
        </a:spcAft>
        <a:defRPr sz="3200">
          <a:solidFill>
            <a:schemeClr val="tx2"/>
          </a:solidFill>
          <a:latin typeface="Gill Sans" pitchFamily="-112" charset="0"/>
          <a:ea typeface="ＭＳ Ｐゴシック" pitchFamily="-112" charset="-128"/>
        </a:defRPr>
      </a:lvl8pPr>
      <a:lvl9pPr marL="1828800" algn="l" rtl="0" fontAlgn="base">
        <a:spcBef>
          <a:spcPct val="0"/>
        </a:spcBef>
        <a:spcAft>
          <a:spcPct val="0"/>
        </a:spcAft>
        <a:defRPr sz="3200">
          <a:solidFill>
            <a:schemeClr val="tx2"/>
          </a:solidFill>
          <a:latin typeface="Gill Sans" pitchFamily="-112" charset="0"/>
          <a:ea typeface="ＭＳ Ｐゴシック" pitchFamily="-112" charset="-128"/>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ＭＳ Ｐゴシック" pitchFamily="-112" charset="-128"/>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ＭＳ Ｐゴシック" pitchFamily="-112" charset="-128"/>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ＭＳ Ｐゴシック" pitchFamily="-112" charset="-128"/>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ＭＳ Ｐゴシック" pitchFamily="-112"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339094" cy="1143000"/>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339094"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Avenir LT Std 35 Light" pitchFamily="34" charset="0"/>
                <a:cs typeface="Avenir LT Std 35 Light" pitchFamily="34" charset="0"/>
              </a:defRPr>
            </a:lvl1pPr>
          </a:lstStyle>
          <a:p>
            <a:pPr defTabSz="457200" fontAlgn="auto">
              <a:spcBef>
                <a:spcPts val="0"/>
              </a:spcBef>
              <a:spcAft>
                <a:spcPts val="0"/>
              </a:spcAft>
            </a:pPr>
            <a:fld id="{2983F409-EA82-BD4D-80C1-B3F2AADA3733}" type="slidenum">
              <a:rPr lang="en-US" smtClean="0">
                <a:solidFill>
                  <a:prstClr val="black">
                    <a:lumMod val="50000"/>
                    <a:lumOff val="50000"/>
                  </a:prstClr>
                </a:solidFill>
              </a:rPr>
              <a:pPr defTabSz="457200" fontAlgn="auto">
                <a:spcBef>
                  <a:spcPts val="0"/>
                </a:spcBef>
                <a:spcAft>
                  <a:spcPts val="0"/>
                </a:spcAft>
              </a:pPr>
              <a:t>‹#›</a:t>
            </a:fld>
            <a:endParaRPr lang="en-US" dirty="0">
              <a:solidFill>
                <a:prstClr val="black">
                  <a:lumMod val="50000"/>
                  <a:lumOff val="50000"/>
                </a:prstClr>
              </a:solidFill>
            </a:endParaRPr>
          </a:p>
        </p:txBody>
      </p:sp>
      <p:sp>
        <p:nvSpPr>
          <p:cNvPr id="11" name="Footer Placeholder 4"/>
          <p:cNvSpPr txBox="1">
            <a:spLocks/>
          </p:cNvSpPr>
          <p:nvPr userDrawn="1"/>
        </p:nvSpPr>
        <p:spPr>
          <a:xfrm>
            <a:off x="906548" y="6371468"/>
            <a:ext cx="1668874" cy="365125"/>
          </a:xfrm>
          <a:prstGeom prst="rect">
            <a:avLst/>
          </a:prstGeom>
        </p:spPr>
        <p:txBody>
          <a:bodyPr vert="horz" lIns="91440" tIns="45720" rIns="91440" bIns="45720" rtlCol="0" anchor="ctr"/>
          <a:lstStyle>
            <a:defPPr>
              <a:defRPr lang="en-US"/>
            </a:defPPr>
            <a:lvl1pPr marL="0" algn="ctr" defTabSz="457200" rtl="0" eaLnBrk="1" latinLnBrk="0" hangingPunct="1">
              <a:spcBef>
                <a:spcPts val="200"/>
              </a:spcBef>
              <a:spcAft>
                <a:spcPts val="200"/>
              </a:spcAft>
              <a:defRPr sz="1400" b="0" i="0" kern="1200">
                <a:solidFill>
                  <a:srgbClr val="E32383"/>
                </a:solidFill>
                <a:latin typeface="Avenir Light"/>
                <a:ea typeface="+mn-ea"/>
                <a:cs typeface="Avenir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r>
              <a:rPr lang="en-US" dirty="0">
                <a:latin typeface="Avenir LT Std 55 Roman" pitchFamily="34" charset="0"/>
              </a:rPr>
              <a:t>joining</a:t>
            </a:r>
            <a:r>
              <a:rPr lang="en-US" dirty="0">
                <a:solidFill>
                  <a:srgbClr val="7FB731"/>
                </a:solidFill>
                <a:latin typeface="Avenir LT Std 55 Roman" pitchFamily="34" charset="0"/>
              </a:rPr>
              <a:t> </a:t>
            </a:r>
            <a:r>
              <a:rPr lang="en-US" dirty="0">
                <a:solidFill>
                  <a:srgbClr val="339CDF"/>
                </a:solidFill>
                <a:latin typeface="Avenir LT Std 55 Roman" pitchFamily="34" charset="0"/>
              </a:rPr>
              <a:t>the</a:t>
            </a:r>
            <a:r>
              <a:rPr lang="en-US" dirty="0">
                <a:solidFill>
                  <a:srgbClr val="7FB731"/>
                </a:solidFill>
                <a:latin typeface="Avenir LT Std 55 Roman" pitchFamily="34" charset="0"/>
              </a:rPr>
              <a:t> dots</a:t>
            </a:r>
          </a:p>
        </p:txBody>
      </p:sp>
      <p:pic>
        <p:nvPicPr>
          <p:cNvPr id="9" name="Picture 8" descr="fft-small-logo.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86721" y="6359353"/>
            <a:ext cx="452910" cy="348392"/>
          </a:xfrm>
          <a:prstGeom prst="rect">
            <a:avLst/>
          </a:prstGeom>
        </p:spPr>
      </p:pic>
      <p:pic>
        <p:nvPicPr>
          <p:cNvPr id="12" name="Picture 11"/>
          <p:cNvPicPr>
            <a:picLocks noChangeAspect="1"/>
          </p:cNvPicPr>
          <p:nvPr userDrawn="1"/>
        </p:nvPicPr>
        <p:blipFill>
          <a:blip r:embed="rId9"/>
          <a:stretch>
            <a:fillRect/>
          </a:stretch>
        </p:blipFill>
        <p:spPr>
          <a:xfrm>
            <a:off x="426994" y="6192795"/>
            <a:ext cx="8369300" cy="88900"/>
          </a:xfrm>
          <a:prstGeom prst="rect">
            <a:avLst/>
          </a:prstGeom>
        </p:spPr>
      </p:pic>
    </p:spTree>
    <p:extLst>
      <p:ext uri="{BB962C8B-B14F-4D97-AF65-F5344CB8AC3E}">
        <p14:creationId xmlns:p14="http://schemas.microsoft.com/office/powerpoint/2010/main" val="1438050358"/>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6" r:id="rId4"/>
    <p:sldLayoutId id="2147484147" r:id="rId5"/>
    <p:sldLayoutId id="2147484148" r:id="rId6"/>
  </p:sldLayoutIdLst>
  <p:hf hdr="0"/>
  <p:txStyles>
    <p:titleStyle>
      <a:lvl1pPr algn="l" defTabSz="457200" rtl="0" eaLnBrk="1" latinLnBrk="0" hangingPunct="1">
        <a:spcBef>
          <a:spcPct val="0"/>
        </a:spcBef>
        <a:buNone/>
        <a:defRPr sz="3200" b="1" i="0" kern="1200">
          <a:solidFill>
            <a:srgbClr val="E32383"/>
          </a:solidFill>
          <a:latin typeface="Avenir LT Std 55 Roman" pitchFamily="34" charset="0"/>
          <a:ea typeface="+mj-ea"/>
          <a:cs typeface="Avenir LT Std 55 Roman" pitchFamily="34" charset="0"/>
        </a:defRPr>
      </a:lvl1pPr>
    </p:titleStyle>
    <p:bodyStyle>
      <a:lvl1pPr marL="342900" indent="-342900" algn="l" defTabSz="457200" rtl="0" eaLnBrk="1" latinLnBrk="0" hangingPunct="1">
        <a:spcBef>
          <a:spcPct val="20000"/>
        </a:spcBef>
        <a:buFont typeface="Arial"/>
        <a:buChar char="•"/>
        <a:defRPr sz="2800" b="0" i="0" kern="1200">
          <a:solidFill>
            <a:schemeClr val="tx1">
              <a:lumMod val="65000"/>
              <a:lumOff val="35000"/>
            </a:schemeClr>
          </a:solidFill>
          <a:latin typeface="Avenir LT Std 55 Roman" pitchFamily="34" charset="0"/>
          <a:ea typeface="+mn-ea"/>
          <a:cs typeface="Avenir LT Std 55 Roman" pitchFamily="34" charset="0"/>
        </a:defRPr>
      </a:lvl1pPr>
      <a:lvl2pPr marL="742950" indent="-285750" algn="l" defTabSz="457200" rtl="0" eaLnBrk="1" latinLnBrk="0" hangingPunct="1">
        <a:spcBef>
          <a:spcPct val="20000"/>
        </a:spcBef>
        <a:buFont typeface="Arial"/>
        <a:buChar char="–"/>
        <a:defRPr sz="2800" b="0" i="0" kern="1200">
          <a:solidFill>
            <a:schemeClr val="tx1">
              <a:lumMod val="65000"/>
              <a:lumOff val="35000"/>
            </a:schemeClr>
          </a:solidFill>
          <a:latin typeface="Avenir Roman"/>
          <a:ea typeface="+mn-ea"/>
          <a:cs typeface="Avenir LT Std 55 Roman" pitchFamily="34" charset="0"/>
        </a:defRPr>
      </a:lvl2pPr>
      <a:lvl3pPr marL="1143000" indent="-228600" algn="l" defTabSz="457200" rtl="0" eaLnBrk="1" latinLnBrk="0" hangingPunct="1">
        <a:spcBef>
          <a:spcPct val="20000"/>
        </a:spcBef>
        <a:buFont typeface="Arial"/>
        <a:buChar char="•"/>
        <a:defRPr sz="2200" b="0" i="0" kern="1200">
          <a:solidFill>
            <a:schemeClr val="tx1">
              <a:lumMod val="65000"/>
              <a:lumOff val="35000"/>
            </a:schemeClr>
          </a:solidFill>
          <a:latin typeface="Avenir Roman"/>
          <a:ea typeface="+mn-ea"/>
          <a:cs typeface="Avenir LT Std 55 Roman" pitchFamily="34" charset="0"/>
        </a:defRPr>
      </a:lvl3pPr>
      <a:lvl4pPr marL="1600200" indent="-228600" algn="l" defTabSz="457200" rtl="0" eaLnBrk="1" latinLnBrk="0" hangingPunct="1">
        <a:spcBef>
          <a:spcPct val="20000"/>
        </a:spcBef>
        <a:buFont typeface="Arial"/>
        <a:buChar char="–"/>
        <a:defRPr sz="2000" b="0" i="0" kern="1200">
          <a:solidFill>
            <a:schemeClr val="tx1">
              <a:lumMod val="65000"/>
              <a:lumOff val="35000"/>
            </a:schemeClr>
          </a:solidFill>
          <a:latin typeface="Avenir Roman"/>
          <a:ea typeface="+mn-ea"/>
          <a:cs typeface="Avenir LT Std 55 Roman" pitchFamily="34" charset="0"/>
        </a:defRPr>
      </a:lvl4pPr>
      <a:lvl5pPr marL="2057400" indent="-228600" algn="l" defTabSz="457200" rtl="0" eaLnBrk="1" latinLnBrk="0" hangingPunct="1">
        <a:spcBef>
          <a:spcPct val="20000"/>
        </a:spcBef>
        <a:buFont typeface="Arial"/>
        <a:buChar char="»"/>
        <a:defRPr sz="1800" b="0" i="0" kern="1200">
          <a:solidFill>
            <a:schemeClr val="tx1">
              <a:lumMod val="65000"/>
              <a:lumOff val="35000"/>
            </a:schemeClr>
          </a:solidFill>
          <a:latin typeface="Avenir Roman"/>
          <a:ea typeface="+mn-ea"/>
          <a:cs typeface="Avenir LT Std 55 Roman"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7700" y="549275"/>
            <a:ext cx="8075613"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47700" y="1657350"/>
            <a:ext cx="8075613" cy="373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Main bullet style</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8" name="Picture 7"/>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9750" y="5734050"/>
            <a:ext cx="164306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120282"/>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hf sldNum="0" hdr="0" ft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65125" indent="-365125"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835025" indent="-290513" algn="l" rtl="0" eaLnBrk="0" fontAlgn="base" hangingPunct="0">
        <a:spcBef>
          <a:spcPct val="20000"/>
        </a:spcBef>
        <a:spcAft>
          <a:spcPct val="0"/>
        </a:spcAft>
        <a:buChar char="–"/>
        <a:defRPr sz="2000">
          <a:solidFill>
            <a:schemeClr val="tx1"/>
          </a:solidFill>
          <a:latin typeface="+mn-lt"/>
        </a:defRPr>
      </a:lvl2pPr>
      <a:lvl3pPr marL="1196975" indent="-182563" algn="l" rtl="0" eaLnBrk="0" fontAlgn="base" hangingPunct="0">
        <a:spcBef>
          <a:spcPct val="20000"/>
        </a:spcBef>
        <a:spcAft>
          <a:spcPct val="0"/>
        </a:spcAft>
        <a:buChar char="•"/>
        <a:defRPr sz="2000">
          <a:solidFill>
            <a:schemeClr val="tx1"/>
          </a:solidFill>
          <a:latin typeface="+mn-lt"/>
        </a:defRPr>
      </a:lvl3pPr>
      <a:lvl4pPr marL="1604963" indent="-228600" algn="l" rtl="0" eaLnBrk="0" fontAlgn="base" hangingPunct="0">
        <a:spcBef>
          <a:spcPct val="20000"/>
        </a:spcBef>
        <a:spcAft>
          <a:spcPct val="0"/>
        </a:spcAft>
        <a:buChar char="–"/>
        <a:defRPr sz="1600">
          <a:solidFill>
            <a:schemeClr val="tx1"/>
          </a:solidFill>
          <a:latin typeface="+mn-lt"/>
        </a:defRPr>
      </a:lvl4pPr>
      <a:lvl5pPr marL="1978025" indent="-193675" algn="l" rtl="0" eaLnBrk="0" fontAlgn="base" hangingPunct="0">
        <a:spcBef>
          <a:spcPct val="20000"/>
        </a:spcBef>
        <a:spcAft>
          <a:spcPct val="0"/>
        </a:spcAft>
        <a:buChar char="»"/>
        <a:defRPr sz="1600">
          <a:solidFill>
            <a:schemeClr val="tx1"/>
          </a:solidFill>
          <a:latin typeface="+mn-lt"/>
        </a:defRPr>
      </a:lvl5pPr>
      <a:lvl6pPr marL="2435225" indent="-193675" algn="l" rtl="0" fontAlgn="base">
        <a:spcBef>
          <a:spcPct val="20000"/>
        </a:spcBef>
        <a:spcAft>
          <a:spcPct val="0"/>
        </a:spcAft>
        <a:buChar char="»"/>
        <a:defRPr sz="1600">
          <a:solidFill>
            <a:schemeClr val="tx1"/>
          </a:solidFill>
          <a:latin typeface="+mn-lt"/>
        </a:defRPr>
      </a:lvl6pPr>
      <a:lvl7pPr marL="2892425" indent="-193675" algn="l" rtl="0" fontAlgn="base">
        <a:spcBef>
          <a:spcPct val="20000"/>
        </a:spcBef>
        <a:spcAft>
          <a:spcPct val="0"/>
        </a:spcAft>
        <a:buChar char="»"/>
        <a:defRPr sz="1600">
          <a:solidFill>
            <a:schemeClr val="tx1"/>
          </a:solidFill>
          <a:latin typeface="+mn-lt"/>
        </a:defRPr>
      </a:lvl7pPr>
      <a:lvl8pPr marL="3349625" indent="-193675" algn="l" rtl="0" fontAlgn="base">
        <a:spcBef>
          <a:spcPct val="20000"/>
        </a:spcBef>
        <a:spcAft>
          <a:spcPct val="0"/>
        </a:spcAft>
        <a:buChar char="»"/>
        <a:defRPr sz="1600">
          <a:solidFill>
            <a:schemeClr val="tx1"/>
          </a:solidFill>
          <a:latin typeface="+mn-lt"/>
        </a:defRPr>
      </a:lvl8pPr>
      <a:lvl9pPr marL="3806825" indent="-193675"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58435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7216CF4-2BEA-4598-A799-8297E383C759}" type="datetimeFigureOut">
              <a:rPr lang="en-GB">
                <a:solidFill>
                  <a:prstClr val="black">
                    <a:tint val="75000"/>
                  </a:prstClr>
                </a:solidFill>
              </a:rPr>
              <a:pPr>
                <a:defRPr/>
              </a:pPr>
              <a:t>02/11/2016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67CBFE-B242-4CEA-85B0-3F5CFFD88E9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258507892"/>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58435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66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A90227C-8E70-4033-AEC1-D2C952607C60}" type="datetimeFigureOut">
              <a:rPr lang="en-GB"/>
              <a:pPr>
                <a:defRPr/>
              </a:pPr>
              <a:t>02/11/2016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ED14039-806C-4AD8-AA8E-DEC0856FF8F5}" type="slidenum">
              <a:rPr lang="en-GB"/>
              <a:pPr>
                <a:defRPr/>
              </a:pPr>
              <a:t>‹#›</a:t>
            </a:fld>
            <a:endParaRPr lang="en-GB" dirty="0"/>
          </a:p>
        </p:txBody>
      </p:sp>
    </p:spTree>
    <p:extLst>
      <p:ext uri="{BB962C8B-B14F-4D97-AF65-F5344CB8AC3E}">
        <p14:creationId xmlns:p14="http://schemas.microsoft.com/office/powerpoint/2010/main" val="4040798222"/>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hyperlink" Target="http://www.suttontrust.com/researcharchive/missing-talen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apps.nationalcollege.org.uk/closing_the_gap/create_xls.cfm" TargetMode="External"/><Relationship Id="rId2" Type="http://schemas.openxmlformats.org/officeDocument/2006/relationships/hyperlink" Target="http://tscouncil.org.uk/guide-effective-pupil-premium-reviews/" TargetMode="External"/><Relationship Id="rId1" Type="http://schemas.openxmlformats.org/officeDocument/2006/relationships/slideLayout" Target="../slideLayouts/slideLayout4.xml"/><Relationship Id="rId4" Type="http://schemas.openxmlformats.org/officeDocument/2006/relationships/hyperlink" Target="http://educationendowmentfoundation.org.uk/toolkit/families-of-school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educationendowmentfoundation.org.uk/toolkit/" TargetMode="External"/><Relationship Id="rId2" Type="http://schemas.openxmlformats.org/officeDocument/2006/relationships/hyperlink" Target="http://www.pupilpremiumawards.co.uk/" TargetMode="External"/><Relationship Id="rId1" Type="http://schemas.openxmlformats.org/officeDocument/2006/relationships/slideLayout" Target="../slideLayouts/slideLayout4.xml"/><Relationship Id="rId5" Type="http://schemas.openxmlformats.org/officeDocument/2006/relationships/hyperlink" Target="http://www.ofsted.gov.uk/resources/pupil-premium-how-schools-are-spending-funding-successfully-maximise-achievement" TargetMode="External"/><Relationship Id="rId4" Type="http://schemas.openxmlformats.org/officeDocument/2006/relationships/hyperlink" Target="http://www.nfer.ac.uk/publications/PUPP0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9.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hyperlink" Target="http://fdslive.oup.com/www.oup.com/oxed/primary/literacy/osi_teaching_assistants_report_web.pdf?region=uk" TargetMode="External"/><Relationship Id="rId2" Type="http://schemas.openxmlformats.org/officeDocument/2006/relationships/hyperlink" Target="http://www.oxfordprimary.co.uk/" TargetMode="External"/><Relationship Id="rId1" Type="http://schemas.openxmlformats.org/officeDocument/2006/relationships/slideLayout" Target="../slideLayouts/slideLayout4.xml"/><Relationship Id="rId4" Type="http://schemas.openxmlformats.org/officeDocument/2006/relationships/hyperlink" Target="http://educationendowmentfoundation.org.uk/uploads/pdf/TA_Guidance_Report_Interactive.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3.xm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ww.gov.uk/guidance/what-academies-free-schools-and-colleges-should-publish-online" TargetMode="External"/><Relationship Id="rId2" Type="http://schemas.openxmlformats.org/officeDocument/2006/relationships/hyperlink" Target="https://www.gov.uk/guidance/what-maintained-schools-must-publish-online"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publications/the-pupil-premium-how-schools-are-spending-the-funding-successfully" TargetMode="External"/><Relationship Id="rId7" Type="http://schemas.openxmlformats.org/officeDocument/2006/relationships/hyperlink" Target="https://www.gov.uk/government/publications/the-pupil-premium-analysis-and-challenge-tools-for-schools" TargetMode="External"/><Relationship Id="rId2" Type="http://schemas.openxmlformats.org/officeDocument/2006/relationships/hyperlink" Target="http://educationendowmentfoundation.org.uk/toolkit/" TargetMode="External"/><Relationship Id="rId1" Type="http://schemas.openxmlformats.org/officeDocument/2006/relationships/slideLayout" Target="../slideLayouts/slideLayout4.xml"/><Relationship Id="rId6" Type="http://schemas.openxmlformats.org/officeDocument/2006/relationships/hyperlink" Target="http://educationendowmentfoundation.org.uk/uploads/pdf/TA_Guidance_Report_Interactive.pdf" TargetMode="External"/><Relationship Id="rId5" Type="http://schemas.openxmlformats.org/officeDocument/2006/relationships/hyperlink" Target="http://fdslive.oup.com/www.oup.com/oxed/primary/literacy/osi_teaching_assistants_report_web.pdf?region=uk" TargetMode="External"/><Relationship Id="rId4" Type="http://schemas.openxmlformats.org/officeDocument/2006/relationships/hyperlink" Target="http://www.oxfordprimary.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3" Type="http://schemas.openxmlformats.org/officeDocument/2006/relationships/hyperlink" Target="http://johndunfordconsulting.wordpress.com/" TargetMode="External"/><Relationship Id="rId7" Type="http://schemas.openxmlformats.org/officeDocument/2006/relationships/hyperlink" Target="http://epi.org.uk/wpcontent/uploads/2016/07/disadvantage-report.pdf" TargetMode="External"/><Relationship Id="rId2" Type="http://schemas.openxmlformats.org/officeDocument/2006/relationships/hyperlink" Target="http://www.teachingleaders.org.uk/wp-content/uploads/2014/03/TL_Quarterly_Q5_14_Dunford.pdf" TargetMode="External"/><Relationship Id="rId1" Type="http://schemas.openxmlformats.org/officeDocument/2006/relationships/slideLayout" Target="../slideLayouts/slideLayout4.xml"/><Relationship Id="rId6" Type="http://schemas.openxmlformats.org/officeDocument/2006/relationships/hyperlink" Target="http://www.nfer.ac.uk/publications/PUPP01" TargetMode="External"/><Relationship Id="rId5" Type="http://schemas.openxmlformats.org/officeDocument/2006/relationships/hyperlink" Target="http://tscouncil.org.uk/guide-effective-pupil-premium-reviews/" TargetMode="External"/><Relationship Id="rId4" Type="http://schemas.openxmlformats.org/officeDocument/2006/relationships/hyperlink" Target="http://educationendowmentfoundation.org.uk/toolkit/families-of-school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childrensfoodtrust.org.uk/resources/fsm/free-school-meals-matter-toolkit" TargetMode="External"/><Relationship Id="rId2" Type="http://schemas.openxmlformats.org/officeDocument/2006/relationships/hyperlink" Target="http://www.ofsted.gov.uk/resources/unseen-children-access-and-achievement-20-years" TargetMode="External"/><Relationship Id="rId1" Type="http://schemas.openxmlformats.org/officeDocument/2006/relationships/slideLayout" Target="../slideLayouts/slideLayout4.xml"/><Relationship Id="rId4" Type="http://schemas.openxmlformats.org/officeDocument/2006/relationships/hyperlink" Target="http://www.nao.org.uk/report/funding-for-disadvantaged-pupils/"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3" Type="http://schemas.openxmlformats.org/officeDocument/2006/relationships/hyperlink" Target="http://www.johndunfordconsulting.co.uk/" TargetMode="External"/><Relationship Id="rId2" Type="http://schemas.openxmlformats.org/officeDocument/2006/relationships/hyperlink" Target="mailto:jd@johndunfordconsulting.co.uk"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899593" y="1052736"/>
            <a:ext cx="7632848" cy="1512664"/>
          </a:xfrm>
        </p:spPr>
        <p:txBody>
          <a:bodyPr/>
          <a:lstStyle/>
          <a:p>
            <a:pPr eaLnBrk="1" hangingPunct="1"/>
            <a:r>
              <a:rPr lang="en-GB" altLang="en-US" b="1" dirty="0">
                <a:solidFill>
                  <a:srgbClr val="0070C0"/>
                </a:solidFill>
                <a:latin typeface="Gill Sans" pitchFamily="-112" charset="0"/>
                <a:ea typeface="ＭＳ Ｐゴシック" pitchFamily="34" charset="-128"/>
                <a:cs typeface="Gill Sans" pitchFamily="-112" charset="0"/>
              </a:rPr>
              <a:t>The biggest challenge for this generation of educators: Raising attainment of disadvantaged students and closing the gap</a:t>
            </a:r>
          </a:p>
        </p:txBody>
      </p:sp>
      <p:sp>
        <p:nvSpPr>
          <p:cNvPr id="5123" name="Rectangle 3"/>
          <p:cNvSpPr>
            <a:spLocks noGrp="1" noChangeArrowheads="1"/>
          </p:cNvSpPr>
          <p:nvPr>
            <p:ph sz="quarter" idx="4294967295"/>
          </p:nvPr>
        </p:nvSpPr>
        <p:spPr>
          <a:xfrm>
            <a:off x="1116013" y="2996952"/>
            <a:ext cx="7343775" cy="3095873"/>
          </a:xfrm>
        </p:spPr>
        <p:txBody>
          <a:bodyPr/>
          <a:lstStyle/>
          <a:p>
            <a:pPr algn="ctr" eaLnBrk="1" hangingPunct="1">
              <a:lnSpc>
                <a:spcPct val="90000"/>
              </a:lnSpc>
              <a:buFontTx/>
              <a:buNone/>
              <a:defRPr/>
            </a:pPr>
            <a:endParaRPr lang="en-GB" sz="1400" dirty="0"/>
          </a:p>
          <a:p>
            <a:pPr eaLnBrk="1" hangingPunct="1">
              <a:lnSpc>
                <a:spcPct val="90000"/>
              </a:lnSpc>
              <a:buFontTx/>
              <a:buNone/>
              <a:defRPr/>
            </a:pPr>
            <a:r>
              <a:rPr lang="en-GB" sz="2400" dirty="0"/>
              <a:t>Michigan State University visit to the UK</a:t>
            </a:r>
          </a:p>
          <a:p>
            <a:pPr eaLnBrk="1" hangingPunct="1">
              <a:lnSpc>
                <a:spcPct val="90000"/>
              </a:lnSpc>
              <a:buFontTx/>
              <a:buNone/>
              <a:defRPr/>
            </a:pPr>
            <a:r>
              <a:rPr lang="en-GB" sz="2400" dirty="0"/>
              <a:t>16 October 2016</a:t>
            </a:r>
          </a:p>
          <a:p>
            <a:pPr eaLnBrk="1" hangingPunct="1">
              <a:lnSpc>
                <a:spcPct val="90000"/>
              </a:lnSpc>
              <a:buFontTx/>
              <a:buNone/>
              <a:defRPr/>
            </a:pPr>
            <a:endParaRPr lang="en-GB" sz="2400" dirty="0"/>
          </a:p>
          <a:p>
            <a:pPr eaLnBrk="1" hangingPunct="1">
              <a:lnSpc>
                <a:spcPct val="90000"/>
              </a:lnSpc>
              <a:buFontTx/>
              <a:buNone/>
              <a:defRPr/>
            </a:pPr>
            <a:endParaRPr lang="en-GB" sz="2400" dirty="0"/>
          </a:p>
          <a:p>
            <a:pPr eaLnBrk="1" hangingPunct="1">
              <a:lnSpc>
                <a:spcPct val="90000"/>
              </a:lnSpc>
              <a:buFontTx/>
              <a:buNone/>
              <a:defRPr/>
            </a:pPr>
            <a:endParaRPr lang="en-GB" sz="2400" dirty="0"/>
          </a:p>
          <a:p>
            <a:pPr eaLnBrk="1" hangingPunct="1">
              <a:lnSpc>
                <a:spcPct val="90000"/>
              </a:lnSpc>
              <a:buFontTx/>
              <a:buNone/>
              <a:defRPr/>
            </a:pPr>
            <a:r>
              <a:rPr lang="en-GB" sz="2400" dirty="0">
                <a:solidFill>
                  <a:srgbClr val="0070C0"/>
                </a:solidFill>
              </a:rPr>
              <a:t>John </a:t>
            </a:r>
            <a:r>
              <a:rPr lang="en-GB" sz="2400" dirty="0" err="1">
                <a:solidFill>
                  <a:srgbClr val="0070C0"/>
                </a:solidFill>
              </a:rPr>
              <a:t>Dunford</a:t>
            </a:r>
            <a:endParaRPr lang="en-GB" sz="2400" dirty="0">
              <a:solidFill>
                <a:srgbClr val="0070C0"/>
              </a:solidFill>
            </a:endParaRPr>
          </a:p>
          <a:p>
            <a:pPr eaLnBrk="1" hangingPunct="1">
              <a:lnSpc>
                <a:spcPct val="90000"/>
              </a:lnSpc>
              <a:buFontTx/>
              <a:buNone/>
              <a:defRPr/>
            </a:pPr>
            <a:r>
              <a:rPr lang="en-GB" sz="2000" dirty="0">
                <a:solidFill>
                  <a:srgbClr val="0070C0"/>
                </a:solidFill>
              </a:rPr>
              <a:t>National Pupil Premium Champion, England, 2013-15</a:t>
            </a:r>
          </a:p>
          <a:p>
            <a:pPr eaLnBrk="1" hangingPunct="1">
              <a:lnSpc>
                <a:spcPct val="90000"/>
              </a:lnSpc>
              <a:buFontTx/>
              <a:buNone/>
              <a:defRPr/>
            </a:pPr>
            <a:endParaRPr lang="en-GB" sz="2400" dirty="0"/>
          </a:p>
          <a:p>
            <a:pPr eaLnBrk="1" hangingPunct="1">
              <a:lnSpc>
                <a:spcPct val="90000"/>
              </a:lnSpc>
              <a:buFontTx/>
              <a:buNone/>
              <a:defRPr/>
            </a:pPr>
            <a:endParaRPr lang="en-GB" sz="2400" dirty="0"/>
          </a:p>
          <a:p>
            <a:pPr eaLnBrk="1" hangingPunct="1">
              <a:lnSpc>
                <a:spcPct val="90000"/>
              </a:lnSpc>
              <a:buFontTx/>
              <a:buNone/>
              <a:defRPr/>
            </a:pPr>
            <a:endParaRPr lang="en-GB" sz="2400" dirty="0"/>
          </a:p>
        </p:txBody>
      </p:sp>
      <p:sp>
        <p:nvSpPr>
          <p:cNvPr id="51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EB31B8DE-8866-4F8E-9F85-BC6F82F6B45D}" type="slidenum">
              <a:rPr lang="en-US" altLang="en-US" sz="1400" smtClean="0">
                <a:solidFill>
                  <a:schemeClr val="tx2"/>
                </a:solidFill>
                <a:latin typeface="Arial" charset="0"/>
              </a:rPr>
              <a:pPr eaLnBrk="1" hangingPunct="1">
                <a:spcBef>
                  <a:spcPct val="0"/>
                </a:spcBef>
                <a:buClrTx/>
                <a:buSzTx/>
                <a:buFontTx/>
                <a:buNone/>
              </a:pPr>
              <a:t>1</a:t>
            </a:fld>
            <a:endParaRPr lang="en-US" altLang="en-US" sz="1400">
              <a:solidFill>
                <a:schemeClr val="tx2"/>
              </a:solidFill>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47664" y="1124744"/>
            <a:ext cx="0" cy="3528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47664" y="4653136"/>
            <a:ext cx="52565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9512" y="908720"/>
            <a:ext cx="1296144" cy="369332"/>
          </a:xfrm>
          <a:prstGeom prst="rect">
            <a:avLst/>
          </a:prstGeom>
          <a:noFill/>
        </p:spPr>
        <p:txBody>
          <a:bodyPr wrap="square" rtlCol="0">
            <a:spAutoFit/>
          </a:bodyPr>
          <a:lstStyle/>
          <a:p>
            <a:r>
              <a:rPr lang="en-GB" dirty="0">
                <a:latin typeface="Arial" pitchFamily="34" charset="0"/>
                <a:cs typeface="Arial" pitchFamily="34" charset="0"/>
              </a:rPr>
              <a:t>Attainment</a:t>
            </a:r>
          </a:p>
        </p:txBody>
      </p:sp>
      <p:sp>
        <p:nvSpPr>
          <p:cNvPr id="11" name="TextBox 10"/>
          <p:cNvSpPr txBox="1"/>
          <p:nvPr/>
        </p:nvSpPr>
        <p:spPr>
          <a:xfrm>
            <a:off x="6300192" y="4797152"/>
            <a:ext cx="1296144" cy="369332"/>
          </a:xfrm>
          <a:prstGeom prst="rect">
            <a:avLst/>
          </a:prstGeom>
          <a:noFill/>
        </p:spPr>
        <p:txBody>
          <a:bodyPr wrap="square" rtlCol="0">
            <a:spAutoFit/>
          </a:bodyPr>
          <a:lstStyle/>
          <a:p>
            <a:r>
              <a:rPr lang="en-GB" dirty="0">
                <a:latin typeface="Arial" pitchFamily="34" charset="0"/>
                <a:cs typeface="Arial" pitchFamily="34" charset="0"/>
              </a:rPr>
              <a:t>Time</a:t>
            </a:r>
          </a:p>
        </p:txBody>
      </p:sp>
      <p:cxnSp>
        <p:nvCxnSpPr>
          <p:cNvPr id="13" name="Straight Connector 12"/>
          <p:cNvCxnSpPr/>
          <p:nvPr/>
        </p:nvCxnSpPr>
        <p:spPr>
          <a:xfrm flipV="1">
            <a:off x="1763688" y="1278052"/>
            <a:ext cx="4176464" cy="22229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051720" y="1340768"/>
            <a:ext cx="3960440" cy="28083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48264" y="1700808"/>
            <a:ext cx="1296144" cy="584775"/>
          </a:xfrm>
          <a:prstGeom prst="rect">
            <a:avLst/>
          </a:prstGeom>
          <a:noFill/>
        </p:spPr>
        <p:txBody>
          <a:bodyPr wrap="square" rtlCol="0">
            <a:spAutoFit/>
          </a:bodyPr>
          <a:lstStyle/>
          <a:p>
            <a:r>
              <a:rPr lang="en-GB" sz="1600" dirty="0">
                <a:solidFill>
                  <a:srgbClr val="FF0000"/>
                </a:solidFill>
                <a:latin typeface="Arial" pitchFamily="34" charset="0"/>
                <a:cs typeface="Arial" pitchFamily="34" charset="0"/>
              </a:rPr>
              <a:t>PP pupils</a:t>
            </a:r>
            <a:endParaRPr lang="en-GB" sz="1600" dirty="0">
              <a:solidFill>
                <a:srgbClr val="0070C0"/>
              </a:solidFill>
              <a:latin typeface="Arial" pitchFamily="34" charset="0"/>
              <a:cs typeface="Arial" pitchFamily="34" charset="0"/>
            </a:endParaRPr>
          </a:p>
          <a:p>
            <a:r>
              <a:rPr lang="en-GB" sz="1600" dirty="0">
                <a:solidFill>
                  <a:srgbClr val="0070C0"/>
                </a:solidFill>
                <a:latin typeface="Arial" pitchFamily="34" charset="0"/>
                <a:cs typeface="Arial" pitchFamily="34" charset="0"/>
              </a:rPr>
              <a:t>Other pupils</a:t>
            </a:r>
          </a:p>
        </p:txBody>
      </p:sp>
    </p:spTree>
    <p:extLst>
      <p:ext uri="{BB962C8B-B14F-4D97-AF65-F5344CB8AC3E}">
        <p14:creationId xmlns:p14="http://schemas.microsoft.com/office/powerpoint/2010/main" val="3342393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Gaps and Ethnicity / EAL</a:t>
            </a:r>
            <a:endParaRPr lang="en-GB" dirty="0"/>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709911" y="1101687"/>
            <a:ext cx="7976889" cy="52176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96634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1042988" y="620689"/>
            <a:ext cx="7705476" cy="576063"/>
          </a:xfrm>
        </p:spPr>
        <p:txBody>
          <a:bodyPr>
            <a:normAutofit fontScale="90000"/>
          </a:bodyPr>
          <a:lstStyle/>
          <a:p>
            <a:pPr eaLnBrk="1" hangingPunct="1">
              <a:defRPr/>
            </a:pPr>
            <a:r>
              <a:rPr lang="en-GB" sz="3100" b="1" dirty="0">
                <a:latin typeface="Gill Sans" pitchFamily="-112" charset="0"/>
              </a:rPr>
              <a:t>Missing talent</a:t>
            </a:r>
            <a:r>
              <a:rPr lang="en-GB" sz="3600" b="1" dirty="0">
                <a:latin typeface="Gill Sans" pitchFamily="-112" charset="0"/>
              </a:rPr>
              <a:t> </a:t>
            </a:r>
            <a:endParaRPr lang="en-US" sz="3600" b="1" dirty="0">
              <a:latin typeface="Gill Sans" pitchFamily="-112" charset="0"/>
            </a:endParaRPr>
          </a:p>
        </p:txBody>
      </p:sp>
      <p:sp>
        <p:nvSpPr>
          <p:cNvPr id="9219" name="Rectangle 3"/>
          <p:cNvSpPr>
            <a:spLocks noGrp="1" noChangeArrowheads="1"/>
          </p:cNvSpPr>
          <p:nvPr>
            <p:ph sz="quarter" idx="4294967295"/>
          </p:nvPr>
        </p:nvSpPr>
        <p:spPr>
          <a:xfrm>
            <a:off x="1042988" y="1557263"/>
            <a:ext cx="7596187" cy="4608041"/>
          </a:xfrm>
        </p:spPr>
        <p:txBody>
          <a:bodyPr/>
          <a:lstStyle/>
          <a:p>
            <a:pPr eaLnBrk="1" hangingPunct="1">
              <a:buFont typeface="Wingdings 3" pitchFamily="-112" charset="2"/>
              <a:buChar char=""/>
              <a:defRPr/>
            </a:pPr>
            <a:r>
              <a:rPr lang="en-GB" sz="2000" dirty="0">
                <a:solidFill>
                  <a:srgbClr val="FF0000"/>
                </a:solidFill>
              </a:rPr>
              <a:t>Sutton Trust report, June 2015</a:t>
            </a:r>
          </a:p>
          <a:p>
            <a:pPr eaLnBrk="1" hangingPunct="1">
              <a:buFont typeface="Wingdings 3" pitchFamily="-112" charset="2"/>
              <a:buChar char=""/>
              <a:defRPr/>
            </a:pPr>
            <a:r>
              <a:rPr lang="en-GB" sz="2000" dirty="0">
                <a:hlinkClick r:id="rId2"/>
              </a:rPr>
              <a:t>http://www.suttontrust.com/researcharchive/missing-talent/</a:t>
            </a:r>
            <a:r>
              <a:rPr lang="en-GB" sz="2000" dirty="0"/>
              <a:t> </a:t>
            </a:r>
          </a:p>
          <a:p>
            <a:pPr eaLnBrk="1" hangingPunct="1">
              <a:buFont typeface="Wingdings 3" pitchFamily="-112" charset="2"/>
              <a:buChar char=""/>
              <a:defRPr/>
            </a:pPr>
            <a:endParaRPr lang="en-GB" sz="2000" dirty="0">
              <a:solidFill>
                <a:srgbClr val="FF0000"/>
              </a:solidFill>
            </a:endParaRPr>
          </a:p>
          <a:p>
            <a:pPr eaLnBrk="1" hangingPunct="1">
              <a:buFont typeface="Wingdings 3" pitchFamily="-112" charset="2"/>
              <a:buChar char=""/>
              <a:defRPr/>
            </a:pPr>
            <a:r>
              <a:rPr lang="en-GB" sz="2000" dirty="0">
                <a:solidFill>
                  <a:srgbClr val="FF0000"/>
                </a:solidFill>
              </a:rPr>
              <a:t>Key findings:</a:t>
            </a:r>
            <a:endParaRPr lang="en-GB" sz="2000" b="1" dirty="0"/>
          </a:p>
          <a:p>
            <a:pPr>
              <a:buFont typeface="Arial"/>
              <a:buChar char="•"/>
            </a:pPr>
            <a:r>
              <a:rPr lang="en-GB" sz="2000" dirty="0"/>
              <a:t>15% of highly able pupils who score in the top 10% nationally at age 11 fail to achieve in the top 25% at GCSE</a:t>
            </a:r>
          </a:p>
          <a:p>
            <a:pPr>
              <a:buFont typeface="Arial"/>
              <a:buChar char="•"/>
            </a:pPr>
            <a:r>
              <a:rPr lang="en-GB" sz="2000" dirty="0"/>
              <a:t>Boys, and particularly pupil premium eligible boys, are most likely to be in this missing talent group</a:t>
            </a:r>
          </a:p>
          <a:p>
            <a:pPr>
              <a:buFont typeface="Arial"/>
              <a:buChar char="•"/>
            </a:pPr>
            <a:r>
              <a:rPr lang="en-GB" sz="2000" dirty="0"/>
              <a:t>Highly able pupil premium pupils achieve half a grade less than other highly able pupils, on average, with a very long tail to underachievement</a:t>
            </a:r>
          </a:p>
          <a:p>
            <a:pPr>
              <a:buFont typeface="Arial"/>
              <a:buChar char="•"/>
            </a:pPr>
            <a:r>
              <a:rPr lang="en-GB" sz="2000" dirty="0"/>
              <a:t>Highly able pupil premium pupils are less likely to be taking GCSEs in history, geography, triple sciences or a language</a:t>
            </a:r>
          </a:p>
          <a:p>
            <a:pPr eaLnBrk="1" hangingPunct="1">
              <a:buFont typeface="Wingdings 3" pitchFamily="-112" charset="2"/>
              <a:buChar char=""/>
              <a:defRPr/>
            </a:pPr>
            <a:endParaRPr lang="en-GB" sz="2000" dirty="0">
              <a:solidFill>
                <a:srgbClr val="FF0000"/>
              </a:solidFill>
            </a:endParaRPr>
          </a:p>
          <a:p>
            <a:pPr marL="0" indent="0" eaLnBrk="1" hangingPunct="1">
              <a:buFont typeface="Wingdings 3" pitchFamily="-112" charset="2"/>
              <a:buNone/>
              <a:defRPr/>
            </a:pPr>
            <a:endParaRPr lang="en-GB" sz="2000" i="1" dirty="0"/>
          </a:p>
        </p:txBody>
      </p:sp>
      <p:sp>
        <p:nvSpPr>
          <p:cNvPr id="92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4D1DB1F2-0DF7-4729-9568-ACA6BE894C7E}" type="slidenum">
              <a:rPr lang="en-US" altLang="en-US" sz="1400" smtClean="0">
                <a:solidFill>
                  <a:srgbClr val="464653"/>
                </a:solidFill>
                <a:latin typeface="Arial" charset="0"/>
              </a:rPr>
              <a:pPr eaLnBrk="1" hangingPunct="1">
                <a:spcBef>
                  <a:spcPct val="0"/>
                </a:spcBef>
                <a:buClrTx/>
                <a:buSzTx/>
                <a:buFontTx/>
                <a:buNone/>
              </a:pPr>
              <a:t>12</a:t>
            </a:fld>
            <a:endParaRPr lang="en-US" altLang="en-US" sz="1400">
              <a:solidFill>
                <a:srgbClr val="464653"/>
              </a:solidFill>
              <a:latin typeface="Arial" charset="0"/>
            </a:endParaRPr>
          </a:p>
        </p:txBody>
      </p:sp>
    </p:spTree>
    <p:extLst>
      <p:ext uri="{BB962C8B-B14F-4D97-AF65-F5344CB8AC3E}">
        <p14:creationId xmlns:p14="http://schemas.microsoft.com/office/powerpoint/2010/main" val="3820988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1042988" y="620689"/>
            <a:ext cx="7705476" cy="576063"/>
          </a:xfrm>
        </p:spPr>
        <p:txBody>
          <a:bodyPr>
            <a:normAutofit fontScale="90000"/>
          </a:bodyPr>
          <a:lstStyle/>
          <a:p>
            <a:pPr eaLnBrk="1" hangingPunct="1">
              <a:defRPr/>
            </a:pPr>
            <a:r>
              <a:rPr lang="en-GB" sz="3100" b="1" dirty="0">
                <a:latin typeface="Gill Sans" pitchFamily="-112" charset="0"/>
              </a:rPr>
              <a:t>Looked-after children: some statistics</a:t>
            </a:r>
            <a:r>
              <a:rPr lang="en-GB" sz="3600" b="1" dirty="0">
                <a:latin typeface="Gill Sans" pitchFamily="-112" charset="0"/>
              </a:rPr>
              <a:t> </a:t>
            </a:r>
            <a:endParaRPr lang="en-US" sz="3600" b="1" dirty="0">
              <a:latin typeface="Gill Sans" pitchFamily="-112" charset="0"/>
            </a:endParaRPr>
          </a:p>
        </p:txBody>
      </p:sp>
      <p:sp>
        <p:nvSpPr>
          <p:cNvPr id="9219" name="Rectangle 3"/>
          <p:cNvSpPr>
            <a:spLocks noGrp="1" noChangeArrowheads="1"/>
          </p:cNvSpPr>
          <p:nvPr>
            <p:ph sz="quarter" idx="4294967295"/>
          </p:nvPr>
        </p:nvSpPr>
        <p:spPr>
          <a:xfrm>
            <a:off x="1042988" y="1340769"/>
            <a:ext cx="7596187" cy="4824536"/>
          </a:xfrm>
        </p:spPr>
        <p:txBody>
          <a:bodyPr/>
          <a:lstStyle/>
          <a:p>
            <a:pPr eaLnBrk="1" hangingPunct="1">
              <a:buFont typeface="Wingdings 3" pitchFamily="-112" charset="2"/>
              <a:buChar char=""/>
              <a:defRPr/>
            </a:pPr>
            <a:r>
              <a:rPr lang="en-GB" sz="1800" dirty="0"/>
              <a:t>68% of looked-after children achieved level 4 in reading, compared with 89% of others. </a:t>
            </a:r>
          </a:p>
          <a:p>
            <a:pPr eaLnBrk="1" hangingPunct="1">
              <a:buFont typeface="Wingdings 3" pitchFamily="-112" charset="2"/>
              <a:buChar char=""/>
              <a:defRPr/>
            </a:pPr>
            <a:r>
              <a:rPr lang="en-GB" sz="1800" dirty="0"/>
              <a:t>The gap at 11 is even larger in writing and mathematics.</a:t>
            </a:r>
          </a:p>
          <a:p>
            <a:pPr eaLnBrk="1" hangingPunct="1">
              <a:buFont typeface="Wingdings 3" pitchFamily="-112" charset="2"/>
              <a:buChar char=""/>
              <a:defRPr/>
            </a:pPr>
            <a:r>
              <a:rPr lang="en-GB" sz="1800" dirty="0">
                <a:solidFill>
                  <a:srgbClr val="0070C0"/>
                </a:solidFill>
              </a:rPr>
              <a:t>12% of looked-after children achieved 5+ GCSEs at A*-CEM, compared with 53% of others.</a:t>
            </a:r>
          </a:p>
          <a:p>
            <a:pPr eaLnBrk="1" hangingPunct="1">
              <a:buFont typeface="Wingdings 3" pitchFamily="-112" charset="2"/>
              <a:buChar char=""/>
              <a:defRPr/>
            </a:pPr>
            <a:r>
              <a:rPr lang="en-GB" sz="1800" dirty="0">
                <a:solidFill>
                  <a:srgbClr val="C00000"/>
                </a:solidFill>
              </a:rPr>
              <a:t>33% of care leavers become NEET, compared with 13% of all young people.</a:t>
            </a:r>
          </a:p>
          <a:p>
            <a:pPr eaLnBrk="1" hangingPunct="1">
              <a:buFont typeface="Wingdings 3" pitchFamily="-112" charset="2"/>
              <a:buChar char=""/>
              <a:defRPr/>
            </a:pPr>
            <a:r>
              <a:rPr lang="en-GB" sz="1800" dirty="0">
                <a:solidFill>
                  <a:srgbClr val="C00000"/>
                </a:solidFill>
              </a:rPr>
              <a:t>6% of care leavers go to university, compared with 40% of others.</a:t>
            </a:r>
          </a:p>
          <a:p>
            <a:pPr eaLnBrk="1" hangingPunct="1">
              <a:buFont typeface="Wingdings 3" pitchFamily="-112" charset="2"/>
              <a:buChar char=""/>
              <a:defRPr/>
            </a:pPr>
            <a:r>
              <a:rPr lang="en-GB" sz="1800" dirty="0">
                <a:solidFill>
                  <a:srgbClr val="C00000"/>
                </a:solidFill>
              </a:rPr>
              <a:t>This is less than the percentage of care leavers who go to prison.</a:t>
            </a:r>
            <a:endParaRPr lang="en-GB" sz="1600" dirty="0">
              <a:solidFill>
                <a:srgbClr val="C00000"/>
              </a:solidFill>
            </a:endParaRPr>
          </a:p>
          <a:p>
            <a:pPr lvl="0" eaLnBrk="1" hangingPunct="1">
              <a:buClr>
                <a:srgbClr val="727CA3"/>
              </a:buClr>
              <a:buFont typeface="Wingdings 3" pitchFamily="-112" charset="2"/>
              <a:buChar char=""/>
              <a:defRPr/>
            </a:pPr>
            <a:r>
              <a:rPr lang="en-GB" sz="1800" dirty="0">
                <a:solidFill>
                  <a:prstClr val="black"/>
                </a:solidFill>
              </a:rPr>
              <a:t>67% of looked-after children have SEN cf. 18% of the total population. Of those, 29% have a statement cf. 2.8% of all children.</a:t>
            </a:r>
          </a:p>
          <a:p>
            <a:pPr lvl="0" eaLnBrk="1" hangingPunct="1">
              <a:buClr>
                <a:srgbClr val="727CA3"/>
              </a:buClr>
              <a:buFont typeface="Wingdings 3" pitchFamily="-112" charset="2"/>
              <a:buChar char=""/>
              <a:defRPr/>
            </a:pPr>
            <a:r>
              <a:rPr lang="en-GB" sz="1800" dirty="0">
                <a:solidFill>
                  <a:srgbClr val="0070C0"/>
                </a:solidFill>
              </a:rPr>
              <a:t>62% of children become looked-after as a result of abuse or neglect and they have a much higher incidence of mental health problems.  </a:t>
            </a:r>
          </a:p>
          <a:p>
            <a:pPr eaLnBrk="1" hangingPunct="1">
              <a:buFont typeface="Wingdings 3" pitchFamily="-112" charset="2"/>
              <a:buChar char=""/>
              <a:defRPr/>
            </a:pPr>
            <a:r>
              <a:rPr lang="en-GB" sz="1800" dirty="0">
                <a:solidFill>
                  <a:srgbClr val="FF0000"/>
                </a:solidFill>
              </a:rPr>
              <a:t>Looked-after children especially need our additional support to achieve their potential and improve their life chances.</a:t>
            </a:r>
          </a:p>
          <a:p>
            <a:pPr eaLnBrk="1" hangingPunct="1">
              <a:buFont typeface="Wingdings 3" pitchFamily="-112" charset="2"/>
              <a:buChar char=""/>
              <a:defRPr/>
            </a:pPr>
            <a:endParaRPr lang="en-GB" sz="2000" dirty="0"/>
          </a:p>
          <a:p>
            <a:pPr marL="0" indent="0" eaLnBrk="1" hangingPunct="1">
              <a:buFont typeface="Wingdings 3" pitchFamily="-112" charset="2"/>
              <a:buNone/>
              <a:defRPr/>
            </a:pPr>
            <a:endParaRPr lang="en-GB" sz="2000" i="1" dirty="0"/>
          </a:p>
        </p:txBody>
      </p:sp>
      <p:sp>
        <p:nvSpPr>
          <p:cNvPr id="92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4D1DB1F2-0DF7-4729-9568-ACA6BE894C7E}" type="slidenum">
              <a:rPr lang="en-US" altLang="en-US" sz="1400" smtClean="0">
                <a:solidFill>
                  <a:srgbClr val="464653"/>
                </a:solidFill>
                <a:latin typeface="Arial" charset="0"/>
              </a:rPr>
              <a:pPr eaLnBrk="1" hangingPunct="1">
                <a:spcBef>
                  <a:spcPct val="0"/>
                </a:spcBef>
                <a:buClrTx/>
                <a:buSzTx/>
                <a:buFontTx/>
                <a:buNone/>
              </a:pPr>
              <a:t>13</a:t>
            </a:fld>
            <a:endParaRPr lang="en-US" altLang="en-US" sz="1400">
              <a:solidFill>
                <a:srgbClr val="464653"/>
              </a:solidFill>
              <a:latin typeface="Arial" charset="0"/>
            </a:endParaRPr>
          </a:p>
        </p:txBody>
      </p:sp>
    </p:spTree>
    <p:extLst>
      <p:ext uri="{BB962C8B-B14F-4D97-AF65-F5344CB8AC3E}">
        <p14:creationId xmlns:p14="http://schemas.microsoft.com/office/powerpoint/2010/main" val="139758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1042988" y="620689"/>
            <a:ext cx="7705476" cy="576063"/>
          </a:xfrm>
        </p:spPr>
        <p:txBody>
          <a:bodyPr>
            <a:normAutofit fontScale="90000"/>
          </a:bodyPr>
          <a:lstStyle/>
          <a:p>
            <a:pPr eaLnBrk="1" hangingPunct="1">
              <a:defRPr/>
            </a:pPr>
            <a:r>
              <a:rPr lang="en-GB" sz="3100" b="1" dirty="0">
                <a:latin typeface="Gill Sans" pitchFamily="-112" charset="0"/>
              </a:rPr>
              <a:t>School focus for the pupil premium</a:t>
            </a:r>
            <a:r>
              <a:rPr lang="en-GB" sz="3600" b="1" dirty="0">
                <a:latin typeface="Gill Sans" pitchFamily="-112" charset="0"/>
              </a:rPr>
              <a:t> </a:t>
            </a:r>
            <a:endParaRPr lang="en-US" sz="3600" b="1" dirty="0">
              <a:latin typeface="Gill Sans" pitchFamily="-112" charset="0"/>
            </a:endParaRPr>
          </a:p>
        </p:txBody>
      </p:sp>
      <p:sp>
        <p:nvSpPr>
          <p:cNvPr id="9219" name="Rectangle 3"/>
          <p:cNvSpPr>
            <a:spLocks noGrp="1" noChangeArrowheads="1"/>
          </p:cNvSpPr>
          <p:nvPr>
            <p:ph sz="quarter" idx="4294967295"/>
          </p:nvPr>
        </p:nvSpPr>
        <p:spPr>
          <a:xfrm>
            <a:off x="1042988" y="1268760"/>
            <a:ext cx="7596187" cy="4824065"/>
          </a:xfrm>
        </p:spPr>
        <p:txBody>
          <a:bodyPr/>
          <a:lstStyle/>
          <a:p>
            <a:pPr eaLnBrk="1" hangingPunct="1">
              <a:buFont typeface="Wingdings 3" pitchFamily="-112" charset="2"/>
              <a:buChar char=""/>
              <a:defRPr/>
            </a:pPr>
            <a:r>
              <a:rPr lang="en-GB" sz="1800" dirty="0"/>
              <a:t>Gaps, other than disadvantaged</a:t>
            </a:r>
            <a:endParaRPr lang="en-GB" sz="1800" dirty="0">
              <a:solidFill>
                <a:schemeClr val="tx1"/>
              </a:solidFill>
            </a:endParaRPr>
          </a:p>
          <a:p>
            <a:pPr marL="0" indent="0" eaLnBrk="1" hangingPunct="1">
              <a:buNone/>
              <a:defRPr/>
            </a:pPr>
            <a:endParaRPr lang="en-GB" sz="1800" dirty="0"/>
          </a:p>
          <a:p>
            <a:pPr eaLnBrk="1" hangingPunct="1">
              <a:buFont typeface="Wingdings 3" pitchFamily="-112" charset="2"/>
              <a:buChar char=""/>
              <a:defRPr/>
            </a:pPr>
            <a:r>
              <a:rPr lang="en-GB" sz="1800" dirty="0"/>
              <a:t>Decide on comparators for PP students</a:t>
            </a:r>
          </a:p>
          <a:p>
            <a:pPr lvl="1" eaLnBrk="1" hangingPunct="1">
              <a:buClr>
                <a:srgbClr val="9FB8CD"/>
              </a:buClr>
              <a:buFont typeface="Wingdings 3" pitchFamily="-112" charset="2"/>
              <a:buChar char=""/>
              <a:defRPr/>
            </a:pPr>
            <a:r>
              <a:rPr lang="en-GB" sz="1800" dirty="0">
                <a:solidFill>
                  <a:srgbClr val="464653"/>
                </a:solidFill>
              </a:rPr>
              <a:t>PP / Non-PP in your school</a:t>
            </a:r>
          </a:p>
          <a:p>
            <a:pPr lvl="1" eaLnBrk="1" hangingPunct="1">
              <a:buClr>
                <a:srgbClr val="9FB8CD"/>
              </a:buClr>
              <a:buFont typeface="Wingdings 3" pitchFamily="-112" charset="2"/>
              <a:buChar char=""/>
              <a:defRPr/>
            </a:pPr>
            <a:r>
              <a:rPr lang="en-GB" sz="1800" dirty="0">
                <a:solidFill>
                  <a:srgbClr val="464653"/>
                </a:solidFill>
              </a:rPr>
              <a:t>PP in your school / Non-PP pupils nationally</a:t>
            </a:r>
          </a:p>
          <a:p>
            <a:pPr marL="0" indent="0" eaLnBrk="1" hangingPunct="1">
              <a:buNone/>
              <a:defRPr/>
            </a:pPr>
            <a:endParaRPr lang="en-GB" sz="1800" dirty="0"/>
          </a:p>
          <a:p>
            <a:pPr marL="273050" lvl="1" eaLnBrk="1" hangingPunct="1">
              <a:spcBef>
                <a:spcPts val="600"/>
              </a:spcBef>
              <a:buClr>
                <a:schemeClr val="accent1"/>
              </a:buClr>
              <a:buFont typeface="Wingdings 3" pitchFamily="-112" charset="2"/>
              <a:buChar char=""/>
              <a:defRPr/>
            </a:pPr>
            <a:r>
              <a:rPr lang="en-GB" sz="1800" dirty="0">
                <a:solidFill>
                  <a:srgbClr val="FF0000"/>
                </a:solidFill>
              </a:rPr>
              <a:t>Raising ambition: </a:t>
            </a:r>
          </a:p>
          <a:p>
            <a:pPr marL="273050" lvl="1" eaLnBrk="1" hangingPunct="1">
              <a:spcBef>
                <a:spcPts val="600"/>
              </a:spcBef>
              <a:buClr>
                <a:schemeClr val="accent1"/>
              </a:buClr>
              <a:buFont typeface="Wingdings 3" pitchFamily="-112" charset="2"/>
              <a:buChar char=""/>
              <a:defRPr/>
            </a:pPr>
            <a:r>
              <a:rPr lang="en-GB" sz="1800" dirty="0">
                <a:solidFill>
                  <a:srgbClr val="FF0000"/>
                </a:solidFill>
              </a:rPr>
              <a:t>In 17% of schools, FSM attainment is above the national average for ALL pupils</a:t>
            </a:r>
          </a:p>
          <a:p>
            <a:pPr marL="0" lvl="1" indent="0" eaLnBrk="1" hangingPunct="1">
              <a:spcBef>
                <a:spcPts val="600"/>
              </a:spcBef>
              <a:buClr>
                <a:schemeClr val="accent1"/>
              </a:buClr>
              <a:buNone/>
              <a:defRPr/>
            </a:pPr>
            <a:endParaRPr lang="en-GB" sz="1800" dirty="0">
              <a:solidFill>
                <a:srgbClr val="FF0000"/>
              </a:solidFill>
            </a:endParaRPr>
          </a:p>
          <a:p>
            <a:pPr marL="273050" lvl="1" eaLnBrk="1" hangingPunct="1">
              <a:spcBef>
                <a:spcPts val="600"/>
              </a:spcBef>
              <a:buClr>
                <a:schemeClr val="accent1"/>
              </a:buClr>
              <a:buFont typeface="Wingdings 3" pitchFamily="-112" charset="2"/>
              <a:buChar char=""/>
              <a:defRPr/>
            </a:pPr>
            <a:r>
              <a:rPr lang="en-GB" sz="1800" dirty="0">
                <a:solidFill>
                  <a:schemeClr val="tx1"/>
                </a:solidFill>
              </a:rPr>
              <a:t>Use evidence of what works</a:t>
            </a:r>
          </a:p>
          <a:p>
            <a:pPr marL="273050" lvl="1" eaLnBrk="1" hangingPunct="1">
              <a:spcBef>
                <a:spcPts val="600"/>
              </a:spcBef>
              <a:buClr>
                <a:schemeClr val="accent1"/>
              </a:buClr>
              <a:buFont typeface="Wingdings 3" pitchFamily="-112" charset="2"/>
              <a:buChar char=""/>
              <a:defRPr/>
            </a:pPr>
            <a:r>
              <a:rPr lang="en-GB" sz="1800" dirty="0">
                <a:solidFill>
                  <a:schemeClr val="tx1"/>
                </a:solidFill>
              </a:rPr>
              <a:t>Use curriculum to raise FSM attainment</a:t>
            </a:r>
          </a:p>
          <a:p>
            <a:pPr marL="273050" lvl="1" eaLnBrk="1" hangingPunct="1">
              <a:spcBef>
                <a:spcPts val="600"/>
              </a:spcBef>
              <a:buClr>
                <a:schemeClr val="accent1"/>
              </a:buClr>
              <a:buFont typeface="Wingdings 3" pitchFamily="-112" charset="2"/>
              <a:buChar char=""/>
              <a:defRPr/>
            </a:pPr>
            <a:r>
              <a:rPr lang="en-GB" sz="1800" dirty="0">
                <a:solidFill>
                  <a:schemeClr val="tx1"/>
                </a:solidFill>
              </a:rPr>
              <a:t>Improve transition, especially for disadvantaged</a:t>
            </a:r>
          </a:p>
          <a:p>
            <a:pPr marL="273050" lvl="1" eaLnBrk="1" hangingPunct="1">
              <a:spcBef>
                <a:spcPts val="600"/>
              </a:spcBef>
              <a:buClr>
                <a:schemeClr val="accent1"/>
              </a:buClr>
              <a:buFont typeface="Wingdings 3" pitchFamily="-112" charset="2"/>
              <a:buChar char=""/>
              <a:defRPr/>
            </a:pPr>
            <a:r>
              <a:rPr lang="en-GB" sz="1800" dirty="0">
                <a:solidFill>
                  <a:srgbClr val="FF0000"/>
                </a:solidFill>
              </a:rPr>
              <a:t>Focus relentlessly on the quality of teaching and learning</a:t>
            </a:r>
          </a:p>
          <a:p>
            <a:pPr marL="0" indent="0" eaLnBrk="1" hangingPunct="1">
              <a:buFont typeface="Wingdings 3" pitchFamily="-112" charset="2"/>
              <a:buNone/>
              <a:defRPr/>
            </a:pPr>
            <a:endParaRPr lang="en-GB" sz="2000" i="1" dirty="0"/>
          </a:p>
        </p:txBody>
      </p:sp>
      <p:sp>
        <p:nvSpPr>
          <p:cNvPr id="92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4D1DB1F2-0DF7-4729-9568-ACA6BE894C7E}" type="slidenum">
              <a:rPr lang="en-US" altLang="en-US" sz="1400" smtClean="0">
                <a:solidFill>
                  <a:srgbClr val="464653"/>
                </a:solidFill>
                <a:latin typeface="Arial" charset="0"/>
              </a:rPr>
              <a:pPr eaLnBrk="1" hangingPunct="1">
                <a:spcBef>
                  <a:spcPct val="0"/>
                </a:spcBef>
                <a:buClrTx/>
                <a:buSzTx/>
                <a:buFontTx/>
                <a:buNone/>
              </a:pPr>
              <a:t>14</a:t>
            </a:fld>
            <a:endParaRPr lang="en-US" altLang="en-US" sz="1400">
              <a:solidFill>
                <a:srgbClr val="464653"/>
              </a:solidFill>
              <a:latin typeface="Arial" charset="0"/>
            </a:endParaRPr>
          </a:p>
        </p:txBody>
      </p:sp>
    </p:spTree>
    <p:extLst>
      <p:ext uri="{BB962C8B-B14F-4D97-AF65-F5344CB8AC3E}">
        <p14:creationId xmlns:p14="http://schemas.microsoft.com/office/powerpoint/2010/main" val="3283606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55875"/>
            <a:ext cx="64008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199608" y="1052736"/>
            <a:ext cx="6468736" cy="5124202"/>
          </a:xfrm>
          <a:prstGeom prst="rect">
            <a:avLst/>
          </a:prstGeom>
          <a:noFill/>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2455680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116013" y="836613"/>
            <a:ext cx="6768355" cy="432147"/>
          </a:xfrm>
        </p:spPr>
        <p:txBody>
          <a:bodyPr/>
          <a:lstStyle/>
          <a:p>
            <a:pPr algn="ctr" eaLnBrk="1" hangingPunct="1"/>
            <a:r>
              <a:rPr lang="en-GB" altLang="en-US" sz="2800" b="1" dirty="0">
                <a:latin typeface="Gill Sans" pitchFamily="-112" charset="0"/>
                <a:ea typeface="ＭＳ Ｐゴシック" pitchFamily="34" charset="-128"/>
                <a:cs typeface="Gill Sans" pitchFamily="-112" charset="0"/>
              </a:rPr>
              <a:t>Strategic approach</a:t>
            </a:r>
            <a:endParaRPr lang="en-US" altLang="en-US" sz="2800" b="1" dirty="0">
              <a:latin typeface="Gill Sans" pitchFamily="-112" charset="0"/>
              <a:ea typeface="ＭＳ Ｐゴシック" pitchFamily="34" charset="-128"/>
              <a:cs typeface="Gill Sans" pitchFamily="-112" charset="0"/>
            </a:endParaRPr>
          </a:p>
        </p:txBody>
      </p:sp>
      <p:sp>
        <p:nvSpPr>
          <p:cNvPr id="11267" name="Rectangle 3"/>
          <p:cNvSpPr>
            <a:spLocks noGrp="1" noChangeArrowheads="1"/>
          </p:cNvSpPr>
          <p:nvPr>
            <p:ph sz="quarter" idx="4294967295"/>
          </p:nvPr>
        </p:nvSpPr>
        <p:spPr>
          <a:xfrm>
            <a:off x="1187624" y="1412776"/>
            <a:ext cx="6659562" cy="4681215"/>
          </a:xfrm>
        </p:spPr>
        <p:txBody>
          <a:bodyPr/>
          <a:lstStyle/>
          <a:p>
            <a:pPr lvl="1" eaLnBrk="1" hangingPunct="1"/>
            <a:endParaRPr lang="en-GB" altLang="en-US" sz="2000" dirty="0">
              <a:ea typeface="ＭＳ Ｐゴシック" pitchFamily="34" charset="-128"/>
            </a:endParaRPr>
          </a:p>
          <a:p>
            <a:pPr lvl="3" eaLnBrk="1" hangingPunct="1"/>
            <a:endParaRPr lang="en-GB" altLang="en-US" dirty="0">
              <a:ea typeface="ＭＳ Ｐゴシック" pitchFamily="34" charset="-128"/>
            </a:endParaRPr>
          </a:p>
          <a:p>
            <a:pPr lvl="2" eaLnBrk="1" hangingPunct="1"/>
            <a:endParaRPr lang="en-GB" altLang="en-US" sz="1800" dirty="0">
              <a:ea typeface="ＭＳ Ｐゴシック" pitchFamily="34" charset="-128"/>
            </a:endParaRPr>
          </a:p>
          <a:p>
            <a:pPr lvl="2" eaLnBrk="1" hangingPunct="1"/>
            <a:endParaRPr lang="en-GB" altLang="en-US" sz="1800" dirty="0">
              <a:ea typeface="ＭＳ Ｐゴシック" pitchFamily="34" charset="-128"/>
            </a:endParaRPr>
          </a:p>
          <a:p>
            <a:pPr lvl="2" eaLnBrk="1" hangingPunct="1"/>
            <a:endParaRPr lang="en-GB" altLang="en-US" sz="1800" dirty="0">
              <a:ea typeface="ＭＳ Ｐゴシック" pitchFamily="34" charset="-128"/>
            </a:endParaRPr>
          </a:p>
          <a:p>
            <a:pPr marL="0" indent="0" eaLnBrk="1" hangingPunct="1">
              <a:buNone/>
            </a:pPr>
            <a:endParaRPr lang="en-GB" altLang="en-US" sz="2400" dirty="0">
              <a:ea typeface="ＭＳ Ｐゴシック" pitchFamily="34" charset="-128"/>
            </a:endParaRPr>
          </a:p>
        </p:txBody>
      </p:sp>
      <p:sp>
        <p:nvSpPr>
          <p:cNvPr id="112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4249C42C-7E33-4225-B575-A492631DFA95}" type="slidenum">
              <a:rPr lang="en-US" altLang="en-US" sz="1400" smtClean="0">
                <a:solidFill>
                  <a:srgbClr val="464653"/>
                </a:solidFill>
                <a:latin typeface="Arial" charset="0"/>
              </a:rPr>
              <a:pPr eaLnBrk="1" hangingPunct="1">
                <a:spcBef>
                  <a:spcPct val="0"/>
                </a:spcBef>
                <a:buClrTx/>
                <a:buSzTx/>
                <a:buFontTx/>
                <a:buNone/>
              </a:pPr>
              <a:t>16</a:t>
            </a:fld>
            <a:endParaRPr lang="en-US" altLang="en-US" sz="1400">
              <a:solidFill>
                <a:srgbClr val="464653"/>
              </a:solidFill>
              <a:latin typeface="Arial" charset="0"/>
            </a:endParaRPr>
          </a:p>
        </p:txBody>
      </p:sp>
      <p:graphicFrame>
        <p:nvGraphicFramePr>
          <p:cNvPr id="2" name="Diagram 1"/>
          <p:cNvGraphicFramePr/>
          <p:nvPr>
            <p:extLst>
              <p:ext uri="{D42A27DB-BD31-4B8C-83A1-F6EECF244321}">
                <p14:modId xmlns:p14="http://schemas.microsoft.com/office/powerpoint/2010/main" val="3765759826"/>
              </p:ext>
            </p:extLst>
          </p:nvPr>
        </p:nvGraphicFramePr>
        <p:xfrm>
          <a:off x="1475656" y="1340768"/>
          <a:ext cx="6096000" cy="41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0385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116013" y="836613"/>
            <a:ext cx="7200900" cy="936203"/>
          </a:xfrm>
        </p:spPr>
        <p:txBody>
          <a:bodyPr/>
          <a:lstStyle/>
          <a:p>
            <a:pPr eaLnBrk="1" hangingPunct="1"/>
            <a:r>
              <a:rPr lang="en-GB" altLang="en-US" sz="2800" b="1" dirty="0">
                <a:latin typeface="Gill Sans" pitchFamily="-112" charset="0"/>
                <a:ea typeface="ＭＳ Ｐゴシック" pitchFamily="34" charset="-128"/>
                <a:cs typeface="Gill Sans" pitchFamily="-112" charset="0"/>
              </a:rPr>
              <a:t>Identifying the barriers to learning for PP pupils</a:t>
            </a:r>
            <a:endParaRPr lang="en-US" altLang="en-US" sz="2800" b="1" dirty="0">
              <a:latin typeface="Gill Sans" pitchFamily="-112" charset="0"/>
              <a:ea typeface="ＭＳ Ｐゴシック" pitchFamily="34" charset="-128"/>
              <a:cs typeface="Gill Sans" pitchFamily="-112" charset="0"/>
            </a:endParaRPr>
          </a:p>
        </p:txBody>
      </p:sp>
      <p:sp>
        <p:nvSpPr>
          <p:cNvPr id="11267" name="Rectangle 3"/>
          <p:cNvSpPr>
            <a:spLocks noGrp="1" noChangeArrowheads="1"/>
          </p:cNvSpPr>
          <p:nvPr>
            <p:ph sz="quarter" idx="4294967295"/>
          </p:nvPr>
        </p:nvSpPr>
        <p:spPr>
          <a:xfrm>
            <a:off x="1043608" y="2060848"/>
            <a:ext cx="6659562" cy="3961135"/>
          </a:xfrm>
        </p:spPr>
        <p:txBody>
          <a:bodyPr/>
          <a:lstStyle/>
          <a:p>
            <a:pPr marL="274638" lvl="1" indent="0" eaLnBrk="1" hangingPunct="1">
              <a:buNone/>
            </a:pPr>
            <a:endParaRPr lang="en-GB" altLang="en-US" sz="2000" dirty="0">
              <a:ea typeface="ＭＳ Ｐゴシック" pitchFamily="34" charset="-128"/>
            </a:endParaRPr>
          </a:p>
          <a:p>
            <a:pPr lvl="3" eaLnBrk="1" hangingPunct="1"/>
            <a:endParaRPr lang="en-GB" altLang="en-US" dirty="0">
              <a:ea typeface="ＭＳ Ｐゴシック" pitchFamily="34" charset="-128"/>
            </a:endParaRPr>
          </a:p>
          <a:p>
            <a:pPr lvl="2" eaLnBrk="1" hangingPunct="1"/>
            <a:endParaRPr lang="en-GB" altLang="en-US" sz="1800" dirty="0">
              <a:ea typeface="ＭＳ Ｐゴシック" pitchFamily="34" charset="-128"/>
            </a:endParaRPr>
          </a:p>
          <a:p>
            <a:pPr lvl="2" eaLnBrk="1" hangingPunct="1"/>
            <a:endParaRPr lang="en-GB" altLang="en-US" sz="1800" dirty="0">
              <a:ea typeface="ＭＳ Ｐゴシック" pitchFamily="34" charset="-128"/>
            </a:endParaRPr>
          </a:p>
          <a:p>
            <a:pPr lvl="2" eaLnBrk="1" hangingPunct="1"/>
            <a:endParaRPr lang="en-GB" altLang="en-US" sz="1800" dirty="0">
              <a:ea typeface="ＭＳ Ｐゴシック" pitchFamily="34" charset="-128"/>
            </a:endParaRPr>
          </a:p>
          <a:p>
            <a:pPr marL="0" indent="0" eaLnBrk="1" hangingPunct="1">
              <a:buNone/>
            </a:pPr>
            <a:endParaRPr lang="en-GB" altLang="en-US" sz="2400" dirty="0">
              <a:ea typeface="ＭＳ Ｐゴシック" pitchFamily="34" charset="-128"/>
            </a:endParaRPr>
          </a:p>
        </p:txBody>
      </p:sp>
      <p:sp>
        <p:nvSpPr>
          <p:cNvPr id="112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4249C42C-7E33-4225-B575-A492631DFA95}" type="slidenum">
              <a:rPr kumimoji="0" lang="en-US" altLang="en-US" sz="1400" b="0" i="0" u="none" strike="noStrike" kern="0" cap="none" spc="0" normalizeH="0" baseline="0" noProof="0" smtClean="0">
                <a:ln>
                  <a:noFill/>
                </a:ln>
                <a:solidFill>
                  <a:srgbClr val="464653"/>
                </a:solidFill>
                <a:effectLst/>
                <a:uLnTx/>
                <a:uFillTx/>
                <a:latin typeface="Arial" charset="0"/>
                <a:ea typeface="ＭＳ Ｐゴシック" pitchFamily="34" charset="-128"/>
              </a:rPr>
              <a:pPr marL="0" marR="0" lvl="0" indent="0" defTabSz="914400" eaLnBrk="1" fontAlgn="auto" latinLnBrk="0" hangingPunct="1">
                <a:lnSpc>
                  <a:spcPct val="100000"/>
                </a:lnSpc>
                <a:spcBef>
                  <a:spcPct val="0"/>
                </a:spcBef>
                <a:spcAft>
                  <a:spcPts val="0"/>
                </a:spcAft>
                <a:buClrTx/>
                <a:buSzTx/>
                <a:buFontTx/>
                <a:buNone/>
                <a:tabLst/>
                <a:defRPr/>
              </a:pPr>
              <a:t>17</a:t>
            </a:fld>
            <a:endParaRPr kumimoji="0" lang="en-US" altLang="en-US" sz="1400" b="0" i="0" u="none" strike="noStrike" kern="0" cap="none" spc="0" normalizeH="0" baseline="0" noProof="0">
              <a:ln>
                <a:noFill/>
              </a:ln>
              <a:solidFill>
                <a:srgbClr val="464653"/>
              </a:solidFill>
              <a:effectLst/>
              <a:uLnTx/>
              <a:uFillTx/>
              <a:latin typeface="Arial" charset="0"/>
              <a:ea typeface="ＭＳ Ｐゴシック" pitchFamily="34" charset="-128"/>
            </a:endParaRPr>
          </a:p>
        </p:txBody>
      </p:sp>
      <p:sp>
        <p:nvSpPr>
          <p:cNvPr id="2" name="Oval 1"/>
          <p:cNvSpPr/>
          <p:nvPr/>
        </p:nvSpPr>
        <p:spPr>
          <a:xfrm>
            <a:off x="2271159" y="2564904"/>
            <a:ext cx="4536504" cy="23762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rPr>
              <a:t>What are the barriers to learning for the school’s PP pupils?</a:t>
            </a:r>
          </a:p>
        </p:txBody>
      </p:sp>
    </p:spTree>
    <p:extLst>
      <p:ext uri="{BB962C8B-B14F-4D97-AF65-F5344CB8AC3E}">
        <p14:creationId xmlns:p14="http://schemas.microsoft.com/office/powerpoint/2010/main" val="855112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116013" y="836613"/>
            <a:ext cx="7200900" cy="936203"/>
          </a:xfrm>
        </p:spPr>
        <p:txBody>
          <a:bodyPr/>
          <a:lstStyle/>
          <a:p>
            <a:pPr eaLnBrk="1" hangingPunct="1"/>
            <a:r>
              <a:rPr lang="en-GB" altLang="en-US" sz="2800" b="1" dirty="0">
                <a:latin typeface="Gill Sans" pitchFamily="-112" charset="0"/>
                <a:ea typeface="ＭＳ Ｐゴシック" pitchFamily="34" charset="-128"/>
                <a:cs typeface="Gill Sans" pitchFamily="-112" charset="0"/>
              </a:rPr>
              <a:t>Identifying the barriers to learning for PP pupils through ….</a:t>
            </a:r>
            <a:endParaRPr lang="en-US" altLang="en-US" sz="2800" b="1" dirty="0">
              <a:latin typeface="Gill Sans" pitchFamily="-112" charset="0"/>
              <a:ea typeface="ＭＳ Ｐゴシック" pitchFamily="34" charset="-128"/>
              <a:cs typeface="Gill Sans" pitchFamily="-112" charset="0"/>
            </a:endParaRPr>
          </a:p>
        </p:txBody>
      </p:sp>
      <p:sp>
        <p:nvSpPr>
          <p:cNvPr id="11267" name="Rectangle 3"/>
          <p:cNvSpPr>
            <a:spLocks noGrp="1" noChangeArrowheads="1"/>
          </p:cNvSpPr>
          <p:nvPr>
            <p:ph sz="quarter" idx="4294967295"/>
          </p:nvPr>
        </p:nvSpPr>
        <p:spPr>
          <a:xfrm>
            <a:off x="1043608" y="2276872"/>
            <a:ext cx="6659562" cy="3745111"/>
          </a:xfrm>
        </p:spPr>
        <p:txBody>
          <a:bodyPr/>
          <a:lstStyle/>
          <a:p>
            <a:pPr lvl="1" eaLnBrk="1" hangingPunct="1"/>
            <a:r>
              <a:rPr lang="en-GB" altLang="en-US" sz="2400" dirty="0">
                <a:solidFill>
                  <a:srgbClr val="0070C0"/>
                </a:solidFill>
                <a:ea typeface="ＭＳ Ｐゴシック" pitchFamily="34" charset="-128"/>
              </a:rPr>
              <a:t>Learning walks</a:t>
            </a:r>
          </a:p>
          <a:p>
            <a:pPr lvl="1" eaLnBrk="1" hangingPunct="1"/>
            <a:r>
              <a:rPr lang="en-GB" altLang="en-US" sz="2400" dirty="0">
                <a:solidFill>
                  <a:srgbClr val="0070C0"/>
                </a:solidFill>
                <a:ea typeface="ＭＳ Ｐゴシック" pitchFamily="34" charset="-128"/>
              </a:rPr>
              <a:t>PP student shadowing</a:t>
            </a:r>
          </a:p>
          <a:p>
            <a:pPr lvl="1" eaLnBrk="1" hangingPunct="1"/>
            <a:r>
              <a:rPr lang="en-GB" altLang="en-US" sz="2400" dirty="0">
                <a:solidFill>
                  <a:srgbClr val="0070C0"/>
                </a:solidFill>
                <a:ea typeface="ＭＳ Ｐゴシック" pitchFamily="34" charset="-128"/>
              </a:rPr>
              <a:t>PP student voice</a:t>
            </a:r>
          </a:p>
          <a:p>
            <a:pPr lvl="1" eaLnBrk="1" hangingPunct="1"/>
            <a:r>
              <a:rPr lang="en-GB" altLang="en-US" sz="2400" dirty="0">
                <a:solidFill>
                  <a:srgbClr val="0070C0"/>
                </a:solidFill>
                <a:ea typeface="ＭＳ Ｐゴシック" pitchFamily="34" charset="-128"/>
              </a:rPr>
              <a:t>Achievement and attendance analysis</a:t>
            </a:r>
          </a:p>
          <a:p>
            <a:pPr lvl="1" eaLnBrk="1" hangingPunct="1"/>
            <a:r>
              <a:rPr lang="en-GB" altLang="en-US" sz="2400" dirty="0">
                <a:solidFill>
                  <a:srgbClr val="0070C0"/>
                </a:solidFill>
                <a:ea typeface="ＭＳ Ｐゴシック" pitchFamily="34" charset="-128"/>
              </a:rPr>
              <a:t>Parent views</a:t>
            </a:r>
          </a:p>
          <a:p>
            <a:pPr lvl="1" eaLnBrk="1" hangingPunct="1"/>
            <a:r>
              <a:rPr lang="en-GB" altLang="en-US" sz="2400" dirty="0">
                <a:solidFill>
                  <a:srgbClr val="0070C0"/>
                </a:solidFill>
                <a:ea typeface="ＭＳ Ｐゴシック" pitchFamily="34" charset="-128"/>
              </a:rPr>
              <a:t>SLT, staff and governor views</a:t>
            </a:r>
          </a:p>
        </p:txBody>
      </p:sp>
      <p:sp>
        <p:nvSpPr>
          <p:cNvPr id="112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4249C42C-7E33-4225-B575-A492631DFA95}" type="slidenum">
              <a:rPr lang="en-US" altLang="en-US" sz="1400" smtClean="0">
                <a:solidFill>
                  <a:srgbClr val="464653"/>
                </a:solidFill>
                <a:latin typeface="Arial" charset="0"/>
              </a:rPr>
              <a:pPr eaLnBrk="1" hangingPunct="1">
                <a:spcBef>
                  <a:spcPct val="0"/>
                </a:spcBef>
                <a:buClrTx/>
                <a:buSzTx/>
                <a:buFontTx/>
                <a:buNone/>
              </a:pPr>
              <a:t>18</a:t>
            </a:fld>
            <a:endParaRPr lang="en-US" altLang="en-US" sz="1400">
              <a:solidFill>
                <a:srgbClr val="464653"/>
              </a:solidFill>
              <a:latin typeface="Arial" charset="0"/>
            </a:endParaRPr>
          </a:p>
        </p:txBody>
      </p:sp>
    </p:spTree>
    <p:extLst>
      <p:ext uri="{BB962C8B-B14F-4D97-AF65-F5344CB8AC3E}">
        <p14:creationId xmlns:p14="http://schemas.microsoft.com/office/powerpoint/2010/main" val="2132574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116013" y="836613"/>
            <a:ext cx="6912371" cy="432147"/>
          </a:xfrm>
        </p:spPr>
        <p:txBody>
          <a:bodyPr/>
          <a:lstStyle/>
          <a:p>
            <a:pPr algn="ctr" eaLnBrk="1" hangingPunct="1"/>
            <a:r>
              <a:rPr lang="en-GB" altLang="en-US" sz="2800" b="1" dirty="0">
                <a:latin typeface="Gill Sans" pitchFamily="-112" charset="0"/>
                <a:ea typeface="ＭＳ Ｐゴシック" pitchFamily="34" charset="-128"/>
                <a:cs typeface="Gill Sans" pitchFamily="-112" charset="0"/>
              </a:rPr>
              <a:t>Deciding on the school’s desired outcomes</a:t>
            </a:r>
            <a:endParaRPr lang="en-US" altLang="en-US" sz="2800" b="1" dirty="0">
              <a:latin typeface="Gill Sans" pitchFamily="-112" charset="0"/>
              <a:ea typeface="ＭＳ Ｐゴシック" pitchFamily="34" charset="-128"/>
              <a:cs typeface="Gill Sans" pitchFamily="-112" charset="0"/>
            </a:endParaRPr>
          </a:p>
        </p:txBody>
      </p:sp>
      <p:sp>
        <p:nvSpPr>
          <p:cNvPr id="11267" name="Rectangle 3"/>
          <p:cNvSpPr>
            <a:spLocks noGrp="1" noChangeArrowheads="1"/>
          </p:cNvSpPr>
          <p:nvPr>
            <p:ph sz="quarter" idx="4294967295"/>
          </p:nvPr>
        </p:nvSpPr>
        <p:spPr>
          <a:xfrm>
            <a:off x="1187624" y="1772816"/>
            <a:ext cx="6659562" cy="4321175"/>
          </a:xfrm>
        </p:spPr>
        <p:txBody>
          <a:bodyPr/>
          <a:lstStyle/>
          <a:p>
            <a:pPr marL="868363" lvl="3" indent="0" eaLnBrk="1" hangingPunct="1">
              <a:buNone/>
            </a:pPr>
            <a:endParaRPr lang="en-GB" altLang="en-US" dirty="0">
              <a:ea typeface="ＭＳ Ｐゴシック" pitchFamily="34" charset="-128"/>
            </a:endParaRPr>
          </a:p>
          <a:p>
            <a:pPr lvl="2" eaLnBrk="1" hangingPunct="1"/>
            <a:endParaRPr lang="en-GB" altLang="en-US" sz="1800" dirty="0">
              <a:ea typeface="ＭＳ Ｐゴシック" pitchFamily="34" charset="-128"/>
            </a:endParaRPr>
          </a:p>
          <a:p>
            <a:pPr lvl="2" eaLnBrk="1" hangingPunct="1"/>
            <a:endParaRPr lang="en-GB" altLang="en-US" sz="1800" dirty="0">
              <a:ea typeface="ＭＳ Ｐゴシック" pitchFamily="34" charset="-128"/>
            </a:endParaRPr>
          </a:p>
          <a:p>
            <a:pPr lvl="2" eaLnBrk="1" hangingPunct="1"/>
            <a:endParaRPr lang="en-GB" altLang="en-US" sz="1800" dirty="0">
              <a:ea typeface="ＭＳ Ｐゴシック" pitchFamily="34" charset="-128"/>
            </a:endParaRPr>
          </a:p>
          <a:p>
            <a:pPr marL="0" indent="0" eaLnBrk="1" hangingPunct="1">
              <a:buNone/>
            </a:pPr>
            <a:endParaRPr lang="en-GB" altLang="en-US" sz="2400" dirty="0">
              <a:ea typeface="ＭＳ Ｐゴシック" pitchFamily="34" charset="-128"/>
            </a:endParaRPr>
          </a:p>
        </p:txBody>
      </p:sp>
      <p:sp>
        <p:nvSpPr>
          <p:cNvPr id="112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4249C42C-7E33-4225-B575-A492631DFA95}" type="slidenum">
              <a:rPr lang="en-US" altLang="en-US" sz="1400" smtClean="0">
                <a:solidFill>
                  <a:srgbClr val="464653"/>
                </a:solidFill>
                <a:latin typeface="Arial" charset="0"/>
              </a:rPr>
              <a:pPr eaLnBrk="1" hangingPunct="1">
                <a:spcBef>
                  <a:spcPct val="0"/>
                </a:spcBef>
                <a:buClrTx/>
                <a:buSzTx/>
                <a:buFontTx/>
                <a:buNone/>
              </a:pPr>
              <a:t>19</a:t>
            </a:fld>
            <a:endParaRPr lang="en-US" altLang="en-US" sz="1400">
              <a:solidFill>
                <a:srgbClr val="464653"/>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86459347"/>
              </p:ext>
            </p:extLst>
          </p:nvPr>
        </p:nvGraphicFramePr>
        <p:xfrm>
          <a:off x="1524000" y="1397000"/>
          <a:ext cx="6096000" cy="49885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GB" dirty="0"/>
                        <a:t>Desired outcomes</a:t>
                      </a:r>
                    </a:p>
                  </a:txBody>
                  <a:tcPr/>
                </a:tc>
                <a:tc>
                  <a:txBody>
                    <a:bodyPr/>
                    <a:lstStyle/>
                    <a:p>
                      <a:pPr algn="ctr"/>
                      <a:r>
                        <a:rPr lang="en-GB" dirty="0"/>
                        <a:t>Success criteria</a:t>
                      </a:r>
                    </a:p>
                  </a:txBody>
                  <a:tcPr/>
                </a:tc>
                <a:extLst>
                  <a:ext uri="{0D108BD9-81ED-4DB2-BD59-A6C34878D82A}">
                    <a16:rowId xmlns:a16="http://schemas.microsoft.com/office/drawing/2014/main" val="10000"/>
                  </a:ext>
                </a:extLst>
              </a:tr>
              <a:tr h="370840">
                <a:tc>
                  <a:txBody>
                    <a:bodyPr/>
                    <a:lstStyle/>
                    <a:p>
                      <a:r>
                        <a:rPr lang="en-GB" dirty="0"/>
                        <a:t>Improving FSM attainment</a:t>
                      </a:r>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r>
                        <a:rPr lang="en-GB" dirty="0"/>
                        <a:t>Reducing gaps</a:t>
                      </a:r>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r>
                        <a:rPr lang="en-GB" dirty="0"/>
                        <a:t>Improving attendance</a:t>
                      </a:r>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r>
                        <a:rPr lang="en-GB" dirty="0"/>
                        <a:t>Accelerating</a:t>
                      </a:r>
                      <a:r>
                        <a:rPr lang="en-GB" baseline="0" dirty="0"/>
                        <a:t> progress</a:t>
                      </a:r>
                      <a:endParaRPr lang="en-GB" dirty="0"/>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r>
                        <a:rPr lang="en-GB" dirty="0"/>
                        <a:t>Reducing exclusions</a:t>
                      </a:r>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r>
                        <a:rPr lang="en-GB" dirty="0"/>
                        <a:t>Improving behaviour</a:t>
                      </a:r>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r>
                        <a:rPr lang="en-GB" dirty="0"/>
                        <a:t>Improving engagement of families</a:t>
                      </a:r>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r>
                        <a:rPr lang="en-GB" dirty="0"/>
                        <a:t>Developing skills and personal qualities</a:t>
                      </a:r>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r>
                        <a:rPr lang="en-GB" dirty="0"/>
                        <a:t>Extending opportunities</a:t>
                      </a:r>
                    </a:p>
                  </a:txBody>
                  <a:tcPr/>
                </a:tc>
                <a:tc>
                  <a:txBody>
                    <a:bodyPr/>
                    <a:lstStyle/>
                    <a:p>
                      <a:endParaRPr lang="en-GB"/>
                    </a:p>
                  </a:txBody>
                  <a:tcPr/>
                </a:tc>
                <a:extLst>
                  <a:ext uri="{0D108BD9-81ED-4DB2-BD59-A6C34878D82A}">
                    <a16:rowId xmlns:a16="http://schemas.microsoft.com/office/drawing/2014/main" val="10009"/>
                  </a:ext>
                </a:extLst>
              </a:tr>
              <a:tr h="370840">
                <a:tc>
                  <a:txBody>
                    <a:bodyPr/>
                    <a:lstStyle/>
                    <a:p>
                      <a:r>
                        <a:rPr lang="en-GB" dirty="0"/>
                        <a:t>Improving transition</a:t>
                      </a:r>
                    </a:p>
                  </a:txBody>
                  <a:tcPr/>
                </a:tc>
                <a:tc>
                  <a:txBody>
                    <a:bodyPr/>
                    <a:lstStyle/>
                    <a:p>
                      <a:endParaRPr lang="en-GB" dirty="0"/>
                    </a:p>
                  </a:txBody>
                  <a:tcPr/>
                </a:tc>
                <a:extLst>
                  <a:ext uri="{0D108BD9-81ED-4DB2-BD59-A6C34878D82A}">
                    <a16:rowId xmlns:a16="http://schemas.microsoft.com/office/drawing/2014/main" val="10010"/>
                  </a:ext>
                </a:extLst>
              </a:tr>
              <a:tr h="370840">
                <a:tc>
                  <a:txBody>
                    <a:bodyPr/>
                    <a:lstStyle/>
                    <a:p>
                      <a:r>
                        <a:rPr lang="en-GB" dirty="0"/>
                        <a:t>Good destination data</a:t>
                      </a:r>
                    </a:p>
                  </a:txBody>
                  <a:tcPr/>
                </a:tc>
                <a:tc>
                  <a:txBody>
                    <a:bodyPr/>
                    <a:lstStyle/>
                    <a:p>
                      <a:endParaRPr lang="en-GB"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7521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971551" y="692697"/>
            <a:ext cx="6984826" cy="576063"/>
          </a:xfrm>
        </p:spPr>
        <p:txBody>
          <a:bodyPr/>
          <a:lstStyle/>
          <a:p>
            <a:pPr algn="ctr" eaLnBrk="1" hangingPunct="1"/>
            <a:r>
              <a:rPr lang="en-GB" altLang="en-US" sz="3600" b="1" dirty="0">
                <a:latin typeface="Gill Sans" pitchFamily="-112" charset="0"/>
                <a:ea typeface="ＭＳ Ｐゴシック" pitchFamily="34" charset="-128"/>
                <a:cs typeface="Gill Sans" pitchFamily="-112" charset="0"/>
              </a:rPr>
              <a:t>The pupil premium </a:t>
            </a:r>
            <a:endParaRPr lang="en-US" altLang="en-US" sz="3600" b="1" dirty="0">
              <a:latin typeface="Gill Sans" pitchFamily="-112" charset="0"/>
              <a:ea typeface="ＭＳ Ｐゴシック" pitchFamily="34" charset="-128"/>
              <a:cs typeface="Gill Sans" pitchFamily="-112" charset="0"/>
            </a:endParaRPr>
          </a:p>
        </p:txBody>
      </p:sp>
      <p:sp>
        <p:nvSpPr>
          <p:cNvPr id="7171" name="Rectangle 3"/>
          <p:cNvSpPr>
            <a:spLocks noGrp="1" noChangeArrowheads="1"/>
          </p:cNvSpPr>
          <p:nvPr>
            <p:ph sz="quarter" idx="4294967295"/>
          </p:nvPr>
        </p:nvSpPr>
        <p:spPr>
          <a:xfrm>
            <a:off x="1042988" y="1628800"/>
            <a:ext cx="6732587" cy="4536504"/>
          </a:xfrm>
        </p:spPr>
        <p:txBody>
          <a:bodyPr/>
          <a:lstStyle/>
          <a:p>
            <a:pPr eaLnBrk="1" hangingPunct="1">
              <a:buFont typeface="Wingdings" panose="05000000000000000000" pitchFamily="2" charset="2"/>
              <a:buChar char="§"/>
            </a:pPr>
            <a:r>
              <a:rPr lang="en-GB" sz="2000" b="1" dirty="0">
                <a:solidFill>
                  <a:srgbClr val="0B0C0C"/>
                </a:solidFill>
                <a:latin typeface="Gill Sans"/>
              </a:rPr>
              <a:t>The pupil premium is additional funding for publicly funded schools in England to raise the attainment of disadvantaged pupils of all abilities and to close the gaps between them and their peers.</a:t>
            </a:r>
          </a:p>
          <a:p>
            <a:pPr eaLnBrk="1" hangingPunct="1">
              <a:buFont typeface="Wingdings" panose="05000000000000000000" pitchFamily="2" charset="2"/>
              <a:buChar char="§"/>
            </a:pPr>
            <a:r>
              <a:rPr lang="en-GB" altLang="en-US" sz="2000" b="1" dirty="0">
                <a:solidFill>
                  <a:srgbClr val="00B050"/>
                </a:solidFill>
                <a:latin typeface="Gill Sans"/>
                <a:ea typeface="ＭＳ Ｐゴシック" pitchFamily="34" charset="-128"/>
              </a:rPr>
              <a:t>In 2016-17, schools receive PP funding for each child registered as eligible for free school meals at any point in the last 6 years:</a:t>
            </a:r>
          </a:p>
          <a:p>
            <a:pPr eaLnBrk="1" hangingPunct="1">
              <a:buFont typeface="Wingdings" panose="05000000000000000000" pitchFamily="2" charset="2"/>
              <a:buChar char="§"/>
            </a:pPr>
            <a:r>
              <a:rPr lang="en-GB" altLang="en-US" sz="2000" b="1" dirty="0">
                <a:solidFill>
                  <a:srgbClr val="FF0000"/>
                </a:solidFill>
                <a:latin typeface="Gill Sans"/>
                <a:ea typeface="ＭＳ Ｐゴシック" pitchFamily="34" charset="-128"/>
              </a:rPr>
              <a:t>£1,320 for pupils in reception year to year 6</a:t>
            </a:r>
          </a:p>
          <a:p>
            <a:pPr eaLnBrk="1" hangingPunct="1">
              <a:buFont typeface="Wingdings" panose="05000000000000000000" pitchFamily="2" charset="2"/>
              <a:buChar char="§"/>
            </a:pPr>
            <a:r>
              <a:rPr lang="en-GB" altLang="en-US" sz="2000" b="1" dirty="0">
                <a:solidFill>
                  <a:srgbClr val="FF0000"/>
                </a:solidFill>
                <a:latin typeface="Gill Sans"/>
                <a:ea typeface="ＭＳ Ｐゴシック" pitchFamily="34" charset="-128"/>
              </a:rPr>
              <a:t>£935 for pupils in year 7 to year 11</a:t>
            </a:r>
          </a:p>
          <a:p>
            <a:pPr eaLnBrk="1" hangingPunct="1">
              <a:buFont typeface="Wingdings" panose="05000000000000000000" pitchFamily="2" charset="2"/>
              <a:buChar char="§"/>
            </a:pPr>
            <a:r>
              <a:rPr lang="en-GB" altLang="en-US" sz="2000" b="1" dirty="0">
                <a:solidFill>
                  <a:srgbClr val="FF0000"/>
                </a:solidFill>
                <a:latin typeface="Gill Sans"/>
                <a:ea typeface="ＭＳ Ｐゴシック" pitchFamily="34" charset="-128"/>
              </a:rPr>
              <a:t>£1,900 for each pupil in care or adopted. </a:t>
            </a:r>
            <a:r>
              <a:rPr lang="en-GB" altLang="en-US" sz="2000" b="1" dirty="0">
                <a:solidFill>
                  <a:srgbClr val="00B050"/>
                </a:solidFill>
                <a:latin typeface="Gill Sans"/>
                <a:ea typeface="ＭＳ Ｐゴシック" pitchFamily="34" charset="-128"/>
              </a:rPr>
              <a:t>Funding for these pupils is managed by the virtual school head (VSH) in the local authority that looks after the child.</a:t>
            </a:r>
          </a:p>
          <a:p>
            <a:pPr eaLnBrk="1" hangingPunct="1">
              <a:buFont typeface="Wingdings" panose="05000000000000000000" pitchFamily="2" charset="2"/>
              <a:buChar char="§"/>
            </a:pPr>
            <a:r>
              <a:rPr lang="en-GB" altLang="en-US" sz="2000" b="1" dirty="0">
                <a:latin typeface="Gill Sans"/>
                <a:ea typeface="ＭＳ Ｐゴシック" pitchFamily="34" charset="-128"/>
              </a:rPr>
              <a:t>These sums have grown to the present level since 2011</a:t>
            </a:r>
          </a:p>
        </p:txBody>
      </p:sp>
      <p:sp>
        <p:nvSpPr>
          <p:cNvPr id="71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0C08F900-0F02-420E-BD57-028BBCA5F8F8}" type="slidenum">
              <a:rPr kumimoji="0" lang="en-US" altLang="en-US" sz="1400" b="0" i="0" u="none" strike="noStrike" kern="0" cap="none" spc="0" normalizeH="0" baseline="0" noProof="0" smtClean="0">
                <a:ln>
                  <a:noFill/>
                </a:ln>
                <a:solidFill>
                  <a:srgbClr val="464653"/>
                </a:solidFill>
                <a:effectLst/>
                <a:uLnTx/>
                <a:uFillTx/>
                <a:latin typeface="Arial" charset="0"/>
                <a:ea typeface="ＭＳ Ｐゴシック" pitchFamily="34" charset="-128"/>
              </a:rPr>
              <a:pPr marL="0" marR="0" lvl="0" indent="0" defTabSz="914400" eaLnBrk="1" fontAlgn="auto" latinLnBrk="0" hangingPunct="1">
                <a:lnSpc>
                  <a:spcPct val="100000"/>
                </a:lnSpc>
                <a:spcBef>
                  <a:spcPct val="0"/>
                </a:spcBef>
                <a:spcAft>
                  <a:spcPts val="0"/>
                </a:spcAft>
                <a:buClrTx/>
                <a:buSzTx/>
                <a:buFontTx/>
                <a:buNone/>
                <a:tabLst/>
                <a:defRPr/>
              </a:pPr>
              <a:t>2</a:t>
            </a:fld>
            <a:endParaRPr kumimoji="0" lang="en-US" altLang="en-US" sz="1400" b="0" i="0" u="none" strike="noStrike" kern="0" cap="none" spc="0" normalizeH="0" baseline="0" noProof="0">
              <a:ln>
                <a:noFill/>
              </a:ln>
              <a:solidFill>
                <a:srgbClr val="464653"/>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2548908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116013" y="548681"/>
            <a:ext cx="6552331" cy="576063"/>
          </a:xfrm>
        </p:spPr>
        <p:txBody>
          <a:bodyPr/>
          <a:lstStyle/>
          <a:p>
            <a:pPr eaLnBrk="1" hangingPunct="1"/>
            <a:r>
              <a:rPr lang="en-GB" altLang="en-US" sz="2800" b="1" dirty="0">
                <a:latin typeface="Gill Sans" pitchFamily="-112" charset="0"/>
                <a:ea typeface="ＭＳ Ｐゴシック" pitchFamily="34" charset="-128"/>
                <a:cs typeface="Gill Sans" pitchFamily="-112" charset="0"/>
              </a:rPr>
              <a:t>Choosing the school’s strategies</a:t>
            </a:r>
            <a:endParaRPr lang="en-US" altLang="en-US" sz="2800" b="1" dirty="0">
              <a:latin typeface="Gill Sans" pitchFamily="-112" charset="0"/>
              <a:ea typeface="ＭＳ Ｐゴシック" pitchFamily="34" charset="-128"/>
              <a:cs typeface="Gill Sans" pitchFamily="-112" charset="0"/>
            </a:endParaRPr>
          </a:p>
        </p:txBody>
      </p:sp>
      <p:sp>
        <p:nvSpPr>
          <p:cNvPr id="11267" name="Rectangle 3"/>
          <p:cNvSpPr>
            <a:spLocks noGrp="1" noChangeArrowheads="1"/>
          </p:cNvSpPr>
          <p:nvPr>
            <p:ph sz="quarter" idx="4294967295"/>
          </p:nvPr>
        </p:nvSpPr>
        <p:spPr>
          <a:xfrm>
            <a:off x="1187624" y="1844824"/>
            <a:ext cx="6659562" cy="4464496"/>
          </a:xfrm>
        </p:spPr>
        <p:txBody>
          <a:bodyPr/>
          <a:lstStyle/>
          <a:p>
            <a:pPr eaLnBrk="1" hangingPunct="1"/>
            <a:r>
              <a:rPr lang="en-GB" altLang="en-US" sz="2400" dirty="0">
                <a:solidFill>
                  <a:srgbClr val="FF0000"/>
                </a:solidFill>
                <a:latin typeface="Arial" panose="020B0604020202020204" pitchFamily="34" charset="0"/>
                <a:ea typeface="ＭＳ Ｐゴシック" pitchFamily="34" charset="-128"/>
                <a:cs typeface="Arial" panose="020B0604020202020204" pitchFamily="34" charset="0"/>
              </a:rPr>
              <a:t>What strategies will produce these desired outcomes and help the school achieve its success criteria?</a:t>
            </a:r>
          </a:p>
          <a:p>
            <a:pPr eaLnBrk="1" hangingPunct="1"/>
            <a:endParaRPr lang="en-GB" altLang="en-US" sz="2400" dirty="0">
              <a:solidFill>
                <a:srgbClr val="FF0000"/>
              </a:solidFill>
              <a:latin typeface="Arial" panose="020B0604020202020204" pitchFamily="34" charset="0"/>
              <a:ea typeface="ＭＳ Ｐゴシック" pitchFamily="34" charset="-128"/>
              <a:cs typeface="Arial" panose="020B0604020202020204" pitchFamily="34" charset="0"/>
            </a:endParaRPr>
          </a:p>
          <a:p>
            <a:pPr eaLnBrk="1" hangingPunct="1"/>
            <a:r>
              <a:rPr lang="en-GB" altLang="en-US" sz="2400" i="1" dirty="0">
                <a:solidFill>
                  <a:srgbClr val="0070C0"/>
                </a:solidFill>
                <a:latin typeface="Arial" panose="020B0604020202020204" pitchFamily="34" charset="0"/>
                <a:ea typeface="ＭＳ Ｐゴシック" pitchFamily="34" charset="-128"/>
                <a:cs typeface="Arial" panose="020B0604020202020204" pitchFamily="34" charset="0"/>
              </a:rPr>
              <a:t>“Individual need, classroom rigour”</a:t>
            </a:r>
          </a:p>
          <a:p>
            <a:pPr eaLnBrk="1" hangingPunct="1"/>
            <a:endParaRPr lang="en-GB" altLang="en-US" sz="2400" dirty="0">
              <a:solidFill>
                <a:srgbClr val="FF0000"/>
              </a:solidFill>
              <a:latin typeface="Arial" panose="020B0604020202020204" pitchFamily="34" charset="0"/>
              <a:ea typeface="ＭＳ Ｐゴシック" pitchFamily="34" charset="-128"/>
              <a:cs typeface="Arial" panose="020B0604020202020204" pitchFamily="34" charset="0"/>
            </a:endParaRPr>
          </a:p>
          <a:p>
            <a:pPr eaLnBrk="1" hangingPunct="1"/>
            <a:r>
              <a:rPr lang="en-GB" altLang="en-US" sz="2400" dirty="0">
                <a:solidFill>
                  <a:srgbClr val="FF0000"/>
                </a:solidFill>
                <a:latin typeface="Arial" panose="020B0604020202020204" pitchFamily="34" charset="0"/>
                <a:ea typeface="ＭＳ Ｐゴシック" pitchFamily="34" charset="-128"/>
                <a:cs typeface="Arial" panose="020B0604020202020204" pitchFamily="34" charset="0"/>
              </a:rPr>
              <a:t>Use evidence of what works</a:t>
            </a:r>
          </a:p>
          <a:p>
            <a:pPr eaLnBrk="1" hangingPunct="1"/>
            <a:endParaRPr lang="en-GB" altLang="en-US" sz="2400" dirty="0">
              <a:solidFill>
                <a:srgbClr val="FF0000"/>
              </a:solidFill>
              <a:latin typeface="Arial" panose="020B0604020202020204" pitchFamily="34" charset="0"/>
              <a:ea typeface="ＭＳ Ｐゴシック" pitchFamily="34" charset="-128"/>
              <a:cs typeface="Arial" panose="020B0604020202020204" pitchFamily="34" charset="0"/>
            </a:endParaRPr>
          </a:p>
          <a:p>
            <a:pPr eaLnBrk="1" hangingPunct="1"/>
            <a:r>
              <a:rPr lang="en-GB" altLang="en-US" sz="2400" dirty="0">
                <a:solidFill>
                  <a:srgbClr val="FF0000"/>
                </a:solidFill>
                <a:latin typeface="Arial" panose="020B0604020202020204" pitchFamily="34" charset="0"/>
                <a:ea typeface="ＭＳ Ｐゴシック" pitchFamily="34" charset="-128"/>
                <a:cs typeface="Arial" panose="020B0604020202020204" pitchFamily="34" charset="0"/>
              </a:rPr>
              <a:t>Train staff in depth on chosen strategies</a:t>
            </a:r>
          </a:p>
          <a:p>
            <a:pPr eaLnBrk="1" hangingPunct="1"/>
            <a:endParaRPr lang="en-GB" altLang="en-US" sz="1800" dirty="0">
              <a:solidFill>
                <a:srgbClr val="FF0000"/>
              </a:solidFill>
              <a:latin typeface="Arial" panose="020B0604020202020204" pitchFamily="34" charset="0"/>
              <a:ea typeface="ＭＳ Ｐゴシック" pitchFamily="34" charset="-128"/>
              <a:cs typeface="Arial" panose="020B0604020202020204" pitchFamily="34" charset="0"/>
            </a:endParaRPr>
          </a:p>
          <a:p>
            <a:pPr eaLnBrk="1" hangingPunct="1"/>
            <a:endParaRPr lang="en-GB" altLang="en-US" sz="1800" dirty="0">
              <a:solidFill>
                <a:srgbClr val="FF0000"/>
              </a:solidFill>
              <a:latin typeface="Arial" panose="020B0604020202020204" pitchFamily="34" charset="0"/>
              <a:ea typeface="ＭＳ Ｐゴシック" pitchFamily="34" charset="-128"/>
              <a:cs typeface="Arial" panose="020B0604020202020204" pitchFamily="34" charset="0"/>
            </a:endParaRPr>
          </a:p>
        </p:txBody>
      </p:sp>
      <p:sp>
        <p:nvSpPr>
          <p:cNvPr id="112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4249C42C-7E33-4225-B575-A492631DFA95}" type="slidenum">
              <a:rPr lang="en-US" altLang="en-US" sz="1400" smtClean="0">
                <a:solidFill>
                  <a:srgbClr val="464653"/>
                </a:solidFill>
                <a:latin typeface="Arial" charset="0"/>
              </a:rPr>
              <a:pPr eaLnBrk="1" hangingPunct="1">
                <a:spcBef>
                  <a:spcPct val="0"/>
                </a:spcBef>
                <a:buClrTx/>
                <a:buSzTx/>
                <a:buFontTx/>
                <a:buNone/>
              </a:pPr>
              <a:t>20</a:t>
            </a:fld>
            <a:endParaRPr lang="en-US" altLang="en-US" sz="1400">
              <a:solidFill>
                <a:srgbClr val="464653"/>
              </a:solidFill>
              <a:latin typeface="Arial" charset="0"/>
            </a:endParaRPr>
          </a:p>
        </p:txBody>
      </p:sp>
    </p:spTree>
    <p:extLst>
      <p:ext uri="{BB962C8B-B14F-4D97-AF65-F5344CB8AC3E}">
        <p14:creationId xmlns:p14="http://schemas.microsoft.com/office/powerpoint/2010/main" val="1473487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116013" y="548681"/>
            <a:ext cx="7200900" cy="576063"/>
          </a:xfrm>
        </p:spPr>
        <p:txBody>
          <a:bodyPr/>
          <a:lstStyle/>
          <a:p>
            <a:pPr eaLnBrk="1" hangingPunct="1"/>
            <a:r>
              <a:rPr lang="en-GB" altLang="en-US" sz="2800" b="1" dirty="0">
                <a:latin typeface="Gill Sans" pitchFamily="-112" charset="0"/>
                <a:ea typeface="ＭＳ Ｐゴシック" pitchFamily="34" charset="-128"/>
                <a:cs typeface="Gill Sans" pitchFamily="-112" charset="0"/>
              </a:rPr>
              <a:t>Evaluating the school’s strategies</a:t>
            </a:r>
            <a:endParaRPr lang="en-US" altLang="en-US" sz="2800" b="1" dirty="0">
              <a:latin typeface="Gill Sans" pitchFamily="-112" charset="0"/>
              <a:ea typeface="ＭＳ Ｐゴシック" pitchFamily="34" charset="-128"/>
              <a:cs typeface="Gill Sans" pitchFamily="-112" charset="0"/>
            </a:endParaRPr>
          </a:p>
        </p:txBody>
      </p:sp>
      <p:sp>
        <p:nvSpPr>
          <p:cNvPr id="11267" name="Rectangle 3"/>
          <p:cNvSpPr>
            <a:spLocks noGrp="1" noChangeArrowheads="1"/>
          </p:cNvSpPr>
          <p:nvPr>
            <p:ph sz="quarter" idx="4294967295"/>
          </p:nvPr>
        </p:nvSpPr>
        <p:spPr>
          <a:xfrm>
            <a:off x="971600" y="1628800"/>
            <a:ext cx="7344816" cy="4680520"/>
          </a:xfrm>
        </p:spPr>
        <p:txBody>
          <a:bodyPr/>
          <a:lstStyle/>
          <a:p>
            <a:pPr lvl="0" eaLnBrk="1" hangingPunct="1">
              <a:buClr>
                <a:srgbClr val="727CA3"/>
              </a:buClr>
            </a:pPr>
            <a:r>
              <a:rPr lang="en-GB" sz="1800" b="1" i="1" dirty="0">
                <a:solidFill>
                  <a:srgbClr val="FF0000"/>
                </a:solidFill>
                <a:latin typeface="Arial" panose="020B0604020202020204" pitchFamily="34" charset="0"/>
                <a:cs typeface="Arial" panose="020B0604020202020204" pitchFamily="34" charset="0"/>
              </a:rPr>
              <a:t>External review and school self-review are both important</a:t>
            </a:r>
          </a:p>
          <a:p>
            <a:pPr eaLnBrk="1" hangingPunct="1"/>
            <a:endParaRPr lang="en-GB" altLang="en-US" sz="1800" dirty="0">
              <a:solidFill>
                <a:srgbClr val="FF0000"/>
              </a:solidFill>
              <a:latin typeface="Arial" panose="020B0604020202020204" pitchFamily="34" charset="0"/>
              <a:ea typeface="ＭＳ Ｐゴシック" pitchFamily="34" charset="-128"/>
              <a:cs typeface="Arial" panose="020B0604020202020204" pitchFamily="34" charset="0"/>
            </a:endParaRPr>
          </a:p>
          <a:p>
            <a:pPr eaLnBrk="1" hangingPunct="1"/>
            <a:r>
              <a:rPr lang="en-GB" altLang="en-US" sz="2000" b="1" dirty="0">
                <a:solidFill>
                  <a:srgbClr val="FF0000"/>
                </a:solidFill>
                <a:latin typeface="Arial" panose="020B0604020202020204" pitchFamily="34" charset="0"/>
                <a:ea typeface="ＭＳ Ｐゴシック" pitchFamily="34" charset="-128"/>
                <a:cs typeface="Arial" panose="020B0604020202020204" pitchFamily="34" charset="0"/>
              </a:rPr>
              <a:t>Evaluate impact of strategies</a:t>
            </a:r>
          </a:p>
          <a:p>
            <a:pPr eaLnBrk="1" hangingPunct="1"/>
            <a:r>
              <a:rPr lang="en-GB" sz="1800" u="sng" dirty="0">
                <a:solidFill>
                  <a:srgbClr val="000000"/>
                </a:solidFill>
                <a:latin typeface="Arial" panose="020B0604020202020204" pitchFamily="34" charset="0"/>
                <a:cs typeface="Arial" panose="020B0604020202020204" pitchFamily="34" charset="0"/>
                <a:hlinkClick r:id="rId2"/>
              </a:rPr>
              <a:t>http://tscouncil.org.uk/guide-effective-pupil-premium-reviews/</a:t>
            </a:r>
            <a:endParaRPr lang="en-GB" sz="1800" u="sng" dirty="0">
              <a:solidFill>
                <a:srgbClr val="000000"/>
              </a:solidFill>
              <a:latin typeface="Arial" panose="020B0604020202020204" pitchFamily="34" charset="0"/>
              <a:cs typeface="Arial" panose="020B0604020202020204" pitchFamily="34" charset="0"/>
            </a:endParaRPr>
          </a:p>
          <a:p>
            <a:pPr eaLnBrk="1" hangingPunct="1"/>
            <a:endParaRPr lang="en-GB" sz="1800" u="sng" dirty="0">
              <a:solidFill>
                <a:srgbClr val="000000"/>
              </a:solidFill>
              <a:latin typeface="Arial" panose="020B0604020202020204" pitchFamily="34" charset="0"/>
              <a:cs typeface="Arial" panose="020B0604020202020204" pitchFamily="34" charset="0"/>
            </a:endParaRPr>
          </a:p>
          <a:p>
            <a:pPr eaLnBrk="1" hangingPunct="1"/>
            <a:r>
              <a:rPr lang="en-GB" sz="1800" b="1" dirty="0">
                <a:solidFill>
                  <a:srgbClr val="FF0000"/>
                </a:solidFill>
                <a:latin typeface="Arial" panose="020B0604020202020204" pitchFamily="34" charset="0"/>
                <a:cs typeface="Arial" panose="020B0604020202020204" pitchFamily="34" charset="0"/>
              </a:rPr>
              <a:t>Find a pupil premium reviewer</a:t>
            </a:r>
          </a:p>
          <a:p>
            <a:pPr eaLnBrk="1" hangingPunct="1"/>
            <a:r>
              <a:rPr lang="en-GB" sz="1800" dirty="0">
                <a:solidFill>
                  <a:srgbClr val="FF0000"/>
                </a:solidFill>
                <a:latin typeface="Arial" panose="020B0604020202020204" pitchFamily="34" charset="0"/>
                <a:cs typeface="Arial" panose="020B0604020202020204" pitchFamily="34" charset="0"/>
                <a:hlinkClick r:id="rId3"/>
              </a:rPr>
              <a:t>http://apps.nationalcollege.org.uk/closing_the_gap/create_xls.cfm</a:t>
            </a:r>
            <a:r>
              <a:rPr lang="en-GB" sz="1800" dirty="0">
                <a:solidFill>
                  <a:srgbClr val="FF0000"/>
                </a:solidFill>
                <a:latin typeface="Arial" panose="020B0604020202020204" pitchFamily="34" charset="0"/>
                <a:cs typeface="Arial" panose="020B0604020202020204" pitchFamily="34" charset="0"/>
              </a:rPr>
              <a:t> </a:t>
            </a:r>
            <a:endParaRPr lang="en-GB" sz="1800" u="sng" dirty="0">
              <a:solidFill>
                <a:srgbClr val="000000"/>
              </a:solidFill>
              <a:latin typeface="Arial" panose="020B0604020202020204" pitchFamily="34" charset="0"/>
              <a:cs typeface="Arial" panose="020B0604020202020204" pitchFamily="34" charset="0"/>
            </a:endParaRPr>
          </a:p>
          <a:p>
            <a:pPr marL="0" indent="0" eaLnBrk="1" hangingPunct="1">
              <a:buNone/>
            </a:pPr>
            <a:endParaRPr lang="en-GB" sz="1800" u="sng" dirty="0">
              <a:solidFill>
                <a:srgbClr val="000000"/>
              </a:solidFill>
              <a:latin typeface="Arial" panose="020B0604020202020204" pitchFamily="34" charset="0"/>
              <a:cs typeface="Arial" panose="020B0604020202020204" pitchFamily="34" charset="0"/>
            </a:endParaRPr>
          </a:p>
          <a:p>
            <a:pPr eaLnBrk="1" hangingPunct="1"/>
            <a:r>
              <a:rPr lang="en-GB" altLang="en-US" sz="2000" b="1" dirty="0">
                <a:solidFill>
                  <a:srgbClr val="FF0000"/>
                </a:solidFill>
                <a:latin typeface="Arial" panose="020B0604020202020204" pitchFamily="34" charset="0"/>
                <a:ea typeface="ＭＳ Ｐゴシック" pitchFamily="34" charset="-128"/>
                <a:cs typeface="Arial" panose="020B0604020202020204" pitchFamily="34" charset="0"/>
              </a:rPr>
              <a:t>Compare your school’s PP performance with like schools </a:t>
            </a:r>
            <a:r>
              <a:rPr lang="en-GB" sz="1800" dirty="0">
                <a:solidFill>
                  <a:srgbClr val="000000"/>
                </a:solidFill>
                <a:latin typeface="Arial" panose="020B0604020202020204" pitchFamily="34" charset="0"/>
                <a:cs typeface="Arial" panose="020B0604020202020204" pitchFamily="34" charset="0"/>
                <a:hlinkClick r:id="rId4"/>
              </a:rPr>
              <a:t>http://educationendowmentfoundation.org.uk/toolkit/families-of-schools/</a:t>
            </a:r>
            <a:r>
              <a:rPr lang="en-GB" sz="1800" dirty="0">
                <a:solidFill>
                  <a:srgbClr val="000000"/>
                </a:solidFill>
                <a:latin typeface="Arial" panose="020B0604020202020204" pitchFamily="34" charset="0"/>
                <a:cs typeface="Arial" panose="020B0604020202020204" pitchFamily="34" charset="0"/>
              </a:rPr>
              <a:t>  </a:t>
            </a:r>
            <a:endParaRPr lang="en-GB" altLang="en-US" sz="1800" dirty="0">
              <a:solidFill>
                <a:srgbClr val="FF0000"/>
              </a:solidFill>
              <a:latin typeface="Arial" panose="020B0604020202020204" pitchFamily="34" charset="0"/>
              <a:ea typeface="ＭＳ Ｐゴシック" pitchFamily="34" charset="-128"/>
              <a:cs typeface="Arial" panose="020B0604020202020204" pitchFamily="34" charset="0"/>
            </a:endParaRPr>
          </a:p>
        </p:txBody>
      </p:sp>
      <p:sp>
        <p:nvSpPr>
          <p:cNvPr id="112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4249C42C-7E33-4225-B575-A492631DFA95}" type="slidenum">
              <a:rPr lang="en-US" altLang="en-US" sz="1400" smtClean="0">
                <a:solidFill>
                  <a:srgbClr val="464653"/>
                </a:solidFill>
                <a:latin typeface="Arial" charset="0"/>
              </a:rPr>
              <a:pPr eaLnBrk="1" hangingPunct="1">
                <a:spcBef>
                  <a:spcPct val="0"/>
                </a:spcBef>
                <a:buClrTx/>
                <a:buSzTx/>
                <a:buFontTx/>
                <a:buNone/>
              </a:pPr>
              <a:t>21</a:t>
            </a:fld>
            <a:endParaRPr lang="en-US" altLang="en-US" sz="1400" dirty="0">
              <a:solidFill>
                <a:srgbClr val="464653"/>
              </a:solidFill>
              <a:latin typeface="Arial" charset="0"/>
            </a:endParaRPr>
          </a:p>
        </p:txBody>
      </p:sp>
    </p:spTree>
    <p:extLst>
      <p:ext uri="{BB962C8B-B14F-4D97-AF65-F5344CB8AC3E}">
        <p14:creationId xmlns:p14="http://schemas.microsoft.com/office/powerpoint/2010/main" val="1364883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Families of Schools Database</a:t>
            </a: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3528" y="2060848"/>
            <a:ext cx="8532440" cy="3732942"/>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94996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116013" y="836613"/>
            <a:ext cx="7200900" cy="864195"/>
          </a:xfrm>
        </p:spPr>
        <p:txBody>
          <a:bodyPr/>
          <a:lstStyle/>
          <a:p>
            <a:pPr eaLnBrk="1" hangingPunct="1"/>
            <a:r>
              <a:rPr lang="en-GB" altLang="en-US" sz="2800" b="1" dirty="0">
                <a:latin typeface="Gill Sans" pitchFamily="-112" charset="0"/>
                <a:ea typeface="ＭＳ Ｐゴシック" pitchFamily="34" charset="-128"/>
                <a:cs typeface="Gill Sans" pitchFamily="-112" charset="0"/>
              </a:rPr>
              <a:t>Evaluating school strategies: getting the balance right</a:t>
            </a:r>
            <a:endParaRPr lang="en-US" altLang="en-US" sz="2800" b="1" dirty="0">
              <a:latin typeface="Gill Sans" pitchFamily="-112" charset="0"/>
              <a:ea typeface="ＭＳ Ｐゴシック" pitchFamily="34" charset="-128"/>
              <a:cs typeface="Gill Sans" pitchFamily="-112" charset="0"/>
            </a:endParaRPr>
          </a:p>
        </p:txBody>
      </p:sp>
      <p:sp>
        <p:nvSpPr>
          <p:cNvPr id="11267" name="Rectangle 3"/>
          <p:cNvSpPr>
            <a:spLocks noGrp="1" noChangeArrowheads="1"/>
          </p:cNvSpPr>
          <p:nvPr>
            <p:ph sz="quarter" idx="4294967295"/>
          </p:nvPr>
        </p:nvSpPr>
        <p:spPr>
          <a:xfrm>
            <a:off x="1187624" y="1916832"/>
            <a:ext cx="6659562" cy="4392488"/>
          </a:xfrm>
        </p:spPr>
        <p:txBody>
          <a:bodyPr/>
          <a:lstStyle/>
          <a:p>
            <a:pPr eaLnBrk="1" hangingPunct="1"/>
            <a:r>
              <a:rPr lang="en-GB" altLang="en-US" sz="2400" dirty="0">
                <a:solidFill>
                  <a:srgbClr val="C00000"/>
                </a:solidFill>
                <a:ea typeface="ＭＳ Ｐゴシック" pitchFamily="34" charset="-128"/>
              </a:rPr>
              <a:t>Short-term</a:t>
            </a:r>
          </a:p>
          <a:p>
            <a:pPr eaLnBrk="1" hangingPunct="1"/>
            <a:r>
              <a:rPr lang="en-GB" altLang="en-US" sz="2400" dirty="0">
                <a:solidFill>
                  <a:srgbClr val="C00000"/>
                </a:solidFill>
                <a:ea typeface="ＭＳ Ｐゴシック" pitchFamily="34" charset="-128"/>
              </a:rPr>
              <a:t>Long-term </a:t>
            </a:r>
          </a:p>
          <a:p>
            <a:pPr eaLnBrk="1" hangingPunct="1"/>
            <a:r>
              <a:rPr lang="en-GB" altLang="en-US" sz="2400" dirty="0">
                <a:solidFill>
                  <a:srgbClr val="00B050"/>
                </a:solidFill>
                <a:ea typeface="ＭＳ Ｐゴシック" pitchFamily="34" charset="-128"/>
              </a:rPr>
              <a:t>Needs of individual pupils</a:t>
            </a:r>
          </a:p>
          <a:p>
            <a:pPr eaLnBrk="1" hangingPunct="1"/>
            <a:r>
              <a:rPr lang="en-GB" altLang="en-US" sz="2400" dirty="0">
                <a:solidFill>
                  <a:srgbClr val="00B050"/>
                </a:solidFill>
                <a:ea typeface="ＭＳ Ｐゴシック" pitchFamily="34" charset="-128"/>
              </a:rPr>
              <a:t>Whole-school strategies</a:t>
            </a:r>
          </a:p>
          <a:p>
            <a:pPr eaLnBrk="1" hangingPunct="1"/>
            <a:r>
              <a:rPr lang="en-GB" altLang="en-US" sz="2400" dirty="0">
                <a:solidFill>
                  <a:srgbClr val="7030A0"/>
                </a:solidFill>
                <a:ea typeface="ＭＳ Ｐゴシック" pitchFamily="34" charset="-128"/>
              </a:rPr>
              <a:t>Teaching and learning strategies</a:t>
            </a:r>
          </a:p>
          <a:p>
            <a:pPr eaLnBrk="1" hangingPunct="1"/>
            <a:r>
              <a:rPr lang="en-GB" altLang="en-US" sz="2400" dirty="0">
                <a:solidFill>
                  <a:srgbClr val="7030A0"/>
                </a:solidFill>
                <a:ea typeface="ＭＳ Ｐゴシック" pitchFamily="34" charset="-128"/>
              </a:rPr>
              <a:t>Improving numeracy and literacy</a:t>
            </a:r>
          </a:p>
          <a:p>
            <a:pPr eaLnBrk="1" hangingPunct="1"/>
            <a:r>
              <a:rPr lang="en-GB" altLang="en-US" sz="2400" dirty="0">
                <a:solidFill>
                  <a:srgbClr val="7030A0"/>
                </a:solidFill>
                <a:ea typeface="ＭＳ Ｐゴシック" pitchFamily="34" charset="-128"/>
              </a:rPr>
              <a:t>Improving test and exam results</a:t>
            </a:r>
          </a:p>
          <a:p>
            <a:pPr eaLnBrk="1" hangingPunct="1"/>
            <a:r>
              <a:rPr lang="en-GB" altLang="en-US" sz="2400" dirty="0">
                <a:solidFill>
                  <a:srgbClr val="7030A0"/>
                </a:solidFill>
                <a:ea typeface="ＭＳ Ｐゴシック" pitchFamily="34" charset="-128"/>
              </a:rPr>
              <a:t>Raising aspirations</a:t>
            </a:r>
          </a:p>
          <a:p>
            <a:pPr eaLnBrk="1" hangingPunct="1"/>
            <a:r>
              <a:rPr lang="en-GB" altLang="en-US" sz="2400" dirty="0">
                <a:solidFill>
                  <a:srgbClr val="7030A0"/>
                </a:solidFill>
                <a:ea typeface="ＭＳ Ｐゴシック" pitchFamily="34" charset="-128"/>
              </a:rPr>
              <a:t>Pastoral support strategies</a:t>
            </a:r>
          </a:p>
          <a:p>
            <a:pPr eaLnBrk="1" hangingPunct="1"/>
            <a:r>
              <a:rPr lang="en-GB" altLang="en-US" sz="2400" b="1" dirty="0">
                <a:solidFill>
                  <a:srgbClr val="0070C0"/>
                </a:solidFill>
                <a:ea typeface="ＭＳ Ｐゴシック" pitchFamily="34" charset="-128"/>
              </a:rPr>
              <a:t>Is the balance right in the school?</a:t>
            </a:r>
          </a:p>
        </p:txBody>
      </p:sp>
      <p:sp>
        <p:nvSpPr>
          <p:cNvPr id="112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4249C42C-7E33-4225-B575-A492631DFA95}" type="slidenum">
              <a:rPr lang="en-US" altLang="en-US" sz="1400" smtClean="0">
                <a:solidFill>
                  <a:srgbClr val="464653"/>
                </a:solidFill>
                <a:latin typeface="Arial" charset="0"/>
              </a:rPr>
              <a:pPr eaLnBrk="1" hangingPunct="1">
                <a:spcBef>
                  <a:spcPct val="0"/>
                </a:spcBef>
                <a:buClrTx/>
                <a:buSzTx/>
                <a:buFontTx/>
                <a:buNone/>
              </a:pPr>
              <a:t>23</a:t>
            </a:fld>
            <a:endParaRPr lang="en-US" altLang="en-US" sz="1400">
              <a:solidFill>
                <a:srgbClr val="464653"/>
              </a:solidFill>
              <a:latin typeface="Arial" charset="0"/>
            </a:endParaRPr>
          </a:p>
        </p:txBody>
      </p:sp>
    </p:spTree>
    <p:extLst>
      <p:ext uri="{BB962C8B-B14F-4D97-AF65-F5344CB8AC3E}">
        <p14:creationId xmlns:p14="http://schemas.microsoft.com/office/powerpoint/2010/main" val="2995691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116013" y="836613"/>
            <a:ext cx="7200900" cy="432147"/>
          </a:xfrm>
        </p:spPr>
        <p:txBody>
          <a:bodyPr/>
          <a:lstStyle/>
          <a:p>
            <a:pPr eaLnBrk="1" hangingPunct="1"/>
            <a:r>
              <a:rPr lang="en-GB" altLang="en-US" sz="2800" b="1" dirty="0">
                <a:latin typeface="Gill Sans" pitchFamily="-112" charset="0"/>
                <a:ea typeface="ＭＳ Ｐゴシック" pitchFamily="34" charset="-128"/>
                <a:cs typeface="Gill Sans" pitchFamily="-112" charset="0"/>
              </a:rPr>
              <a:t>Creating a good audit trail</a:t>
            </a:r>
            <a:endParaRPr lang="en-US" altLang="en-US" sz="2800" b="1" dirty="0">
              <a:latin typeface="Gill Sans" pitchFamily="-112" charset="0"/>
              <a:ea typeface="ＭＳ Ｐゴシック" pitchFamily="34" charset="-128"/>
              <a:cs typeface="Gill Sans" pitchFamily="-112" charset="0"/>
            </a:endParaRPr>
          </a:p>
        </p:txBody>
      </p:sp>
      <p:sp>
        <p:nvSpPr>
          <p:cNvPr id="11267" name="Rectangle 3"/>
          <p:cNvSpPr>
            <a:spLocks noGrp="1" noChangeArrowheads="1"/>
          </p:cNvSpPr>
          <p:nvPr>
            <p:ph sz="quarter" idx="4294967295"/>
          </p:nvPr>
        </p:nvSpPr>
        <p:spPr>
          <a:xfrm>
            <a:off x="1187624" y="1412776"/>
            <a:ext cx="6659562" cy="4752528"/>
          </a:xfrm>
        </p:spPr>
        <p:txBody>
          <a:bodyPr/>
          <a:lstStyle/>
          <a:p>
            <a:pPr eaLnBrk="1" hangingPunct="1"/>
            <a:endParaRPr lang="en-GB" altLang="en-US" sz="2000" dirty="0">
              <a:solidFill>
                <a:srgbClr val="0070C0"/>
              </a:solidFill>
              <a:ea typeface="ＭＳ Ｐゴシック" pitchFamily="34" charset="-128"/>
            </a:endParaRPr>
          </a:p>
          <a:p>
            <a:pPr eaLnBrk="1" hangingPunct="1"/>
            <a:endParaRPr lang="en-GB" altLang="en-US" sz="2000" dirty="0">
              <a:solidFill>
                <a:srgbClr val="0070C0"/>
              </a:solidFill>
              <a:ea typeface="ＭＳ Ｐゴシック" pitchFamily="34" charset="-128"/>
            </a:endParaRPr>
          </a:p>
          <a:p>
            <a:pPr eaLnBrk="1" hangingPunct="1"/>
            <a:endParaRPr lang="en-GB" altLang="en-US" sz="2000" dirty="0">
              <a:solidFill>
                <a:srgbClr val="0070C0"/>
              </a:solidFill>
              <a:ea typeface="ＭＳ Ｐゴシック" pitchFamily="34" charset="-128"/>
            </a:endParaRPr>
          </a:p>
          <a:p>
            <a:pPr eaLnBrk="1" hangingPunct="1"/>
            <a:endParaRPr lang="en-GB" altLang="en-US" sz="2000" dirty="0">
              <a:solidFill>
                <a:srgbClr val="0070C0"/>
              </a:solidFill>
              <a:ea typeface="ＭＳ Ｐゴシック" pitchFamily="34" charset="-128"/>
            </a:endParaRPr>
          </a:p>
          <a:p>
            <a:pPr eaLnBrk="1" hangingPunct="1"/>
            <a:endParaRPr lang="en-GB" altLang="en-US" sz="2000" dirty="0">
              <a:solidFill>
                <a:srgbClr val="0070C0"/>
              </a:solidFill>
              <a:ea typeface="ＭＳ Ｐゴシック" pitchFamily="34" charset="-128"/>
            </a:endParaRPr>
          </a:p>
          <a:p>
            <a:pPr eaLnBrk="1" hangingPunct="1"/>
            <a:r>
              <a:rPr lang="en-GB" altLang="en-US" sz="2000" dirty="0">
                <a:solidFill>
                  <a:srgbClr val="0070C0"/>
                </a:solidFill>
                <a:ea typeface="ＭＳ Ｐゴシック" pitchFamily="34" charset="-128"/>
              </a:rPr>
              <a:t>The audit trail</a:t>
            </a:r>
          </a:p>
          <a:p>
            <a:pPr lvl="3" eaLnBrk="1" hangingPunct="1"/>
            <a:r>
              <a:rPr lang="en-GB" altLang="en-US" dirty="0">
                <a:ea typeface="ＭＳ Ｐゴシック" pitchFamily="34" charset="-128"/>
              </a:rPr>
              <a:t>PP funding</a:t>
            </a:r>
          </a:p>
          <a:p>
            <a:pPr lvl="3" eaLnBrk="1" hangingPunct="1"/>
            <a:r>
              <a:rPr lang="en-GB" altLang="en-US" dirty="0">
                <a:ea typeface="ＭＳ Ｐゴシック" pitchFamily="34" charset="-128"/>
              </a:rPr>
              <a:t>Strategies adopted</a:t>
            </a:r>
          </a:p>
          <a:p>
            <a:pPr lvl="3" eaLnBrk="1" hangingPunct="1"/>
            <a:r>
              <a:rPr lang="en-GB" altLang="en-US" dirty="0">
                <a:ea typeface="ＭＳ Ｐゴシック" pitchFamily="34" charset="-128"/>
              </a:rPr>
              <a:t>Implementation</a:t>
            </a:r>
          </a:p>
          <a:p>
            <a:pPr lvl="3" eaLnBrk="1" hangingPunct="1"/>
            <a:r>
              <a:rPr lang="en-GB" altLang="en-US" dirty="0">
                <a:ea typeface="ＭＳ Ｐゴシック" pitchFamily="34" charset="-128"/>
              </a:rPr>
              <a:t>Monitoring mechanisms and results</a:t>
            </a:r>
          </a:p>
          <a:p>
            <a:pPr lvl="3" eaLnBrk="1" hangingPunct="1"/>
            <a:r>
              <a:rPr lang="en-GB" altLang="en-US" dirty="0">
                <a:ea typeface="ＭＳ Ｐゴシック" pitchFamily="34" charset="-128"/>
              </a:rPr>
              <a:t>Measured impact</a:t>
            </a:r>
          </a:p>
          <a:p>
            <a:pPr lvl="3" eaLnBrk="1" hangingPunct="1"/>
            <a:r>
              <a:rPr lang="en-GB" altLang="en-US" dirty="0">
                <a:ea typeface="ＭＳ Ｐゴシック" pitchFamily="34" charset="-128"/>
              </a:rPr>
              <a:t>Evaluating each strategy: </a:t>
            </a:r>
            <a:r>
              <a:rPr lang="en-GB" altLang="en-US" i="1" dirty="0">
                <a:ea typeface="ＭＳ Ｐゴシック" pitchFamily="34" charset="-128"/>
              </a:rPr>
              <a:t>‘What does this mean?’</a:t>
            </a:r>
            <a:endParaRPr lang="en-GB" altLang="en-US" dirty="0">
              <a:ea typeface="ＭＳ Ｐゴシック" pitchFamily="34" charset="-128"/>
            </a:endParaRPr>
          </a:p>
          <a:p>
            <a:pPr lvl="3" eaLnBrk="1" hangingPunct="1"/>
            <a:r>
              <a:rPr lang="en-GB" altLang="en-US" dirty="0">
                <a:ea typeface="ＭＳ Ｐゴシック" pitchFamily="34" charset="-128"/>
              </a:rPr>
              <a:t>Improving: </a:t>
            </a:r>
            <a:r>
              <a:rPr lang="en-GB" altLang="en-US" i="1" dirty="0">
                <a:ea typeface="ＭＳ Ｐゴシック" pitchFamily="34" charset="-128"/>
              </a:rPr>
              <a:t>‘What do we do now?’</a:t>
            </a:r>
            <a:endParaRPr lang="en-GB" sz="1800" dirty="0">
              <a:latin typeface="Times New Roman"/>
            </a:endParaRPr>
          </a:p>
          <a:p>
            <a:pPr>
              <a:spcAft>
                <a:spcPts val="0"/>
              </a:spcAft>
            </a:pPr>
            <a:r>
              <a:rPr lang="en-GB" sz="2800" dirty="0">
                <a:solidFill>
                  <a:srgbClr val="1F497D"/>
                </a:solidFill>
                <a:latin typeface="Tahoma"/>
              </a:rPr>
              <a:t> </a:t>
            </a:r>
            <a:endParaRPr lang="en-GB" sz="4000" dirty="0">
              <a:latin typeface="Times New Roman"/>
            </a:endParaRPr>
          </a:p>
          <a:p>
            <a:pPr lvl="3" eaLnBrk="1" hangingPunct="1"/>
            <a:endParaRPr lang="en-GB" altLang="en-US" dirty="0">
              <a:ea typeface="ＭＳ Ｐゴシック" pitchFamily="34" charset="-128"/>
            </a:endParaRPr>
          </a:p>
          <a:p>
            <a:pPr lvl="2" eaLnBrk="1" hangingPunct="1"/>
            <a:endParaRPr lang="en-GB" altLang="en-US" sz="1800" dirty="0">
              <a:ea typeface="ＭＳ Ｐゴシック" pitchFamily="34" charset="-128"/>
            </a:endParaRPr>
          </a:p>
          <a:p>
            <a:pPr lvl="2" eaLnBrk="1" hangingPunct="1"/>
            <a:endParaRPr lang="en-GB" altLang="en-US" sz="1800" dirty="0">
              <a:ea typeface="ＭＳ Ｐゴシック" pitchFamily="34" charset="-128"/>
            </a:endParaRPr>
          </a:p>
          <a:p>
            <a:pPr lvl="2" eaLnBrk="1" hangingPunct="1"/>
            <a:endParaRPr lang="en-GB" altLang="en-US" sz="1800" dirty="0">
              <a:ea typeface="ＭＳ Ｐゴシック" pitchFamily="34" charset="-128"/>
            </a:endParaRPr>
          </a:p>
          <a:p>
            <a:pPr marL="0" indent="0" eaLnBrk="1" hangingPunct="1">
              <a:buNone/>
            </a:pPr>
            <a:endParaRPr lang="en-GB" altLang="en-US" sz="2400" dirty="0">
              <a:ea typeface="ＭＳ Ｐゴシック" pitchFamily="34" charset="-128"/>
            </a:endParaRPr>
          </a:p>
        </p:txBody>
      </p:sp>
      <p:sp>
        <p:nvSpPr>
          <p:cNvPr id="112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4249C42C-7E33-4225-B575-A492631DFA95}" type="slidenum">
              <a:rPr lang="en-US" altLang="en-US" sz="1400" smtClean="0">
                <a:solidFill>
                  <a:srgbClr val="464653"/>
                </a:solidFill>
                <a:latin typeface="Arial" charset="0"/>
              </a:rPr>
              <a:pPr eaLnBrk="1" hangingPunct="1">
                <a:spcBef>
                  <a:spcPct val="0"/>
                </a:spcBef>
                <a:buClrTx/>
                <a:buSzTx/>
                <a:buFontTx/>
                <a:buNone/>
              </a:pPr>
              <a:t>24</a:t>
            </a:fld>
            <a:endParaRPr lang="en-US" altLang="en-US" sz="1400">
              <a:solidFill>
                <a:srgbClr val="464653"/>
              </a:solidFill>
              <a:latin typeface="Arial" charset="0"/>
            </a:endParaRPr>
          </a:p>
        </p:txBody>
      </p:sp>
      <p:sp>
        <p:nvSpPr>
          <p:cNvPr id="2" name="Down Arrow 1"/>
          <p:cNvSpPr/>
          <p:nvPr/>
        </p:nvSpPr>
        <p:spPr>
          <a:xfrm>
            <a:off x="1475656" y="3933056"/>
            <a:ext cx="484632" cy="21602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70C0"/>
              </a:solidFill>
            </a:endParaRPr>
          </a:p>
        </p:txBody>
      </p:sp>
      <p:sp>
        <p:nvSpPr>
          <p:cNvPr id="3" name="Oval 2"/>
          <p:cNvSpPr/>
          <p:nvPr/>
        </p:nvSpPr>
        <p:spPr>
          <a:xfrm>
            <a:off x="3203848" y="1412776"/>
            <a:ext cx="5040560" cy="24985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prstClr val="white"/>
                </a:solidFill>
              </a:rPr>
              <a:t>How good is the audit trail in the school?</a:t>
            </a:r>
          </a:p>
        </p:txBody>
      </p:sp>
    </p:spTree>
    <p:extLst>
      <p:ext uri="{BB962C8B-B14F-4D97-AF65-F5344CB8AC3E}">
        <p14:creationId xmlns:p14="http://schemas.microsoft.com/office/powerpoint/2010/main" val="1597775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116013" y="692697"/>
            <a:ext cx="7200900" cy="432047"/>
          </a:xfrm>
        </p:spPr>
        <p:txBody>
          <a:bodyPr/>
          <a:lstStyle/>
          <a:p>
            <a:pPr algn="ctr" eaLnBrk="1" hangingPunct="1"/>
            <a:r>
              <a:rPr lang="en-GB" altLang="en-US" sz="2800" b="1" dirty="0">
                <a:latin typeface="Gill Sans" pitchFamily="-112" charset="0"/>
                <a:ea typeface="ＭＳ Ｐゴシック" pitchFamily="34" charset="-128"/>
                <a:cs typeface="Gill Sans" pitchFamily="-112" charset="0"/>
              </a:rPr>
              <a:t>Audit trail on the school website</a:t>
            </a:r>
            <a:endParaRPr lang="en-US" altLang="en-US" sz="2800" b="1" dirty="0">
              <a:latin typeface="Gill Sans" pitchFamily="-112" charset="0"/>
              <a:ea typeface="ＭＳ Ｐゴシック" pitchFamily="34" charset="-128"/>
              <a:cs typeface="Gill Sans" pitchFamily="-112" charset="0"/>
            </a:endParaRPr>
          </a:p>
        </p:txBody>
      </p:sp>
      <p:sp>
        <p:nvSpPr>
          <p:cNvPr id="11267" name="Rectangle 3"/>
          <p:cNvSpPr>
            <a:spLocks noGrp="1" noChangeArrowheads="1"/>
          </p:cNvSpPr>
          <p:nvPr>
            <p:ph sz="quarter" idx="4294967295"/>
          </p:nvPr>
        </p:nvSpPr>
        <p:spPr>
          <a:xfrm>
            <a:off x="1187624" y="1412776"/>
            <a:ext cx="6659562" cy="4752528"/>
          </a:xfrm>
        </p:spPr>
        <p:txBody>
          <a:bodyPr/>
          <a:lstStyle/>
          <a:p>
            <a:pPr eaLnBrk="1" hangingPunct="1"/>
            <a:endParaRPr lang="en-GB" altLang="en-US" sz="2000" dirty="0">
              <a:solidFill>
                <a:srgbClr val="0070C0"/>
              </a:solidFill>
              <a:ea typeface="ＭＳ Ｐゴシック" pitchFamily="34" charset="-128"/>
            </a:endParaRPr>
          </a:p>
          <a:p>
            <a:pPr marL="0" indent="0" eaLnBrk="1" hangingPunct="1">
              <a:buNone/>
            </a:pPr>
            <a:endParaRPr lang="en-GB" altLang="en-US" sz="2000" dirty="0">
              <a:solidFill>
                <a:srgbClr val="0070C0"/>
              </a:solidFill>
              <a:ea typeface="ＭＳ Ｐゴシック" pitchFamily="34" charset="-128"/>
            </a:endParaRPr>
          </a:p>
          <a:p>
            <a:pPr eaLnBrk="1" hangingPunct="1"/>
            <a:endParaRPr lang="en-GB" altLang="en-US" sz="2000" dirty="0">
              <a:solidFill>
                <a:srgbClr val="0070C0"/>
              </a:solidFill>
              <a:ea typeface="ＭＳ Ｐゴシック" pitchFamily="34" charset="-128"/>
            </a:endParaRPr>
          </a:p>
          <a:p>
            <a:pPr marL="0" indent="0">
              <a:spcAft>
                <a:spcPts val="0"/>
              </a:spcAft>
              <a:buNone/>
            </a:pPr>
            <a:r>
              <a:rPr lang="en-GB" sz="2800" dirty="0">
                <a:solidFill>
                  <a:srgbClr val="1F497D"/>
                </a:solidFill>
                <a:latin typeface="Tahoma"/>
              </a:rPr>
              <a:t> </a:t>
            </a:r>
            <a:endParaRPr lang="en-GB" sz="4000" dirty="0">
              <a:latin typeface="Times New Roman"/>
            </a:endParaRPr>
          </a:p>
          <a:p>
            <a:pPr lvl="3" eaLnBrk="1" hangingPunct="1"/>
            <a:endParaRPr lang="en-GB" altLang="en-US" dirty="0">
              <a:ea typeface="ＭＳ Ｐゴシック" pitchFamily="34" charset="-128"/>
            </a:endParaRPr>
          </a:p>
          <a:p>
            <a:pPr lvl="2" eaLnBrk="1" hangingPunct="1"/>
            <a:endParaRPr lang="en-GB" altLang="en-US" sz="1800" dirty="0">
              <a:ea typeface="ＭＳ Ｐゴシック" pitchFamily="34" charset="-128"/>
            </a:endParaRPr>
          </a:p>
          <a:p>
            <a:pPr lvl="2" eaLnBrk="1" hangingPunct="1"/>
            <a:endParaRPr lang="en-GB" altLang="en-US" sz="1800" dirty="0">
              <a:ea typeface="ＭＳ Ｐゴシック" pitchFamily="34" charset="-128"/>
            </a:endParaRPr>
          </a:p>
          <a:p>
            <a:pPr lvl="2" eaLnBrk="1" hangingPunct="1"/>
            <a:endParaRPr lang="en-GB" altLang="en-US" sz="1800" dirty="0">
              <a:ea typeface="ＭＳ Ｐゴシック" pitchFamily="34" charset="-128"/>
            </a:endParaRPr>
          </a:p>
          <a:p>
            <a:pPr marL="0" indent="0" algn="ctr" eaLnBrk="1" hangingPunct="1">
              <a:buNone/>
            </a:pPr>
            <a:endParaRPr lang="en-GB" altLang="en-US" sz="2000" dirty="0">
              <a:solidFill>
                <a:srgbClr val="FF0000"/>
              </a:solidFill>
              <a:ea typeface="ＭＳ Ｐゴシック" pitchFamily="34" charset="-128"/>
            </a:endParaRPr>
          </a:p>
          <a:p>
            <a:pPr marL="0" indent="0" algn="ctr" eaLnBrk="1" hangingPunct="1">
              <a:buNone/>
            </a:pPr>
            <a:r>
              <a:rPr lang="en-GB" altLang="en-US" sz="2000" dirty="0">
                <a:solidFill>
                  <a:srgbClr val="FF0000"/>
                </a:solidFill>
                <a:ea typeface="ＭＳ Ｐゴシック" pitchFamily="34" charset="-128"/>
              </a:rPr>
              <a:t>Plus case studies of impact on (anon) individual pupils</a:t>
            </a:r>
            <a:endParaRPr lang="en-GB" altLang="en-US" sz="2000" dirty="0">
              <a:ea typeface="ＭＳ Ｐゴシック" pitchFamily="34" charset="-128"/>
            </a:endParaRPr>
          </a:p>
        </p:txBody>
      </p:sp>
      <p:sp>
        <p:nvSpPr>
          <p:cNvPr id="112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4249C42C-7E33-4225-B575-A492631DFA95}" type="slidenum">
              <a:rPr lang="en-US" altLang="en-US" sz="1400" smtClean="0">
                <a:solidFill>
                  <a:srgbClr val="464653"/>
                </a:solidFill>
                <a:latin typeface="Arial" charset="0"/>
              </a:rPr>
              <a:pPr eaLnBrk="1" hangingPunct="1">
                <a:spcBef>
                  <a:spcPct val="0"/>
                </a:spcBef>
                <a:buClrTx/>
                <a:buSzTx/>
                <a:buFontTx/>
                <a:buNone/>
              </a:pPr>
              <a:t>25</a:t>
            </a:fld>
            <a:endParaRPr lang="en-US" altLang="en-US" sz="1400">
              <a:solidFill>
                <a:srgbClr val="464653"/>
              </a:solidFill>
              <a:latin typeface="Arial" charset="0"/>
            </a:endParaRPr>
          </a:p>
        </p:txBody>
      </p:sp>
      <p:sp>
        <p:nvSpPr>
          <p:cNvPr id="3" name="Oval 2"/>
          <p:cNvSpPr/>
          <p:nvPr/>
        </p:nvSpPr>
        <p:spPr>
          <a:xfrm>
            <a:off x="2123728" y="5229200"/>
            <a:ext cx="5040560" cy="93610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prstClr val="white"/>
                </a:solidFill>
              </a:rPr>
              <a:t>How good is the audit trail in the school?</a:t>
            </a:r>
          </a:p>
        </p:txBody>
      </p:sp>
      <p:graphicFrame>
        <p:nvGraphicFramePr>
          <p:cNvPr id="4" name="Table 3"/>
          <p:cNvGraphicFramePr>
            <a:graphicFrameLocks noGrp="1"/>
          </p:cNvGraphicFramePr>
          <p:nvPr>
            <p:extLst>
              <p:ext uri="{D42A27DB-BD31-4B8C-83A1-F6EECF244321}">
                <p14:modId xmlns:p14="http://schemas.microsoft.com/office/powerpoint/2010/main" val="2898401515"/>
              </p:ext>
            </p:extLst>
          </p:nvPr>
        </p:nvGraphicFramePr>
        <p:xfrm>
          <a:off x="1475656" y="1268760"/>
          <a:ext cx="6096000" cy="3384376"/>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993304">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pPr algn="ctr"/>
                      <a:endParaRPr lang="en-GB" sz="1400" dirty="0"/>
                    </a:p>
                    <a:p>
                      <a:pPr algn="ctr"/>
                      <a:endParaRPr lang="en-GB" sz="1400" dirty="0"/>
                    </a:p>
                  </a:txBody>
                  <a:tcPr/>
                </a:tc>
                <a:tc>
                  <a:txBody>
                    <a:bodyPr/>
                    <a:lstStyle/>
                    <a:p>
                      <a:pPr algn="ctr"/>
                      <a:r>
                        <a:rPr lang="en-GB" sz="1400" dirty="0"/>
                        <a:t>Person responsible</a:t>
                      </a:r>
                    </a:p>
                  </a:txBody>
                  <a:tcPr/>
                </a:tc>
                <a:tc>
                  <a:txBody>
                    <a:bodyPr/>
                    <a:lstStyle/>
                    <a:p>
                      <a:pPr algn="ctr"/>
                      <a:r>
                        <a:rPr lang="en-GB" sz="1400" dirty="0"/>
                        <a:t>Cost</a:t>
                      </a:r>
                    </a:p>
                  </a:txBody>
                  <a:tcPr/>
                </a:tc>
                <a:tc>
                  <a:txBody>
                    <a:bodyPr/>
                    <a:lstStyle/>
                    <a:p>
                      <a:pPr algn="ctr"/>
                      <a:r>
                        <a:rPr lang="en-GB" sz="1400" dirty="0"/>
                        <a:t>Evaluation</a:t>
                      </a:r>
                    </a:p>
                  </a:txBody>
                  <a:tcPr/>
                </a:tc>
                <a:tc>
                  <a:txBody>
                    <a:bodyPr/>
                    <a:lstStyle/>
                    <a:p>
                      <a:pPr algn="ctr"/>
                      <a:r>
                        <a:rPr lang="en-GB" sz="1400" dirty="0"/>
                        <a:t>Impact</a:t>
                      </a:r>
                    </a:p>
                  </a:txBody>
                  <a:tcPr/>
                </a:tc>
                <a:extLst>
                  <a:ext uri="{0D108BD9-81ED-4DB2-BD59-A6C34878D82A}">
                    <a16:rowId xmlns:a16="http://schemas.microsoft.com/office/drawing/2014/main" val="10000"/>
                  </a:ext>
                </a:extLst>
              </a:tr>
              <a:tr h="370840">
                <a:tc>
                  <a:txBody>
                    <a:bodyPr/>
                    <a:lstStyle/>
                    <a:p>
                      <a:r>
                        <a:rPr lang="en-GB" sz="1800" dirty="0"/>
                        <a:t>Improve feedback</a:t>
                      </a:r>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r>
                        <a:rPr lang="en-GB" b="0" dirty="0"/>
                        <a:t>1:1</a:t>
                      </a:r>
                      <a:r>
                        <a:rPr lang="en-GB" b="0" baseline="0" dirty="0"/>
                        <a:t> tuition</a:t>
                      </a:r>
                      <a:endParaRPr lang="en-GB" b="0"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r>
                        <a:rPr lang="en-GB" dirty="0"/>
                        <a:t>Attendance officer</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r>
                        <a:rPr lang="en-GB" dirty="0"/>
                        <a:t>Peer tutoring</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575136">
                <a:tc>
                  <a:txBody>
                    <a:bodyPr/>
                    <a:lstStyle/>
                    <a:p>
                      <a:r>
                        <a:rPr lang="en-GB" dirty="0" err="1"/>
                        <a:t>etc</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89089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042988" y="836712"/>
            <a:ext cx="6481340" cy="720080"/>
          </a:xfrm>
        </p:spPr>
        <p:txBody>
          <a:bodyPr/>
          <a:lstStyle/>
          <a:p>
            <a:pPr algn="ctr" eaLnBrk="1" hangingPunct="1"/>
            <a:r>
              <a:rPr lang="en-GB" altLang="en-US" sz="2800" b="1" dirty="0">
                <a:latin typeface="Gill Sans" pitchFamily="-112" charset="0"/>
                <a:ea typeface="ＭＳ Ｐゴシック" pitchFamily="34" charset="-128"/>
                <a:cs typeface="Gill Sans" pitchFamily="-112" charset="0"/>
              </a:rPr>
              <a:t>The opportunity </a:t>
            </a:r>
            <a:endParaRPr lang="en-US" altLang="en-US" sz="2800" b="1" dirty="0">
              <a:latin typeface="Gill Sans" pitchFamily="-112" charset="0"/>
              <a:ea typeface="ＭＳ Ｐゴシック" pitchFamily="34" charset="-128"/>
              <a:cs typeface="Gill Sans" pitchFamily="-112" charset="0"/>
            </a:endParaRPr>
          </a:p>
        </p:txBody>
      </p:sp>
      <p:sp>
        <p:nvSpPr>
          <p:cNvPr id="10243" name="Rectangle 3"/>
          <p:cNvSpPr>
            <a:spLocks noGrp="1" noChangeArrowheads="1"/>
          </p:cNvSpPr>
          <p:nvPr>
            <p:ph sz="quarter" idx="4294967295"/>
          </p:nvPr>
        </p:nvSpPr>
        <p:spPr>
          <a:xfrm>
            <a:off x="1042988" y="2132856"/>
            <a:ext cx="6588125" cy="4104455"/>
          </a:xfrm>
        </p:spPr>
        <p:txBody>
          <a:bodyPr/>
          <a:lstStyle/>
          <a:p>
            <a:pPr eaLnBrk="1" hangingPunct="1"/>
            <a:r>
              <a:rPr lang="en-GB" altLang="en-US" sz="2400" dirty="0">
                <a:ea typeface="ＭＳ Ｐゴシック" pitchFamily="34" charset="-128"/>
              </a:rPr>
              <a:t>Don’t wait for politicians to tell you what to do</a:t>
            </a:r>
          </a:p>
          <a:p>
            <a:pPr eaLnBrk="1" hangingPunct="1"/>
            <a:endParaRPr lang="en-GB" altLang="en-US" sz="2400" dirty="0">
              <a:ea typeface="ＭＳ Ｐゴシック" pitchFamily="34" charset="-128"/>
            </a:endParaRPr>
          </a:p>
          <a:p>
            <a:pPr eaLnBrk="1" hangingPunct="1"/>
            <a:r>
              <a:rPr lang="en-GB" altLang="en-US" sz="2400" dirty="0">
                <a:ea typeface="ＭＳ Ｐゴシック" pitchFamily="34" charset="-128"/>
              </a:rPr>
              <a:t>The government isn’t telling schools how to close the gap</a:t>
            </a:r>
          </a:p>
          <a:p>
            <a:pPr marL="0" indent="0" eaLnBrk="1" hangingPunct="1">
              <a:buNone/>
            </a:pPr>
            <a:endParaRPr lang="en-GB" altLang="en-US" sz="2400" dirty="0">
              <a:ea typeface="ＭＳ Ｐゴシック" pitchFamily="34" charset="-128"/>
            </a:endParaRPr>
          </a:p>
          <a:p>
            <a:pPr eaLnBrk="1" hangingPunct="1"/>
            <a:r>
              <a:rPr lang="en-GB" altLang="en-US" sz="2400" dirty="0">
                <a:ea typeface="ＭＳ Ｐゴシック" pitchFamily="34" charset="-128"/>
              </a:rPr>
              <a:t>It’s for schools to decide how to use PP</a:t>
            </a:r>
          </a:p>
          <a:p>
            <a:pPr eaLnBrk="1" hangingPunct="1"/>
            <a:endParaRPr lang="en-GB" altLang="en-US" sz="2400" dirty="0">
              <a:solidFill>
                <a:srgbClr val="FF0000"/>
              </a:solidFill>
              <a:ea typeface="ＭＳ Ｐゴシック" pitchFamily="34" charset="-128"/>
            </a:endParaRPr>
          </a:p>
          <a:p>
            <a:pPr eaLnBrk="1" hangingPunct="1"/>
            <a:r>
              <a:rPr lang="en-GB" altLang="en-US" sz="2400" dirty="0">
                <a:solidFill>
                  <a:srgbClr val="FF0000"/>
                </a:solidFill>
                <a:ea typeface="ＭＳ Ｐゴシック" pitchFamily="34" charset="-128"/>
              </a:rPr>
              <a:t>Stop looking up and start looking out</a:t>
            </a:r>
          </a:p>
          <a:p>
            <a:pPr eaLnBrk="1" hangingPunct="1"/>
            <a:endParaRPr lang="en-GB" altLang="en-US" sz="2400" dirty="0">
              <a:ea typeface="ＭＳ Ｐゴシック" pitchFamily="34" charset="-128"/>
            </a:endParaRPr>
          </a:p>
        </p:txBody>
      </p:sp>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1F68344D-E5B3-4DAC-9588-FEB461ADE25F}" type="slidenum">
              <a:rPr lang="en-US" altLang="en-US" sz="1400" smtClean="0">
                <a:solidFill>
                  <a:srgbClr val="464653"/>
                </a:solidFill>
                <a:latin typeface="Arial" charset="0"/>
              </a:rPr>
              <a:pPr eaLnBrk="1" hangingPunct="1">
                <a:spcBef>
                  <a:spcPct val="0"/>
                </a:spcBef>
                <a:buClrTx/>
                <a:buSzTx/>
                <a:buFontTx/>
                <a:buNone/>
              </a:pPr>
              <a:t>26</a:t>
            </a:fld>
            <a:endParaRPr lang="en-US" altLang="en-US" sz="1400">
              <a:solidFill>
                <a:srgbClr val="464653"/>
              </a:solidFill>
              <a:latin typeface="Arial" charset="0"/>
            </a:endParaRPr>
          </a:p>
        </p:txBody>
      </p:sp>
    </p:spTree>
    <p:extLst>
      <p:ext uri="{BB962C8B-B14F-4D97-AF65-F5344CB8AC3E}">
        <p14:creationId xmlns:p14="http://schemas.microsoft.com/office/powerpoint/2010/main" val="3133002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648071"/>
          </a:xfrm>
        </p:spPr>
        <p:txBody>
          <a:bodyPr>
            <a:noAutofit/>
          </a:bodyPr>
          <a:lstStyle/>
          <a:p>
            <a:r>
              <a:rPr lang="en-GB" sz="4000" b="1" dirty="0"/>
              <a:t>Choosing strategies</a:t>
            </a:r>
          </a:p>
        </p:txBody>
      </p:sp>
      <p:sp>
        <p:nvSpPr>
          <p:cNvPr id="3" name="Subtitle 2"/>
          <p:cNvSpPr>
            <a:spLocks noGrp="1"/>
          </p:cNvSpPr>
          <p:nvPr>
            <p:ph type="subTitle" idx="1"/>
          </p:nvPr>
        </p:nvSpPr>
        <p:spPr>
          <a:xfrm>
            <a:off x="755576" y="1340768"/>
            <a:ext cx="7632848" cy="4752528"/>
          </a:xfrm>
        </p:spPr>
        <p:txBody>
          <a:bodyPr>
            <a:normAutofit/>
          </a:bodyPr>
          <a:lstStyle/>
          <a:p>
            <a:endParaRPr lang="en-GB" sz="2000" dirty="0"/>
          </a:p>
        </p:txBody>
      </p:sp>
      <p:sp>
        <p:nvSpPr>
          <p:cNvPr id="4" name="Oval 3"/>
          <p:cNvSpPr/>
          <p:nvPr/>
        </p:nvSpPr>
        <p:spPr>
          <a:xfrm>
            <a:off x="827584" y="1988840"/>
            <a:ext cx="187220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Raise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attainment</a:t>
            </a:r>
          </a:p>
        </p:txBody>
      </p:sp>
      <p:sp>
        <p:nvSpPr>
          <p:cNvPr id="5" name="Oval 4"/>
          <p:cNvSpPr/>
          <p:nvPr/>
        </p:nvSpPr>
        <p:spPr>
          <a:xfrm>
            <a:off x="3347864" y="1988840"/>
            <a:ext cx="1843442"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Improve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quality of teaching</a:t>
            </a:r>
          </a:p>
        </p:txBody>
      </p:sp>
      <p:sp>
        <p:nvSpPr>
          <p:cNvPr id="6" name="Rounded Rectangle 5"/>
          <p:cNvSpPr/>
          <p:nvPr/>
        </p:nvSpPr>
        <p:spPr>
          <a:xfrm>
            <a:off x="5940152" y="2204864"/>
            <a:ext cx="196936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Early interventions</a:t>
            </a:r>
          </a:p>
        </p:txBody>
      </p:sp>
      <p:sp>
        <p:nvSpPr>
          <p:cNvPr id="8" name="Rounded Rectangle 7"/>
          <p:cNvSpPr/>
          <p:nvPr/>
        </p:nvSpPr>
        <p:spPr>
          <a:xfrm>
            <a:off x="827584" y="5149208"/>
            <a:ext cx="163448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Broaden opportunities</a:t>
            </a:r>
          </a:p>
        </p:txBody>
      </p:sp>
      <p:sp>
        <p:nvSpPr>
          <p:cNvPr id="9" name="Trapezoid 8"/>
          <p:cNvSpPr/>
          <p:nvPr/>
        </p:nvSpPr>
        <p:spPr>
          <a:xfrm>
            <a:off x="1259632" y="3645024"/>
            <a:ext cx="1659632" cy="89610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Top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EEF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strategies</a:t>
            </a:r>
          </a:p>
        </p:txBody>
      </p:sp>
      <p:sp>
        <p:nvSpPr>
          <p:cNvPr id="11" name="Hexagon 10"/>
          <p:cNvSpPr/>
          <p:nvPr/>
        </p:nvSpPr>
        <p:spPr>
          <a:xfrm>
            <a:off x="3347864" y="3645024"/>
            <a:ext cx="1843442" cy="108012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Individual support</a:t>
            </a:r>
          </a:p>
        </p:txBody>
      </p:sp>
      <p:sp>
        <p:nvSpPr>
          <p:cNvPr id="12" name="Oval 11"/>
          <p:cNvSpPr/>
          <p:nvPr/>
        </p:nvSpPr>
        <p:spPr>
          <a:xfrm>
            <a:off x="6660232" y="4941168"/>
            <a:ext cx="1584176" cy="1122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Improve skills</a:t>
            </a:r>
          </a:p>
        </p:txBody>
      </p:sp>
      <p:sp>
        <p:nvSpPr>
          <p:cNvPr id="13" name="Oval 12"/>
          <p:cNvSpPr/>
          <p:nvPr/>
        </p:nvSpPr>
        <p:spPr>
          <a:xfrm>
            <a:off x="5940152" y="3547864"/>
            <a:ext cx="1800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Data monitoring</a:t>
            </a:r>
          </a:p>
        </p:txBody>
      </p:sp>
      <p:sp>
        <p:nvSpPr>
          <p:cNvPr id="14" name="Trapezoid 13"/>
          <p:cNvSpPr/>
          <p:nvPr/>
        </p:nvSpPr>
        <p:spPr>
          <a:xfrm>
            <a:off x="3203848" y="4941168"/>
            <a:ext cx="2304256" cy="112244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Opportunities for bright pupils</a:t>
            </a:r>
          </a:p>
        </p:txBody>
      </p:sp>
    </p:spTree>
    <p:extLst>
      <p:ext uri="{BB962C8B-B14F-4D97-AF65-F5344CB8AC3E}">
        <p14:creationId xmlns:p14="http://schemas.microsoft.com/office/powerpoint/2010/main" val="2054639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042988" y="692696"/>
            <a:ext cx="6481340" cy="504056"/>
          </a:xfrm>
        </p:spPr>
        <p:txBody>
          <a:bodyPr/>
          <a:lstStyle/>
          <a:p>
            <a:pPr algn="ctr" eaLnBrk="1" hangingPunct="1"/>
            <a:r>
              <a:rPr lang="en-GB" altLang="en-US" sz="2800" b="1" dirty="0">
                <a:latin typeface="Gill Sans" pitchFamily="-112" charset="0"/>
                <a:ea typeface="ＭＳ Ｐゴシック" pitchFamily="34" charset="-128"/>
                <a:cs typeface="Gill Sans" pitchFamily="-112" charset="0"/>
              </a:rPr>
              <a:t>The evidence </a:t>
            </a:r>
            <a:endParaRPr lang="en-US" altLang="en-US" sz="2800" b="1" dirty="0">
              <a:latin typeface="Gill Sans" pitchFamily="-112" charset="0"/>
              <a:ea typeface="ＭＳ Ｐゴシック" pitchFamily="34" charset="-128"/>
              <a:cs typeface="Gill Sans" pitchFamily="-112" charset="0"/>
            </a:endParaRPr>
          </a:p>
        </p:txBody>
      </p:sp>
      <p:sp>
        <p:nvSpPr>
          <p:cNvPr id="10243" name="Rectangle 3"/>
          <p:cNvSpPr>
            <a:spLocks noGrp="1" noChangeArrowheads="1"/>
          </p:cNvSpPr>
          <p:nvPr>
            <p:ph sz="quarter" idx="4294967295"/>
          </p:nvPr>
        </p:nvSpPr>
        <p:spPr>
          <a:xfrm>
            <a:off x="1042988" y="1628800"/>
            <a:ext cx="6588125" cy="4608511"/>
          </a:xfrm>
        </p:spPr>
        <p:txBody>
          <a:bodyPr/>
          <a:lstStyle/>
          <a:p>
            <a:pPr eaLnBrk="1" hangingPunct="1"/>
            <a:r>
              <a:rPr lang="en-GB" altLang="en-US" sz="2000" dirty="0">
                <a:ea typeface="ＭＳ Ｐゴシック" pitchFamily="34" charset="-128"/>
              </a:rPr>
              <a:t>Seek out excellent practice in other schools </a:t>
            </a:r>
            <a:r>
              <a:rPr lang="en-GB" sz="2000" dirty="0">
                <a:solidFill>
                  <a:srgbClr val="FF0000"/>
                </a:solidFill>
                <a:hlinkClick r:id="rId2"/>
              </a:rPr>
              <a:t>www.pupilpremiumawards.co.uk</a:t>
            </a:r>
            <a:endParaRPr lang="en-GB" sz="2000" dirty="0">
              <a:solidFill>
                <a:srgbClr val="FF0000"/>
              </a:solidFill>
            </a:endParaRPr>
          </a:p>
          <a:p>
            <a:pPr marL="0" indent="0" eaLnBrk="1" hangingPunct="1">
              <a:buNone/>
            </a:pPr>
            <a:r>
              <a:rPr lang="en-GB" sz="2000" dirty="0">
                <a:solidFill>
                  <a:srgbClr val="FF0000"/>
                </a:solidFill>
              </a:rPr>
              <a:t> </a:t>
            </a:r>
          </a:p>
          <a:p>
            <a:pPr eaLnBrk="1" hangingPunct="1"/>
            <a:r>
              <a:rPr lang="en-GB" altLang="en-US" sz="2000" dirty="0">
                <a:ea typeface="ＭＳ Ｐゴシック" pitchFamily="34" charset="-128"/>
              </a:rPr>
              <a:t>Use the Education Endowment Foundation toolkit </a:t>
            </a:r>
            <a:r>
              <a:rPr lang="en-GB" altLang="en-US" sz="2000" dirty="0">
                <a:ea typeface="ＭＳ Ｐゴシック" pitchFamily="34" charset="-128"/>
                <a:hlinkClick r:id="rId3"/>
              </a:rPr>
              <a:t>http://educationendowmentfoundation.org.uk/toolkit/</a:t>
            </a:r>
            <a:endParaRPr lang="en-GB" altLang="en-US" sz="2000" dirty="0">
              <a:ea typeface="ＭＳ Ｐゴシック" pitchFamily="34" charset="-128"/>
            </a:endParaRPr>
          </a:p>
          <a:p>
            <a:pPr marL="0" indent="0" eaLnBrk="1" hangingPunct="1">
              <a:buNone/>
            </a:pPr>
            <a:endParaRPr lang="en-GB" altLang="en-US" sz="2000" dirty="0">
              <a:ea typeface="ＭＳ Ｐゴシック" pitchFamily="34" charset="-128"/>
            </a:endParaRPr>
          </a:p>
          <a:p>
            <a:pPr eaLnBrk="1" hangingPunct="1"/>
            <a:r>
              <a:rPr lang="en-GB" altLang="en-US" sz="2000" dirty="0">
                <a:ea typeface="ＭＳ Ｐゴシック" pitchFamily="34" charset="-128"/>
              </a:rPr>
              <a:t>Use the NFER report on success and good practice</a:t>
            </a:r>
          </a:p>
          <a:p>
            <a:pPr marL="0" indent="0" eaLnBrk="1" hangingPunct="1">
              <a:buNone/>
            </a:pPr>
            <a:r>
              <a:rPr lang="en-GB" sz="2000" dirty="0"/>
              <a:t>     </a:t>
            </a:r>
            <a:r>
              <a:rPr lang="en-GB" sz="2000" u="sng" dirty="0">
                <a:solidFill>
                  <a:srgbClr val="0000FF"/>
                </a:solidFill>
                <a:hlinkClick r:id="rId4"/>
              </a:rPr>
              <a:t>www.nfer.ac.uk/publications/PUPP01</a:t>
            </a:r>
            <a:endParaRPr lang="en-GB" sz="2000" u="sng" dirty="0">
              <a:solidFill>
                <a:srgbClr val="0000FF"/>
              </a:solidFill>
            </a:endParaRPr>
          </a:p>
          <a:p>
            <a:pPr marL="0" indent="0" eaLnBrk="1" hangingPunct="1">
              <a:buNone/>
            </a:pPr>
            <a:endParaRPr lang="en-GB" altLang="en-US" sz="2000" dirty="0">
              <a:ea typeface="ＭＳ Ｐゴシック" pitchFamily="34" charset="-128"/>
            </a:endParaRPr>
          </a:p>
          <a:p>
            <a:pPr eaLnBrk="1" hangingPunct="1"/>
            <a:r>
              <a:rPr lang="en-GB" altLang="en-US" sz="2000" dirty="0">
                <a:ea typeface="ＭＳ Ｐゴシック" pitchFamily="34" charset="-128"/>
              </a:rPr>
              <a:t>Use conclusions from Ofsted surveys </a:t>
            </a:r>
            <a:r>
              <a:rPr lang="en-GB" altLang="en-US" sz="2000" dirty="0">
                <a:ea typeface="ＭＳ Ｐゴシック" pitchFamily="34" charset="-128"/>
                <a:hlinkClick r:id="rId5"/>
              </a:rPr>
              <a:t>http://www.ofsted.gov.uk/resources/pupil-premium-how-schools-are-spending-funding-successfully-maximise-achievement</a:t>
            </a:r>
            <a:r>
              <a:rPr lang="en-GB" altLang="en-US" sz="2000" dirty="0">
                <a:ea typeface="ＭＳ Ｐゴシック" pitchFamily="34" charset="-128"/>
              </a:rPr>
              <a:t> </a:t>
            </a:r>
          </a:p>
        </p:txBody>
      </p:sp>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1F68344D-E5B3-4DAC-9588-FEB461ADE25F}" type="slidenum">
              <a:rPr lang="en-US" altLang="en-US" sz="1400" smtClean="0">
                <a:solidFill>
                  <a:schemeClr val="tx2"/>
                </a:solidFill>
                <a:latin typeface="Arial" charset="0"/>
              </a:rPr>
              <a:pPr eaLnBrk="1" hangingPunct="1">
                <a:spcBef>
                  <a:spcPct val="0"/>
                </a:spcBef>
                <a:buClrTx/>
                <a:buSzTx/>
                <a:buFontTx/>
                <a:buNone/>
              </a:pPr>
              <a:t>28</a:t>
            </a:fld>
            <a:endParaRPr lang="en-US" altLang="en-US" sz="1400">
              <a:solidFill>
                <a:schemeClr val="tx2"/>
              </a:solidFill>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042988" y="836712"/>
            <a:ext cx="6769372" cy="432048"/>
          </a:xfrm>
        </p:spPr>
        <p:txBody>
          <a:bodyPr/>
          <a:lstStyle/>
          <a:p>
            <a:pPr algn="ctr" eaLnBrk="1" hangingPunct="1"/>
            <a:r>
              <a:rPr lang="en-GB" altLang="en-US" sz="2800" b="1" dirty="0">
                <a:latin typeface="Gill Sans" pitchFamily="-112" charset="0"/>
                <a:ea typeface="ＭＳ Ｐゴシック" pitchFamily="34" charset="-128"/>
                <a:cs typeface="Gill Sans" pitchFamily="-112" charset="0"/>
              </a:rPr>
              <a:t>Professional networks </a:t>
            </a:r>
            <a:endParaRPr lang="en-US" altLang="en-US" sz="2800" b="1" dirty="0">
              <a:latin typeface="Gill Sans" pitchFamily="-112" charset="0"/>
              <a:ea typeface="ＭＳ Ｐゴシック" pitchFamily="34" charset="-128"/>
              <a:cs typeface="Gill Sans" pitchFamily="-112" charset="0"/>
            </a:endParaRPr>
          </a:p>
        </p:txBody>
      </p:sp>
      <p:sp>
        <p:nvSpPr>
          <p:cNvPr id="10243" name="Rectangle 3"/>
          <p:cNvSpPr>
            <a:spLocks noGrp="1" noChangeArrowheads="1"/>
          </p:cNvSpPr>
          <p:nvPr>
            <p:ph sz="quarter" idx="4294967295"/>
          </p:nvPr>
        </p:nvSpPr>
        <p:spPr>
          <a:xfrm>
            <a:off x="1115616" y="1988840"/>
            <a:ext cx="6588125" cy="4320479"/>
          </a:xfrm>
        </p:spPr>
        <p:txBody>
          <a:bodyPr/>
          <a:lstStyle/>
          <a:p>
            <a:pPr eaLnBrk="1" hangingPunct="1"/>
            <a:r>
              <a:rPr lang="en-GB" altLang="en-US" sz="2400" dirty="0">
                <a:solidFill>
                  <a:srgbClr val="FF0000"/>
                </a:solidFill>
                <a:ea typeface="ＭＳ Ｐゴシック" pitchFamily="34" charset="-128"/>
              </a:rPr>
              <a:t>Seek out excellent practice in closing the gap</a:t>
            </a:r>
          </a:p>
          <a:p>
            <a:pPr eaLnBrk="1" hangingPunct="1"/>
            <a:endParaRPr lang="en-GB" altLang="en-US" sz="2400" dirty="0">
              <a:ea typeface="ＭＳ Ｐゴシック" pitchFamily="34" charset="-128"/>
            </a:endParaRPr>
          </a:p>
          <a:p>
            <a:pPr eaLnBrk="1" hangingPunct="1"/>
            <a:r>
              <a:rPr lang="en-GB" altLang="en-US" sz="2400" dirty="0">
                <a:ea typeface="ＭＳ Ｐゴシック" pitchFamily="34" charset="-128"/>
              </a:rPr>
              <a:t>Local, regional, national, international evidence</a:t>
            </a:r>
          </a:p>
          <a:p>
            <a:pPr marL="0" indent="0" eaLnBrk="1" hangingPunct="1">
              <a:buNone/>
            </a:pPr>
            <a:endParaRPr lang="en-GB" altLang="en-US" sz="2400" dirty="0">
              <a:ea typeface="ＭＳ Ｐゴシック" pitchFamily="34" charset="-128"/>
            </a:endParaRPr>
          </a:p>
          <a:p>
            <a:pPr eaLnBrk="1" hangingPunct="1"/>
            <a:r>
              <a:rPr lang="en-GB" altLang="en-US" sz="2400" dirty="0">
                <a:solidFill>
                  <a:srgbClr val="FF0000"/>
                </a:solidFill>
                <a:ea typeface="ＭＳ Ｐゴシック" pitchFamily="34" charset="-128"/>
              </a:rPr>
              <a:t>Is there an outward-looking pupil premium co-ordinators’ network locally?</a:t>
            </a:r>
          </a:p>
          <a:p>
            <a:pPr marL="0" indent="0" eaLnBrk="1" hangingPunct="1">
              <a:buNone/>
            </a:pPr>
            <a:endParaRPr lang="en-GB" altLang="en-US" sz="2400" dirty="0">
              <a:solidFill>
                <a:srgbClr val="FF0000"/>
              </a:solidFill>
              <a:ea typeface="ＭＳ Ｐゴシック" pitchFamily="34" charset="-128"/>
            </a:endParaRPr>
          </a:p>
          <a:p>
            <a:pPr eaLnBrk="1" hangingPunct="1"/>
            <a:r>
              <a:rPr lang="en-GB" altLang="en-US" sz="2400" dirty="0">
                <a:solidFill>
                  <a:srgbClr val="FF0000"/>
                </a:solidFill>
                <a:ea typeface="ＭＳ Ｐゴシック" pitchFamily="34" charset="-128"/>
              </a:rPr>
              <a:t>How good are the networks of key PP staff?</a:t>
            </a:r>
          </a:p>
        </p:txBody>
      </p:sp>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1F68344D-E5B3-4DAC-9588-FEB461ADE25F}" type="slidenum">
              <a:rPr lang="en-US" altLang="en-US" sz="1400" smtClean="0">
                <a:solidFill>
                  <a:srgbClr val="464653"/>
                </a:solidFill>
                <a:latin typeface="Arial" charset="0"/>
              </a:rPr>
              <a:pPr eaLnBrk="1" hangingPunct="1">
                <a:spcBef>
                  <a:spcPct val="0"/>
                </a:spcBef>
                <a:buClrTx/>
                <a:buSzTx/>
                <a:buFontTx/>
                <a:buNone/>
              </a:pPr>
              <a:t>29</a:t>
            </a:fld>
            <a:endParaRPr lang="en-US" altLang="en-US" sz="1400">
              <a:solidFill>
                <a:srgbClr val="464653"/>
              </a:solidFill>
              <a:latin typeface="Arial" charset="0"/>
            </a:endParaRPr>
          </a:p>
        </p:txBody>
      </p:sp>
    </p:spTree>
    <p:extLst>
      <p:ext uri="{BB962C8B-B14F-4D97-AF65-F5344CB8AC3E}">
        <p14:creationId xmlns:p14="http://schemas.microsoft.com/office/powerpoint/2010/main" val="99074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116013" y="332657"/>
            <a:ext cx="7200403" cy="648071"/>
          </a:xfrm>
        </p:spPr>
        <p:txBody>
          <a:bodyPr/>
          <a:lstStyle/>
          <a:p>
            <a:pPr algn="ctr" eaLnBrk="1" hangingPunct="1"/>
            <a:r>
              <a:rPr lang="en-GB" altLang="en-US" sz="2800" b="1" dirty="0">
                <a:latin typeface="Gill Sans" pitchFamily="-112" charset="0"/>
                <a:ea typeface="ＭＳ Ｐゴシック" pitchFamily="34" charset="-128"/>
                <a:cs typeface="Gill Sans" pitchFamily="-112" charset="0"/>
              </a:rPr>
              <a:t>Gap and disadvantaged attainment at 11: 2015</a:t>
            </a:r>
            <a:endParaRPr lang="en-US" altLang="en-US" sz="2800" b="1" dirty="0">
              <a:latin typeface="Gill Sans" pitchFamily="-112" charset="0"/>
              <a:ea typeface="ＭＳ Ｐゴシック" pitchFamily="34" charset="-128"/>
              <a:cs typeface="Gill Sans" pitchFamily="-112" charset="0"/>
            </a:endParaRPr>
          </a:p>
        </p:txBody>
      </p:sp>
      <p:sp>
        <p:nvSpPr>
          <p:cNvPr id="11267" name="Rectangle 3"/>
          <p:cNvSpPr>
            <a:spLocks noGrp="1" noChangeArrowheads="1"/>
          </p:cNvSpPr>
          <p:nvPr>
            <p:ph sz="quarter" idx="4294967295"/>
          </p:nvPr>
        </p:nvSpPr>
        <p:spPr>
          <a:xfrm>
            <a:off x="1293261" y="1052736"/>
            <a:ext cx="6659562" cy="4680519"/>
          </a:xfrm>
        </p:spPr>
        <p:txBody>
          <a:bodyPr/>
          <a:lstStyle/>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algn="ctr" eaLnBrk="1" hangingPunct="1">
              <a:buNone/>
            </a:pPr>
            <a:r>
              <a:rPr lang="en-GB" altLang="en-US" sz="1600" dirty="0">
                <a:solidFill>
                  <a:srgbClr val="002060"/>
                </a:solidFill>
                <a:ea typeface="ＭＳ Ｐゴシック" pitchFamily="34" charset="-128"/>
              </a:rPr>
              <a:t>Attainment at 11 = Level 4+ in Reading, Writing, Maths</a:t>
            </a:r>
          </a:p>
        </p:txBody>
      </p:sp>
      <p:sp>
        <p:nvSpPr>
          <p:cNvPr id="112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4249C42C-7E33-4225-B575-A492631DFA95}" type="slidenum">
              <a:rPr kumimoji="0" lang="en-US" altLang="en-US" sz="1400" b="0" i="0" u="none" strike="noStrike" kern="0" cap="none" spc="0" normalizeH="0" baseline="0" noProof="0" smtClean="0">
                <a:ln>
                  <a:noFill/>
                </a:ln>
                <a:solidFill>
                  <a:srgbClr val="464653"/>
                </a:solidFill>
                <a:effectLst/>
                <a:uLnTx/>
                <a:uFillTx/>
                <a:latin typeface="Arial" charset="0"/>
                <a:ea typeface="ＭＳ Ｐゴシック" pitchFamily="34" charset="-128"/>
              </a:rPr>
              <a:pPr marL="0" marR="0" lvl="0" indent="0" defTabSz="914400" eaLnBrk="1" fontAlgn="auto" latinLnBrk="0" hangingPunct="1">
                <a:lnSpc>
                  <a:spcPct val="100000"/>
                </a:lnSpc>
                <a:spcBef>
                  <a:spcPct val="0"/>
                </a:spcBef>
                <a:spcAft>
                  <a:spcPts val="0"/>
                </a:spcAft>
                <a:buClrTx/>
                <a:buSzTx/>
                <a:buFontTx/>
                <a:buNone/>
                <a:tabLst/>
                <a:defRPr/>
              </a:pPr>
              <a:t>3</a:t>
            </a:fld>
            <a:endParaRPr kumimoji="0" lang="en-US" altLang="en-US" sz="1400" b="0" i="0" u="none" strike="noStrike" kern="0" cap="none" spc="0" normalizeH="0" baseline="0" noProof="0" dirty="0">
              <a:ln>
                <a:noFill/>
              </a:ln>
              <a:solidFill>
                <a:srgbClr val="464653"/>
              </a:solidFill>
              <a:effectLst/>
              <a:uLnTx/>
              <a:uFillTx/>
              <a:latin typeface="Arial" charset="0"/>
              <a:ea typeface="ＭＳ Ｐゴシック"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2260632497"/>
              </p:ext>
            </p:extLst>
          </p:nvPr>
        </p:nvGraphicFramePr>
        <p:xfrm>
          <a:off x="1575042" y="1052737"/>
          <a:ext cx="6096000" cy="5231323"/>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val="20000"/>
                    </a:ext>
                  </a:extLst>
                </a:gridCol>
                <a:gridCol w="856208">
                  <a:extLst>
                    <a:ext uri="{9D8B030D-6E8A-4147-A177-3AD203B41FA5}">
                      <a16:colId xmlns:a16="http://schemas.microsoft.com/office/drawing/2014/main" val="20001"/>
                    </a:ext>
                  </a:extLst>
                </a:gridCol>
                <a:gridCol w="96495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858906">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724443">
                <a:tc>
                  <a:txBody>
                    <a:bodyPr/>
                    <a:lstStyle/>
                    <a:p>
                      <a:pPr algn="ctr"/>
                      <a:endParaRPr lang="en-GB" b="1" dirty="0"/>
                    </a:p>
                  </a:txBody>
                  <a:tcPr/>
                </a:tc>
                <a:tc>
                  <a:txBody>
                    <a:bodyPr/>
                    <a:lstStyle/>
                    <a:p>
                      <a:pPr algn="ctr"/>
                      <a:r>
                        <a:rPr lang="en-GB" b="1" dirty="0"/>
                        <a:t>Gap at 11</a:t>
                      </a:r>
                    </a:p>
                  </a:txBody>
                  <a:tcPr/>
                </a:tc>
                <a:tc>
                  <a:txBody>
                    <a:bodyPr/>
                    <a:lstStyle/>
                    <a:p>
                      <a:pPr algn="ctr"/>
                      <a:r>
                        <a:rPr lang="en-GB" b="1" dirty="0"/>
                        <a:t>Attain-</a:t>
                      </a:r>
                      <a:r>
                        <a:rPr lang="en-GB" b="1" dirty="0" err="1"/>
                        <a:t>ment</a:t>
                      </a:r>
                      <a:endParaRPr lang="en-GB" b="1" dirty="0"/>
                    </a:p>
                  </a:txBody>
                  <a:tcPr/>
                </a:tc>
                <a:tc>
                  <a:txBody>
                    <a:bodyPr/>
                    <a:lstStyle/>
                    <a:p>
                      <a:pPr algn="ctr"/>
                      <a:endParaRPr lang="en-GB" b="1" dirty="0"/>
                    </a:p>
                  </a:txBody>
                  <a:tcPr/>
                </a:tc>
                <a:tc>
                  <a:txBody>
                    <a:bodyPr/>
                    <a:lstStyle/>
                    <a:p>
                      <a:pPr algn="ctr"/>
                      <a:r>
                        <a:rPr lang="en-GB" b="1" dirty="0"/>
                        <a:t>Gap at 11</a:t>
                      </a:r>
                    </a:p>
                  </a:txBody>
                  <a:tcPr/>
                </a:tc>
                <a:tc>
                  <a:txBody>
                    <a:bodyPr/>
                    <a:lstStyle/>
                    <a:p>
                      <a:pPr algn="ctr"/>
                      <a:r>
                        <a:rPr lang="en-GB" b="1" dirty="0"/>
                        <a:t>Attain-</a:t>
                      </a:r>
                      <a:r>
                        <a:rPr lang="en-GB" b="1" dirty="0" err="1"/>
                        <a:t>ment</a:t>
                      </a:r>
                      <a:endParaRPr lang="en-GB" b="1" dirty="0"/>
                    </a:p>
                  </a:txBody>
                  <a:tcPr/>
                </a:tc>
                <a:extLst>
                  <a:ext uri="{0D108BD9-81ED-4DB2-BD59-A6C34878D82A}">
                    <a16:rowId xmlns:a16="http://schemas.microsoft.com/office/drawing/2014/main" val="10000"/>
                  </a:ext>
                </a:extLst>
              </a:tr>
              <a:tr h="418580">
                <a:tc>
                  <a:txBody>
                    <a:bodyPr/>
                    <a:lstStyle/>
                    <a:p>
                      <a:pPr algn="ctr"/>
                      <a:r>
                        <a:rPr lang="en-GB" sz="1600" b="0" dirty="0"/>
                        <a:t>North East</a:t>
                      </a:r>
                    </a:p>
                  </a:txBody>
                  <a:tcPr/>
                </a:tc>
                <a:tc>
                  <a:txBody>
                    <a:bodyPr/>
                    <a:lstStyle/>
                    <a:p>
                      <a:pPr algn="ctr"/>
                      <a:r>
                        <a:rPr lang="en-GB" sz="1600" b="0" dirty="0">
                          <a:solidFill>
                            <a:srgbClr val="FF0000"/>
                          </a:solidFill>
                        </a:rPr>
                        <a:t>16</a:t>
                      </a:r>
                    </a:p>
                  </a:txBody>
                  <a:tcPr/>
                </a:tc>
                <a:tc>
                  <a:txBody>
                    <a:bodyPr/>
                    <a:lstStyle/>
                    <a:p>
                      <a:pPr algn="ctr"/>
                      <a:r>
                        <a:rPr lang="en-GB" sz="1600" b="0" dirty="0">
                          <a:solidFill>
                            <a:schemeClr val="tx1"/>
                          </a:solidFill>
                        </a:rPr>
                        <a:t>72</a:t>
                      </a:r>
                    </a:p>
                  </a:txBody>
                  <a:tcPr/>
                </a:tc>
                <a:tc>
                  <a:txBody>
                    <a:bodyPr/>
                    <a:lstStyle/>
                    <a:p>
                      <a:pPr algn="ctr"/>
                      <a:r>
                        <a:rPr lang="en-GB" sz="1600" b="0" dirty="0"/>
                        <a:t>Newham</a:t>
                      </a:r>
                    </a:p>
                  </a:txBody>
                  <a:tcPr/>
                </a:tc>
                <a:tc>
                  <a:txBody>
                    <a:bodyPr/>
                    <a:lstStyle/>
                    <a:p>
                      <a:pPr algn="ctr"/>
                      <a:r>
                        <a:rPr lang="en-GB" sz="1600" b="0" dirty="0">
                          <a:solidFill>
                            <a:schemeClr val="tx1"/>
                          </a:solidFill>
                        </a:rPr>
                        <a:t>3</a:t>
                      </a:r>
                    </a:p>
                  </a:txBody>
                  <a:tcPr/>
                </a:tc>
                <a:tc>
                  <a:txBody>
                    <a:bodyPr/>
                    <a:lstStyle/>
                    <a:p>
                      <a:pPr algn="ctr"/>
                      <a:r>
                        <a:rPr lang="en-GB" sz="1600" b="0" dirty="0">
                          <a:solidFill>
                            <a:schemeClr val="tx1"/>
                          </a:solidFill>
                        </a:rPr>
                        <a:t>82</a:t>
                      </a:r>
                    </a:p>
                  </a:txBody>
                  <a:tcPr/>
                </a:tc>
                <a:extLst>
                  <a:ext uri="{0D108BD9-81ED-4DB2-BD59-A6C34878D82A}">
                    <a16:rowId xmlns:a16="http://schemas.microsoft.com/office/drawing/2014/main" val="10001"/>
                  </a:ext>
                </a:extLst>
              </a:tr>
              <a:tr h="418580">
                <a:tc>
                  <a:txBody>
                    <a:bodyPr/>
                    <a:lstStyle/>
                    <a:p>
                      <a:pPr algn="ctr"/>
                      <a:r>
                        <a:rPr lang="en-GB" sz="1600" b="0" dirty="0"/>
                        <a:t>North West</a:t>
                      </a:r>
                    </a:p>
                  </a:txBody>
                  <a:tcPr/>
                </a:tc>
                <a:tc>
                  <a:txBody>
                    <a:bodyPr/>
                    <a:lstStyle/>
                    <a:p>
                      <a:pPr algn="ctr"/>
                      <a:r>
                        <a:rPr lang="en-GB" sz="1600" b="0" dirty="0">
                          <a:solidFill>
                            <a:srgbClr val="FF0000"/>
                          </a:solidFill>
                        </a:rPr>
                        <a:t>16</a:t>
                      </a:r>
                    </a:p>
                  </a:txBody>
                  <a:tcPr/>
                </a:tc>
                <a:tc>
                  <a:txBody>
                    <a:bodyPr/>
                    <a:lstStyle/>
                    <a:p>
                      <a:pPr algn="ctr"/>
                      <a:r>
                        <a:rPr lang="en-GB" sz="1600" b="0" dirty="0">
                          <a:solidFill>
                            <a:schemeClr val="tx1"/>
                          </a:solidFill>
                        </a:rPr>
                        <a:t>71</a:t>
                      </a:r>
                    </a:p>
                  </a:txBody>
                  <a:tcPr/>
                </a:tc>
                <a:tc>
                  <a:txBody>
                    <a:bodyPr/>
                    <a:lstStyle/>
                    <a:p>
                      <a:pPr algn="ctr"/>
                      <a:r>
                        <a:rPr lang="en-GB" sz="1600" b="0" dirty="0"/>
                        <a:t>Greenwich</a:t>
                      </a:r>
                    </a:p>
                  </a:txBody>
                  <a:tcPr/>
                </a:tc>
                <a:tc>
                  <a:txBody>
                    <a:bodyPr/>
                    <a:lstStyle/>
                    <a:p>
                      <a:pPr algn="ctr"/>
                      <a:r>
                        <a:rPr lang="en-GB" sz="1600" b="0" dirty="0">
                          <a:solidFill>
                            <a:schemeClr val="tx1"/>
                          </a:solidFill>
                        </a:rPr>
                        <a:t>8</a:t>
                      </a:r>
                    </a:p>
                  </a:txBody>
                  <a:tcPr/>
                </a:tc>
                <a:tc>
                  <a:txBody>
                    <a:bodyPr/>
                    <a:lstStyle/>
                    <a:p>
                      <a:pPr algn="ctr"/>
                      <a:r>
                        <a:rPr lang="en-GB" sz="1600" b="0" dirty="0">
                          <a:solidFill>
                            <a:schemeClr val="tx1"/>
                          </a:solidFill>
                        </a:rPr>
                        <a:t>83</a:t>
                      </a:r>
                    </a:p>
                  </a:txBody>
                  <a:tcPr/>
                </a:tc>
                <a:extLst>
                  <a:ext uri="{0D108BD9-81ED-4DB2-BD59-A6C34878D82A}">
                    <a16:rowId xmlns:a16="http://schemas.microsoft.com/office/drawing/2014/main" val="10002"/>
                  </a:ext>
                </a:extLst>
              </a:tr>
              <a:tr h="418580">
                <a:tc>
                  <a:txBody>
                    <a:bodyPr/>
                    <a:lstStyle/>
                    <a:p>
                      <a:pPr algn="ctr"/>
                      <a:r>
                        <a:rPr lang="en-GB" sz="1600" b="0" dirty="0"/>
                        <a:t>Yorkshire</a:t>
                      </a:r>
                    </a:p>
                  </a:txBody>
                  <a:tcPr/>
                </a:tc>
                <a:tc>
                  <a:txBody>
                    <a:bodyPr/>
                    <a:lstStyle/>
                    <a:p>
                      <a:pPr algn="ctr"/>
                      <a:r>
                        <a:rPr lang="en-GB" sz="1600" b="0" dirty="0">
                          <a:solidFill>
                            <a:srgbClr val="FF0000"/>
                          </a:solidFill>
                        </a:rPr>
                        <a:t>18</a:t>
                      </a:r>
                    </a:p>
                  </a:txBody>
                  <a:tcPr/>
                </a:tc>
                <a:tc>
                  <a:txBody>
                    <a:bodyPr/>
                    <a:lstStyle/>
                    <a:p>
                      <a:pPr algn="ctr"/>
                      <a:r>
                        <a:rPr lang="en-GB" sz="1600" b="0" dirty="0">
                          <a:solidFill>
                            <a:srgbClr val="FF0000"/>
                          </a:solidFill>
                        </a:rPr>
                        <a:t>66</a:t>
                      </a:r>
                    </a:p>
                  </a:txBody>
                  <a:tcPr/>
                </a:tc>
                <a:tc>
                  <a:txBody>
                    <a:bodyPr/>
                    <a:lstStyle/>
                    <a:p>
                      <a:pPr algn="ctr"/>
                      <a:r>
                        <a:rPr lang="en-GB" sz="1600" b="0" dirty="0"/>
                        <a:t>Birmingham</a:t>
                      </a:r>
                    </a:p>
                  </a:txBody>
                  <a:tcPr/>
                </a:tc>
                <a:tc>
                  <a:txBody>
                    <a:bodyPr/>
                    <a:lstStyle/>
                    <a:p>
                      <a:pPr algn="ctr"/>
                      <a:r>
                        <a:rPr lang="en-GB" sz="1600" b="0" dirty="0">
                          <a:solidFill>
                            <a:schemeClr val="tx1"/>
                          </a:solidFill>
                        </a:rPr>
                        <a:t>11</a:t>
                      </a:r>
                    </a:p>
                  </a:txBody>
                  <a:tcPr/>
                </a:tc>
                <a:tc>
                  <a:txBody>
                    <a:bodyPr/>
                    <a:lstStyle/>
                    <a:p>
                      <a:pPr algn="ctr"/>
                      <a:r>
                        <a:rPr lang="en-GB" sz="1600" b="0" dirty="0">
                          <a:solidFill>
                            <a:schemeClr val="tx1"/>
                          </a:solidFill>
                        </a:rPr>
                        <a:t>72</a:t>
                      </a:r>
                    </a:p>
                  </a:txBody>
                  <a:tcPr/>
                </a:tc>
                <a:extLst>
                  <a:ext uri="{0D108BD9-81ED-4DB2-BD59-A6C34878D82A}">
                    <a16:rowId xmlns:a16="http://schemas.microsoft.com/office/drawing/2014/main" val="10003"/>
                  </a:ext>
                </a:extLst>
              </a:tr>
              <a:tr h="418580">
                <a:tc>
                  <a:txBody>
                    <a:bodyPr/>
                    <a:lstStyle/>
                    <a:p>
                      <a:pPr algn="ctr"/>
                      <a:r>
                        <a:rPr lang="en-GB" sz="1600" b="0" dirty="0"/>
                        <a:t>East </a:t>
                      </a:r>
                      <a:r>
                        <a:rPr lang="en-GB" sz="1600" b="0" dirty="0" err="1"/>
                        <a:t>Mids</a:t>
                      </a:r>
                      <a:endParaRPr lang="en-GB" sz="1600" b="0" dirty="0"/>
                    </a:p>
                  </a:txBody>
                  <a:tcPr/>
                </a:tc>
                <a:tc>
                  <a:txBody>
                    <a:bodyPr/>
                    <a:lstStyle/>
                    <a:p>
                      <a:pPr algn="ctr"/>
                      <a:r>
                        <a:rPr lang="en-GB" sz="1600" b="0" dirty="0">
                          <a:solidFill>
                            <a:srgbClr val="FF0000"/>
                          </a:solidFill>
                        </a:rPr>
                        <a:t>17</a:t>
                      </a:r>
                    </a:p>
                  </a:txBody>
                  <a:tcPr/>
                </a:tc>
                <a:tc>
                  <a:txBody>
                    <a:bodyPr/>
                    <a:lstStyle/>
                    <a:p>
                      <a:pPr algn="ctr"/>
                      <a:r>
                        <a:rPr lang="en-GB" sz="1600" b="0" dirty="0">
                          <a:solidFill>
                            <a:srgbClr val="FF0000"/>
                          </a:solidFill>
                        </a:rPr>
                        <a:t>67</a:t>
                      </a:r>
                    </a:p>
                  </a:txBody>
                  <a:tcPr/>
                </a:tc>
                <a:tc>
                  <a:txBody>
                    <a:bodyPr/>
                    <a:lstStyle/>
                    <a:p>
                      <a:pPr algn="ctr"/>
                      <a:r>
                        <a:rPr lang="en-GB" sz="1600" b="0" dirty="0"/>
                        <a:t>Redcar</a:t>
                      </a:r>
                    </a:p>
                  </a:txBody>
                  <a:tcPr/>
                </a:tc>
                <a:tc>
                  <a:txBody>
                    <a:bodyPr/>
                    <a:lstStyle/>
                    <a:p>
                      <a:pPr algn="ctr"/>
                      <a:r>
                        <a:rPr lang="en-GB" sz="1600" b="0" dirty="0">
                          <a:solidFill>
                            <a:schemeClr val="tx1"/>
                          </a:solidFill>
                        </a:rPr>
                        <a:t>14</a:t>
                      </a:r>
                    </a:p>
                  </a:txBody>
                  <a:tcPr/>
                </a:tc>
                <a:tc>
                  <a:txBody>
                    <a:bodyPr/>
                    <a:lstStyle/>
                    <a:p>
                      <a:pPr algn="ctr"/>
                      <a:r>
                        <a:rPr lang="en-GB" sz="1600" b="0" dirty="0">
                          <a:solidFill>
                            <a:schemeClr val="tx1"/>
                          </a:solidFill>
                        </a:rPr>
                        <a:t>78</a:t>
                      </a:r>
                    </a:p>
                  </a:txBody>
                  <a:tcPr/>
                </a:tc>
                <a:extLst>
                  <a:ext uri="{0D108BD9-81ED-4DB2-BD59-A6C34878D82A}">
                    <a16:rowId xmlns:a16="http://schemas.microsoft.com/office/drawing/2014/main" val="10004"/>
                  </a:ext>
                </a:extLst>
              </a:tr>
              <a:tr h="418580">
                <a:tc>
                  <a:txBody>
                    <a:bodyPr/>
                    <a:lstStyle/>
                    <a:p>
                      <a:pPr algn="ctr"/>
                      <a:r>
                        <a:rPr lang="en-GB" sz="1600" b="0" dirty="0"/>
                        <a:t>West </a:t>
                      </a:r>
                      <a:r>
                        <a:rPr lang="en-GB" sz="1600" b="0" dirty="0" err="1"/>
                        <a:t>Mids</a:t>
                      </a:r>
                      <a:endParaRPr lang="en-GB" sz="1600" b="0" dirty="0"/>
                    </a:p>
                  </a:txBody>
                  <a:tcPr/>
                </a:tc>
                <a:tc>
                  <a:txBody>
                    <a:bodyPr/>
                    <a:lstStyle/>
                    <a:p>
                      <a:pPr algn="ctr"/>
                      <a:r>
                        <a:rPr lang="en-GB" sz="1600" b="0" dirty="0">
                          <a:solidFill>
                            <a:schemeClr val="tx1"/>
                          </a:solidFill>
                        </a:rPr>
                        <a:t>15</a:t>
                      </a:r>
                    </a:p>
                  </a:txBody>
                  <a:tcPr/>
                </a:tc>
                <a:tc>
                  <a:txBody>
                    <a:bodyPr/>
                    <a:lstStyle/>
                    <a:p>
                      <a:pPr algn="ctr"/>
                      <a:r>
                        <a:rPr lang="en-GB" sz="1600" b="0" dirty="0">
                          <a:solidFill>
                            <a:srgbClr val="FF0000"/>
                          </a:solidFill>
                        </a:rPr>
                        <a:t>69</a:t>
                      </a:r>
                    </a:p>
                  </a:txBody>
                  <a:tcPr/>
                </a:tc>
                <a:tc>
                  <a:txBody>
                    <a:bodyPr/>
                    <a:lstStyle/>
                    <a:p>
                      <a:pPr algn="ctr"/>
                      <a:r>
                        <a:rPr lang="en-GB" sz="1600" b="0" dirty="0"/>
                        <a:t>Doncaster </a:t>
                      </a:r>
                    </a:p>
                  </a:txBody>
                  <a:tcPr/>
                </a:tc>
                <a:tc>
                  <a:txBody>
                    <a:bodyPr/>
                    <a:lstStyle/>
                    <a:p>
                      <a:pPr algn="ctr"/>
                      <a:r>
                        <a:rPr lang="en-GB" sz="1600" b="0" dirty="0">
                          <a:solidFill>
                            <a:srgbClr val="FF0000"/>
                          </a:solidFill>
                        </a:rPr>
                        <a:t>19</a:t>
                      </a:r>
                    </a:p>
                  </a:txBody>
                  <a:tcPr/>
                </a:tc>
                <a:tc>
                  <a:txBody>
                    <a:bodyPr/>
                    <a:lstStyle/>
                    <a:p>
                      <a:pPr algn="ctr"/>
                      <a:r>
                        <a:rPr lang="en-GB" sz="1600" b="0" dirty="0">
                          <a:solidFill>
                            <a:srgbClr val="FF0000"/>
                          </a:solidFill>
                        </a:rPr>
                        <a:t>62</a:t>
                      </a:r>
                    </a:p>
                  </a:txBody>
                  <a:tcPr/>
                </a:tc>
                <a:extLst>
                  <a:ext uri="{0D108BD9-81ED-4DB2-BD59-A6C34878D82A}">
                    <a16:rowId xmlns:a16="http://schemas.microsoft.com/office/drawing/2014/main" val="10005"/>
                  </a:ext>
                </a:extLst>
              </a:tr>
              <a:tr h="418580">
                <a:tc>
                  <a:txBody>
                    <a:bodyPr/>
                    <a:lstStyle/>
                    <a:p>
                      <a:pPr algn="ctr"/>
                      <a:r>
                        <a:rPr lang="en-GB" sz="1600" b="0" dirty="0"/>
                        <a:t>East</a:t>
                      </a:r>
                    </a:p>
                  </a:txBody>
                  <a:tcPr/>
                </a:tc>
                <a:tc>
                  <a:txBody>
                    <a:bodyPr/>
                    <a:lstStyle/>
                    <a:p>
                      <a:pPr algn="ctr"/>
                      <a:r>
                        <a:rPr lang="en-GB" sz="1600" b="0" dirty="0">
                          <a:solidFill>
                            <a:srgbClr val="FF0000"/>
                          </a:solidFill>
                        </a:rPr>
                        <a:t>18</a:t>
                      </a:r>
                    </a:p>
                  </a:txBody>
                  <a:tcPr/>
                </a:tc>
                <a:tc>
                  <a:txBody>
                    <a:bodyPr/>
                    <a:lstStyle/>
                    <a:p>
                      <a:pPr algn="ctr"/>
                      <a:r>
                        <a:rPr lang="en-GB" sz="1600" b="0" dirty="0">
                          <a:solidFill>
                            <a:srgbClr val="FF0000"/>
                          </a:solidFill>
                        </a:rPr>
                        <a:t>66</a:t>
                      </a:r>
                    </a:p>
                  </a:txBody>
                  <a:tcPr/>
                </a:tc>
                <a:tc>
                  <a:txBody>
                    <a:bodyPr/>
                    <a:lstStyle/>
                    <a:p>
                      <a:pPr algn="ctr"/>
                      <a:r>
                        <a:rPr lang="en-GB" sz="1600" b="0" dirty="0"/>
                        <a:t>Wakefield</a:t>
                      </a:r>
                    </a:p>
                  </a:txBody>
                  <a:tcPr/>
                </a:tc>
                <a:tc>
                  <a:txBody>
                    <a:bodyPr/>
                    <a:lstStyle/>
                    <a:p>
                      <a:pPr algn="ctr"/>
                      <a:r>
                        <a:rPr lang="en-GB" sz="1600" b="0" dirty="0">
                          <a:solidFill>
                            <a:srgbClr val="FF0000"/>
                          </a:solidFill>
                        </a:rPr>
                        <a:t>22</a:t>
                      </a:r>
                    </a:p>
                  </a:txBody>
                  <a:tcPr/>
                </a:tc>
                <a:tc>
                  <a:txBody>
                    <a:bodyPr/>
                    <a:lstStyle/>
                    <a:p>
                      <a:pPr algn="ctr"/>
                      <a:r>
                        <a:rPr lang="en-GB" sz="1600" b="0" dirty="0">
                          <a:solidFill>
                            <a:srgbClr val="FF0000"/>
                          </a:solidFill>
                        </a:rPr>
                        <a:t>62</a:t>
                      </a:r>
                    </a:p>
                  </a:txBody>
                  <a:tcPr/>
                </a:tc>
                <a:extLst>
                  <a:ext uri="{0D108BD9-81ED-4DB2-BD59-A6C34878D82A}">
                    <a16:rowId xmlns:a16="http://schemas.microsoft.com/office/drawing/2014/main" val="10008"/>
                  </a:ext>
                </a:extLst>
              </a:tr>
              <a:tr h="555745">
                <a:tc>
                  <a:txBody>
                    <a:bodyPr/>
                    <a:lstStyle/>
                    <a:p>
                      <a:pPr algn="ctr"/>
                      <a:r>
                        <a:rPr lang="en-GB" sz="1600" b="0" dirty="0"/>
                        <a:t>Inner London</a:t>
                      </a:r>
                    </a:p>
                  </a:txBody>
                  <a:tcPr/>
                </a:tc>
                <a:tc>
                  <a:txBody>
                    <a:bodyPr/>
                    <a:lstStyle/>
                    <a:p>
                      <a:pPr algn="ctr"/>
                      <a:r>
                        <a:rPr lang="en-GB" sz="1600" b="0" dirty="0">
                          <a:solidFill>
                            <a:schemeClr val="tx1"/>
                          </a:solidFill>
                        </a:rPr>
                        <a:t>9</a:t>
                      </a:r>
                    </a:p>
                  </a:txBody>
                  <a:tcPr/>
                </a:tc>
                <a:tc>
                  <a:txBody>
                    <a:bodyPr/>
                    <a:lstStyle/>
                    <a:p>
                      <a:pPr algn="ctr"/>
                      <a:r>
                        <a:rPr lang="en-GB" sz="1600" b="0" dirty="0">
                          <a:solidFill>
                            <a:schemeClr val="tx1"/>
                          </a:solidFill>
                        </a:rPr>
                        <a:t>80</a:t>
                      </a:r>
                    </a:p>
                  </a:txBody>
                  <a:tcPr/>
                </a:tc>
                <a:tc>
                  <a:txBody>
                    <a:bodyPr/>
                    <a:lstStyle/>
                    <a:p>
                      <a:pPr algn="ctr"/>
                      <a:r>
                        <a:rPr lang="en-GB" sz="1600" b="0" dirty="0"/>
                        <a:t>Norfolk</a:t>
                      </a:r>
                    </a:p>
                  </a:txBody>
                  <a:tcPr/>
                </a:tc>
                <a:tc>
                  <a:txBody>
                    <a:bodyPr/>
                    <a:lstStyle/>
                    <a:p>
                      <a:pPr algn="ctr"/>
                      <a:r>
                        <a:rPr lang="en-GB" sz="1600" b="0" dirty="0">
                          <a:solidFill>
                            <a:srgbClr val="FF0000"/>
                          </a:solidFill>
                        </a:rPr>
                        <a:t>18</a:t>
                      </a:r>
                    </a:p>
                  </a:txBody>
                  <a:tcPr/>
                </a:tc>
                <a:tc>
                  <a:txBody>
                    <a:bodyPr/>
                    <a:lstStyle/>
                    <a:p>
                      <a:pPr algn="ctr"/>
                      <a:r>
                        <a:rPr lang="en-GB" sz="1600" b="0" dirty="0">
                          <a:solidFill>
                            <a:srgbClr val="FF0000"/>
                          </a:solidFill>
                        </a:rPr>
                        <a:t>63</a:t>
                      </a:r>
                    </a:p>
                  </a:txBody>
                  <a:tcPr/>
                </a:tc>
                <a:extLst>
                  <a:ext uri="{0D108BD9-81ED-4DB2-BD59-A6C34878D82A}">
                    <a16:rowId xmlns:a16="http://schemas.microsoft.com/office/drawing/2014/main" val="2399141686"/>
                  </a:ext>
                </a:extLst>
              </a:tr>
              <a:tr h="555745">
                <a:tc>
                  <a:txBody>
                    <a:bodyPr/>
                    <a:lstStyle/>
                    <a:p>
                      <a:pPr algn="ctr"/>
                      <a:r>
                        <a:rPr lang="en-GB" sz="1600" b="0" dirty="0"/>
                        <a:t>Outer London</a:t>
                      </a:r>
                    </a:p>
                  </a:txBody>
                  <a:tcPr/>
                </a:tc>
                <a:tc>
                  <a:txBody>
                    <a:bodyPr/>
                    <a:lstStyle/>
                    <a:p>
                      <a:pPr algn="ctr"/>
                      <a:r>
                        <a:rPr lang="en-GB" sz="1600" b="0" dirty="0">
                          <a:solidFill>
                            <a:schemeClr val="tx1"/>
                          </a:solidFill>
                        </a:rPr>
                        <a:t>12</a:t>
                      </a:r>
                    </a:p>
                  </a:txBody>
                  <a:tcPr/>
                </a:tc>
                <a:tc>
                  <a:txBody>
                    <a:bodyPr/>
                    <a:lstStyle/>
                    <a:p>
                      <a:pPr algn="ctr"/>
                      <a:r>
                        <a:rPr lang="en-GB" sz="1600" b="0" dirty="0">
                          <a:solidFill>
                            <a:schemeClr val="tx1"/>
                          </a:solidFill>
                        </a:rPr>
                        <a:t>76</a:t>
                      </a:r>
                    </a:p>
                  </a:txBody>
                  <a:tcPr/>
                </a:tc>
                <a:tc>
                  <a:txBody>
                    <a:bodyPr/>
                    <a:lstStyle/>
                    <a:p>
                      <a:pPr algn="ctr"/>
                      <a:r>
                        <a:rPr lang="en-GB" sz="1600" b="0" dirty="0"/>
                        <a:t>Wokingham</a:t>
                      </a:r>
                    </a:p>
                  </a:txBody>
                  <a:tcPr/>
                </a:tc>
                <a:tc>
                  <a:txBody>
                    <a:bodyPr/>
                    <a:lstStyle/>
                    <a:p>
                      <a:pPr algn="ctr"/>
                      <a:r>
                        <a:rPr lang="en-GB" sz="1600" b="0" dirty="0">
                          <a:solidFill>
                            <a:srgbClr val="FF0000"/>
                          </a:solidFill>
                        </a:rPr>
                        <a:t>26</a:t>
                      </a:r>
                    </a:p>
                  </a:txBody>
                  <a:tcPr/>
                </a:tc>
                <a:tc>
                  <a:txBody>
                    <a:bodyPr/>
                    <a:lstStyle/>
                    <a:p>
                      <a:pPr algn="ctr"/>
                      <a:r>
                        <a:rPr lang="en-GB" sz="1600" b="0" dirty="0">
                          <a:solidFill>
                            <a:srgbClr val="FF0000"/>
                          </a:solidFill>
                        </a:rPr>
                        <a:t>62</a:t>
                      </a:r>
                    </a:p>
                  </a:txBody>
                  <a:tcPr/>
                </a:tc>
                <a:extLst>
                  <a:ext uri="{0D108BD9-81ED-4DB2-BD59-A6C34878D82A}">
                    <a16:rowId xmlns:a16="http://schemas.microsoft.com/office/drawing/2014/main" val="493070198"/>
                  </a:ext>
                </a:extLst>
              </a:tr>
              <a:tr h="418580">
                <a:tc>
                  <a:txBody>
                    <a:bodyPr/>
                    <a:lstStyle/>
                    <a:p>
                      <a:pPr algn="ctr"/>
                      <a:r>
                        <a:rPr lang="en-GB" sz="1600" b="0" dirty="0"/>
                        <a:t>South East</a:t>
                      </a:r>
                    </a:p>
                  </a:txBody>
                  <a:tcPr/>
                </a:tc>
                <a:tc>
                  <a:txBody>
                    <a:bodyPr/>
                    <a:lstStyle/>
                    <a:p>
                      <a:pPr algn="ctr"/>
                      <a:r>
                        <a:rPr lang="en-GB" sz="1600" b="0" dirty="0">
                          <a:solidFill>
                            <a:srgbClr val="FF0000"/>
                          </a:solidFill>
                        </a:rPr>
                        <a:t>18</a:t>
                      </a:r>
                    </a:p>
                  </a:txBody>
                  <a:tcPr/>
                </a:tc>
                <a:tc>
                  <a:txBody>
                    <a:bodyPr/>
                    <a:lstStyle/>
                    <a:p>
                      <a:pPr algn="ctr"/>
                      <a:r>
                        <a:rPr lang="en-GB" sz="1600" b="0" dirty="0">
                          <a:solidFill>
                            <a:srgbClr val="FF0000"/>
                          </a:solidFill>
                        </a:rPr>
                        <a:t>67</a:t>
                      </a:r>
                    </a:p>
                  </a:txBody>
                  <a:tcPr/>
                </a:tc>
                <a:tc>
                  <a:txBody>
                    <a:bodyPr/>
                    <a:lstStyle/>
                    <a:p>
                      <a:pPr algn="ctr"/>
                      <a:r>
                        <a:rPr lang="en-GB" sz="1600" b="0" dirty="0"/>
                        <a:t>Buckingham</a:t>
                      </a:r>
                    </a:p>
                  </a:txBody>
                  <a:tcPr/>
                </a:tc>
                <a:tc>
                  <a:txBody>
                    <a:bodyPr/>
                    <a:lstStyle/>
                    <a:p>
                      <a:pPr algn="ctr"/>
                      <a:r>
                        <a:rPr lang="en-GB" sz="1600" b="0" dirty="0">
                          <a:solidFill>
                            <a:srgbClr val="FF0000"/>
                          </a:solidFill>
                        </a:rPr>
                        <a:t>23</a:t>
                      </a:r>
                    </a:p>
                  </a:txBody>
                  <a:tcPr/>
                </a:tc>
                <a:tc>
                  <a:txBody>
                    <a:bodyPr/>
                    <a:lstStyle/>
                    <a:p>
                      <a:pPr algn="ctr"/>
                      <a:r>
                        <a:rPr lang="en-GB" sz="1600" b="0" dirty="0">
                          <a:solidFill>
                            <a:srgbClr val="FF0000"/>
                          </a:solidFill>
                        </a:rPr>
                        <a:t>63</a:t>
                      </a:r>
                    </a:p>
                  </a:txBody>
                  <a:tcPr/>
                </a:tc>
                <a:extLst>
                  <a:ext uri="{0D108BD9-81ED-4DB2-BD59-A6C34878D82A}">
                    <a16:rowId xmlns:a16="http://schemas.microsoft.com/office/drawing/2014/main" val="1261692249"/>
                  </a:ext>
                </a:extLst>
              </a:tr>
              <a:tr h="418580">
                <a:tc>
                  <a:txBody>
                    <a:bodyPr/>
                    <a:lstStyle/>
                    <a:p>
                      <a:pPr algn="ctr"/>
                      <a:r>
                        <a:rPr lang="en-GB" sz="1600" b="0" dirty="0"/>
                        <a:t>South West</a:t>
                      </a:r>
                    </a:p>
                  </a:txBody>
                  <a:tcPr/>
                </a:tc>
                <a:tc>
                  <a:txBody>
                    <a:bodyPr/>
                    <a:lstStyle/>
                    <a:p>
                      <a:pPr algn="ctr"/>
                      <a:r>
                        <a:rPr lang="en-GB" sz="1600" b="0" dirty="0">
                          <a:solidFill>
                            <a:srgbClr val="FF0000"/>
                          </a:solidFill>
                        </a:rPr>
                        <a:t>18</a:t>
                      </a:r>
                    </a:p>
                  </a:txBody>
                  <a:tcPr/>
                </a:tc>
                <a:tc>
                  <a:txBody>
                    <a:bodyPr/>
                    <a:lstStyle/>
                    <a:p>
                      <a:pPr algn="ctr"/>
                      <a:r>
                        <a:rPr lang="en-GB" sz="1600" b="0" dirty="0">
                          <a:solidFill>
                            <a:srgbClr val="FF0000"/>
                          </a:solidFill>
                        </a:rPr>
                        <a:t>67</a:t>
                      </a:r>
                    </a:p>
                  </a:txBody>
                  <a:tcPr/>
                </a:tc>
                <a:tc>
                  <a:txBody>
                    <a:bodyPr/>
                    <a:lstStyle/>
                    <a:p>
                      <a:pPr algn="ctr"/>
                      <a:r>
                        <a:rPr lang="en-GB" sz="1600" b="1" dirty="0"/>
                        <a:t>National</a:t>
                      </a:r>
                    </a:p>
                  </a:txBody>
                  <a:tcPr/>
                </a:tc>
                <a:tc>
                  <a:txBody>
                    <a:bodyPr/>
                    <a:lstStyle/>
                    <a:p>
                      <a:pPr algn="ctr"/>
                      <a:r>
                        <a:rPr lang="en-GB" sz="1600" b="1" dirty="0"/>
                        <a:t>15</a:t>
                      </a:r>
                    </a:p>
                  </a:txBody>
                  <a:tcPr/>
                </a:tc>
                <a:tc>
                  <a:txBody>
                    <a:bodyPr/>
                    <a:lstStyle/>
                    <a:p>
                      <a:pPr algn="ctr"/>
                      <a:r>
                        <a:rPr lang="en-GB" sz="1600" b="1" dirty="0"/>
                        <a:t>70</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09246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EEF Toolkit Strategies</a:t>
            </a:r>
          </a:p>
        </p:txBody>
      </p:sp>
      <p:sp>
        <p:nvSpPr>
          <p:cNvPr id="3" name="Content Placeholder 2"/>
          <p:cNvSpPr>
            <a:spLocks noGrp="1"/>
          </p:cNvSpPr>
          <p:nvPr>
            <p:ph sz="half" idx="1"/>
          </p:nvPr>
        </p:nvSpPr>
        <p:spPr>
          <a:xfrm>
            <a:off x="457200" y="1600200"/>
            <a:ext cx="4038600" cy="4709120"/>
          </a:xfrm>
        </p:spPr>
        <p:txBody>
          <a:bodyPr/>
          <a:lstStyle/>
          <a:p>
            <a:pPr lvl="0">
              <a:lnSpc>
                <a:spcPct val="107000"/>
              </a:lnSpc>
              <a:spcAft>
                <a:spcPts val="0"/>
              </a:spcAft>
              <a:buFont typeface="+mj-lt"/>
              <a:buAutoNum type="arabicPeriod"/>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Arts participation</a:t>
            </a:r>
          </a:p>
          <a:p>
            <a:pPr lvl="0">
              <a:lnSpc>
                <a:spcPct val="107000"/>
              </a:lnSpc>
              <a:spcAft>
                <a:spcPts val="0"/>
              </a:spcAft>
              <a:buFont typeface="+mj-lt"/>
              <a:buAutoNum type="arabicPeriod"/>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Aspiration interventions</a:t>
            </a:r>
          </a:p>
          <a:p>
            <a:pPr lvl="0">
              <a:lnSpc>
                <a:spcPct val="107000"/>
              </a:lnSpc>
              <a:spcAft>
                <a:spcPts val="0"/>
              </a:spcAft>
              <a:buFont typeface="+mj-lt"/>
              <a:buAutoNum type="arabicPeriod"/>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Behaviour interventions</a:t>
            </a:r>
          </a:p>
          <a:p>
            <a:pPr lvl="0">
              <a:lnSpc>
                <a:spcPct val="107000"/>
              </a:lnSpc>
              <a:spcAft>
                <a:spcPts val="0"/>
              </a:spcAft>
              <a:buFont typeface="+mj-lt"/>
              <a:buAutoNum type="arabicPeriod"/>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Block scheduling</a:t>
            </a:r>
          </a:p>
          <a:p>
            <a:pPr lvl="0">
              <a:lnSpc>
                <a:spcPct val="107000"/>
              </a:lnSpc>
              <a:spcAft>
                <a:spcPts val="0"/>
              </a:spcAft>
              <a:buFont typeface="+mj-lt"/>
              <a:buAutoNum type="arabicPeriod"/>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Collaborative learning</a:t>
            </a:r>
          </a:p>
          <a:p>
            <a:pPr lvl="0">
              <a:lnSpc>
                <a:spcPct val="107000"/>
              </a:lnSpc>
              <a:spcAft>
                <a:spcPts val="0"/>
              </a:spcAft>
              <a:buFont typeface="+mj-lt"/>
              <a:buAutoNum type="arabicPeriod"/>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Digital technology</a:t>
            </a:r>
          </a:p>
          <a:p>
            <a:pPr lvl="0">
              <a:lnSpc>
                <a:spcPct val="107000"/>
              </a:lnSpc>
              <a:spcAft>
                <a:spcPts val="0"/>
              </a:spcAft>
              <a:buFont typeface="+mj-lt"/>
              <a:buAutoNum type="arabicPeriod"/>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Early years intervention</a:t>
            </a:r>
          </a:p>
          <a:p>
            <a:pPr lvl="0">
              <a:lnSpc>
                <a:spcPct val="107000"/>
              </a:lnSpc>
              <a:spcAft>
                <a:spcPts val="0"/>
              </a:spcAft>
              <a:buFont typeface="+mj-lt"/>
              <a:buAutoNum type="arabicPeriod"/>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Extending school time</a:t>
            </a:r>
          </a:p>
          <a:p>
            <a:pPr lvl="0">
              <a:lnSpc>
                <a:spcPct val="107000"/>
              </a:lnSpc>
              <a:spcAft>
                <a:spcPts val="0"/>
              </a:spcAft>
              <a:buFont typeface="+mj-lt"/>
              <a:buAutoNum type="arabicPeriod"/>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Feedback</a:t>
            </a:r>
          </a:p>
          <a:p>
            <a:pPr lvl="0">
              <a:lnSpc>
                <a:spcPct val="107000"/>
              </a:lnSpc>
              <a:spcAft>
                <a:spcPts val="0"/>
              </a:spcAft>
              <a:buFont typeface="+mj-lt"/>
              <a:buAutoNum type="arabicPeriod"/>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Homework (Primary)</a:t>
            </a:r>
          </a:p>
          <a:p>
            <a:pPr lvl="0">
              <a:lnSpc>
                <a:spcPct val="107000"/>
              </a:lnSpc>
              <a:spcAft>
                <a:spcPts val="0"/>
              </a:spcAft>
              <a:buFont typeface="+mj-lt"/>
              <a:buAutoNum type="arabicPeriod"/>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Homework (Secondary)</a:t>
            </a:r>
          </a:p>
          <a:p>
            <a:pPr lvl="0">
              <a:lnSpc>
                <a:spcPct val="107000"/>
              </a:lnSpc>
              <a:spcAft>
                <a:spcPts val="0"/>
              </a:spcAft>
              <a:buFont typeface="+mj-lt"/>
              <a:buAutoNum type="arabicPeriod"/>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Individualised instruction</a:t>
            </a:r>
          </a:p>
          <a:p>
            <a:pPr lvl="0">
              <a:lnSpc>
                <a:spcPct val="107000"/>
              </a:lnSpc>
              <a:spcAft>
                <a:spcPts val="0"/>
              </a:spcAft>
              <a:buFont typeface="+mj-lt"/>
              <a:buAutoNum type="arabicPeriod"/>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Learning styles</a:t>
            </a:r>
          </a:p>
          <a:p>
            <a:pPr lvl="0">
              <a:lnSpc>
                <a:spcPct val="107000"/>
              </a:lnSpc>
              <a:spcAft>
                <a:spcPts val="0"/>
              </a:spcAft>
              <a:buFont typeface="+mj-lt"/>
              <a:buAutoNum type="arabicPeriod"/>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Mastery learning</a:t>
            </a:r>
          </a:p>
          <a:p>
            <a:pPr lvl="0">
              <a:lnSpc>
                <a:spcPct val="107000"/>
              </a:lnSpc>
              <a:spcAft>
                <a:spcPts val="0"/>
              </a:spcAft>
              <a:buFont typeface="+mj-lt"/>
              <a:buAutoNum type="arabicPeriod"/>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Mentoring</a:t>
            </a:r>
          </a:p>
          <a:p>
            <a:pPr lvl="0">
              <a:lnSpc>
                <a:spcPct val="107000"/>
              </a:lnSpc>
              <a:spcAft>
                <a:spcPts val="0"/>
              </a:spcAft>
              <a:buFont typeface="+mj-lt"/>
              <a:buAutoNum type="arabicPeriod"/>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Meta-cognition and self-regulation</a:t>
            </a:r>
          </a:p>
          <a:p>
            <a:pPr lvl="0">
              <a:lnSpc>
                <a:spcPct val="107000"/>
              </a:lnSpc>
              <a:spcAft>
                <a:spcPts val="0"/>
              </a:spcAft>
              <a:buFont typeface="+mj-lt"/>
              <a:buAutoNum type="arabicPeriod"/>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One to one tuition</a:t>
            </a:r>
            <a:endParaRPr lang="en-GB" sz="14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648200" y="1600200"/>
            <a:ext cx="4038600" cy="4709120"/>
          </a:xfrm>
        </p:spPr>
        <p:txBody>
          <a:bodyPr/>
          <a:lstStyle/>
          <a:p>
            <a:pPr marL="0" indent="0">
              <a:buNone/>
            </a:pPr>
            <a:r>
              <a:rPr lang="en-GB" sz="1400" dirty="0"/>
              <a:t>18.	Oral language interventions</a:t>
            </a:r>
          </a:p>
          <a:p>
            <a:pPr marL="0" indent="0">
              <a:buNone/>
            </a:pPr>
            <a:r>
              <a:rPr lang="en-GB" sz="1400" dirty="0"/>
              <a:t>19.	Outdoor adventure learning</a:t>
            </a:r>
          </a:p>
          <a:p>
            <a:pPr marL="0" indent="0">
              <a:buNone/>
            </a:pPr>
            <a:r>
              <a:rPr lang="en-GB" sz="1400" dirty="0"/>
              <a:t>20.	Parental involvement</a:t>
            </a:r>
          </a:p>
          <a:p>
            <a:pPr marL="0" indent="0">
              <a:buNone/>
            </a:pPr>
            <a:r>
              <a:rPr lang="en-GB" sz="1400" dirty="0"/>
              <a:t>21.	Peer tutoring</a:t>
            </a:r>
          </a:p>
          <a:p>
            <a:pPr marL="0" indent="0">
              <a:buNone/>
            </a:pPr>
            <a:r>
              <a:rPr lang="en-GB" sz="1400" dirty="0"/>
              <a:t>22.	Performance pay</a:t>
            </a:r>
          </a:p>
          <a:p>
            <a:pPr marL="0" indent="0">
              <a:buNone/>
            </a:pPr>
            <a:r>
              <a:rPr lang="en-GB" sz="1400" dirty="0"/>
              <a:t>23.	Phonics</a:t>
            </a:r>
          </a:p>
          <a:p>
            <a:pPr marL="0" indent="0">
              <a:buNone/>
            </a:pPr>
            <a:r>
              <a:rPr lang="en-GB" sz="1400" dirty="0"/>
              <a:t>24.	Physical environment</a:t>
            </a:r>
          </a:p>
          <a:p>
            <a:pPr marL="0" indent="0">
              <a:buNone/>
            </a:pPr>
            <a:r>
              <a:rPr lang="en-GB" sz="1400" dirty="0"/>
              <a:t>25.	Reading comprehension strategies</a:t>
            </a:r>
          </a:p>
          <a:p>
            <a:pPr marL="0" indent="0">
              <a:buNone/>
            </a:pPr>
            <a:r>
              <a:rPr lang="en-GB" sz="1400" dirty="0"/>
              <a:t>26.	Reducing class size</a:t>
            </a:r>
          </a:p>
          <a:p>
            <a:pPr marL="0" indent="0">
              <a:buNone/>
            </a:pPr>
            <a:r>
              <a:rPr lang="en-GB" sz="1400" dirty="0"/>
              <a:t>27.	Repeating a year</a:t>
            </a:r>
          </a:p>
          <a:p>
            <a:pPr marL="0" indent="0">
              <a:buNone/>
            </a:pPr>
            <a:r>
              <a:rPr lang="en-GB" sz="1400" dirty="0"/>
              <a:t>28.	School uniform</a:t>
            </a:r>
          </a:p>
          <a:p>
            <a:pPr marL="0" indent="0">
              <a:buNone/>
            </a:pPr>
            <a:r>
              <a:rPr lang="en-GB" sz="1400" dirty="0"/>
              <a:t>29.	Setting or streaming</a:t>
            </a:r>
          </a:p>
          <a:p>
            <a:pPr marL="0" indent="0">
              <a:buNone/>
            </a:pPr>
            <a:r>
              <a:rPr lang="en-GB" sz="1400" dirty="0"/>
              <a:t>30.	Small group tuition</a:t>
            </a:r>
          </a:p>
          <a:p>
            <a:pPr marL="0" indent="0">
              <a:buNone/>
            </a:pPr>
            <a:r>
              <a:rPr lang="en-GB" sz="1400" dirty="0"/>
              <a:t>31.	Social and emotional learning</a:t>
            </a:r>
          </a:p>
          <a:p>
            <a:pPr marL="0" indent="0">
              <a:buNone/>
            </a:pPr>
            <a:r>
              <a:rPr lang="en-GB" sz="1400" dirty="0"/>
              <a:t>32.	Sports participation</a:t>
            </a:r>
          </a:p>
          <a:p>
            <a:pPr marL="0" indent="0">
              <a:buNone/>
            </a:pPr>
            <a:r>
              <a:rPr lang="en-GB" sz="1400" dirty="0"/>
              <a:t>33.	Summer schools</a:t>
            </a:r>
          </a:p>
          <a:p>
            <a:pPr marL="0" indent="0">
              <a:buNone/>
            </a:pPr>
            <a:r>
              <a:rPr lang="en-GB" sz="1400" dirty="0"/>
              <a:t>34.	Teaching assistants</a:t>
            </a:r>
          </a:p>
        </p:txBody>
      </p:sp>
    </p:spTree>
    <p:extLst>
      <p:ext uri="{BB962C8B-B14F-4D97-AF65-F5344CB8AC3E}">
        <p14:creationId xmlns:p14="http://schemas.microsoft.com/office/powerpoint/2010/main" val="2745064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042988" y="476672"/>
            <a:ext cx="6913388" cy="720080"/>
          </a:xfrm>
        </p:spPr>
        <p:txBody>
          <a:bodyPr/>
          <a:lstStyle/>
          <a:p>
            <a:pPr algn="ctr" eaLnBrk="1" hangingPunct="1"/>
            <a:r>
              <a:rPr lang="en-US" altLang="en-US" sz="3600" b="1" dirty="0">
                <a:latin typeface="Gill Sans" pitchFamily="-112" charset="0"/>
                <a:ea typeface="ＭＳ Ｐゴシック" pitchFamily="34" charset="-128"/>
                <a:cs typeface="Gill Sans" pitchFamily="-112" charset="0"/>
              </a:rPr>
              <a:t>EEF Toolkit Strategies</a:t>
            </a:r>
          </a:p>
        </p:txBody>
      </p:sp>
      <p:graphicFrame>
        <p:nvGraphicFramePr>
          <p:cNvPr id="2" name="Content Placeholder 1"/>
          <p:cNvGraphicFramePr>
            <a:graphicFrameLocks noGrp="1"/>
          </p:cNvGraphicFramePr>
          <p:nvPr>
            <p:ph sz="quarter" idx="4294967295"/>
            <p:extLst/>
          </p:nvPr>
        </p:nvGraphicFramePr>
        <p:xfrm>
          <a:off x="1116013" y="1341438"/>
          <a:ext cx="6588125" cy="496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1F68344D-E5B3-4DAC-9588-FEB461ADE25F}" type="slidenum">
              <a:rPr kumimoji="0" lang="en-US" altLang="en-US" sz="1400" b="0" i="0" u="none" strike="noStrike" kern="0" cap="none" spc="0" normalizeH="0" baseline="0" noProof="0" smtClean="0">
                <a:ln>
                  <a:noFill/>
                </a:ln>
                <a:solidFill>
                  <a:srgbClr val="464653"/>
                </a:solidFill>
                <a:effectLst/>
                <a:uLnTx/>
                <a:uFillTx/>
                <a:latin typeface="Arial" charset="0"/>
                <a:ea typeface="ＭＳ Ｐゴシック" pitchFamily="34" charset="-128"/>
              </a:rPr>
              <a:pPr marL="0" marR="0" lvl="0" indent="0" defTabSz="914400" eaLnBrk="1" fontAlgn="auto" latinLnBrk="0" hangingPunct="1">
                <a:lnSpc>
                  <a:spcPct val="100000"/>
                </a:lnSpc>
                <a:spcBef>
                  <a:spcPct val="0"/>
                </a:spcBef>
                <a:spcAft>
                  <a:spcPts val="0"/>
                </a:spcAft>
                <a:buClrTx/>
                <a:buSzTx/>
                <a:buFontTx/>
                <a:buNone/>
                <a:tabLst/>
                <a:defRPr/>
              </a:pPr>
              <a:t>31</a:t>
            </a:fld>
            <a:endParaRPr kumimoji="0" lang="en-US" altLang="en-US" sz="1400" b="0" i="0" u="none" strike="noStrike" kern="0" cap="none" spc="0" normalizeH="0" baseline="0" noProof="0">
              <a:ln>
                <a:noFill/>
              </a:ln>
              <a:solidFill>
                <a:srgbClr val="464653"/>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3384698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48680"/>
            <a:ext cx="5843588" cy="720080"/>
          </a:xfrm>
        </p:spPr>
        <p:txBody>
          <a:bodyPr>
            <a:normAutofit/>
          </a:bodyPr>
          <a:lstStyle/>
          <a:p>
            <a:r>
              <a:rPr lang="en-GB" sz="3200" dirty="0"/>
              <a:t>EEF Toolkit</a:t>
            </a:r>
          </a:p>
        </p:txBody>
      </p:sp>
      <p:sp>
        <p:nvSpPr>
          <p:cNvPr id="2" name="Slide Number Placeholder 1"/>
          <p:cNvSpPr>
            <a:spLocks noGrp="1"/>
          </p:cNvSpPr>
          <p:nvPr>
            <p:ph type="sldNum" sz="quarter" idx="12"/>
          </p:nvPr>
        </p:nvSpPr>
        <p:spPr/>
        <p:txBody>
          <a:bodyPr/>
          <a:lstStyle/>
          <a:p>
            <a:pPr>
              <a:defRPr/>
            </a:pPr>
            <a:fld id="{1DE5D352-1000-4FA0-B28C-6404FA3B6E1E}" type="slidenum">
              <a:rPr lang="en-US" smtClean="0">
                <a:solidFill>
                  <a:prstClr val="black">
                    <a:tint val="75000"/>
                  </a:prstClr>
                </a:solidFill>
              </a:rPr>
              <a:pPr>
                <a:defRPr/>
              </a:pPr>
              <a:t>32</a:t>
            </a:fld>
            <a:endParaRPr lang="en-US">
              <a:solidFill>
                <a:prstClr val="black">
                  <a:tint val="75000"/>
                </a:prstClr>
              </a:solidFill>
            </a:endParaRPr>
          </a:p>
        </p:txBody>
      </p:sp>
      <p:pic>
        <p:nvPicPr>
          <p:cNvPr id="6" name="Picture 5" descr="Screen Shot 2014-03-06 at 17.13.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4" y="1700807"/>
            <a:ext cx="4553206" cy="4751171"/>
          </a:xfrm>
          <a:prstGeom prst="rect">
            <a:avLst/>
          </a:prstGeom>
        </p:spPr>
      </p:pic>
      <p:pic>
        <p:nvPicPr>
          <p:cNvPr id="7" name="Picture 6" descr="Screen Shot 2014-03-06 at 17.13.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00808"/>
            <a:ext cx="4536504" cy="4739536"/>
          </a:xfrm>
          <a:prstGeom prst="rect">
            <a:avLst/>
          </a:prstGeom>
        </p:spPr>
      </p:pic>
    </p:spTree>
    <p:extLst>
      <p:ext uri="{BB962C8B-B14F-4D97-AF65-F5344CB8AC3E}">
        <p14:creationId xmlns:p14="http://schemas.microsoft.com/office/powerpoint/2010/main" val="2638564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nchor="b"/>
          <a:lstStyle/>
          <a:p>
            <a:r>
              <a:rPr lang="en-GB" b="1" dirty="0"/>
              <a:t>Small group tuition</a:t>
            </a:r>
          </a:p>
        </p:txBody>
      </p:sp>
      <p:sp>
        <p:nvSpPr>
          <p:cNvPr id="4" name="TextBox 3"/>
          <p:cNvSpPr txBox="1"/>
          <p:nvPr/>
        </p:nvSpPr>
        <p:spPr>
          <a:xfrm>
            <a:off x="1042988" y="3262313"/>
            <a:ext cx="7200900" cy="2800766"/>
          </a:xfrm>
          <a:prstGeom prst="rect">
            <a:avLst/>
          </a:prstGeom>
          <a:noFill/>
          <a:ln>
            <a:solidFill>
              <a:schemeClr val="accent1">
                <a:shade val="95000"/>
                <a:satMod val="105000"/>
              </a:schemeClr>
            </a:solidFill>
          </a:ln>
        </p:spPr>
        <p:txBody>
          <a:bodyPr>
            <a:spAutoFit/>
          </a:bodyP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a:ln>
                  <a:noFill/>
                </a:ln>
                <a:solidFill>
                  <a:prstClr val="black"/>
                </a:solidFill>
                <a:effectLst/>
                <a:uLnTx/>
                <a:uFillTx/>
                <a:cs typeface="Arial" charset="0"/>
              </a:rPr>
              <a:t>Intensive tuition in small groups is very effective, particularly when pupils are grouped according to current level of attainment or specific need. Have you considered how you will organise the groups?</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a:ln>
                  <a:noFill/>
                </a:ln>
                <a:solidFill>
                  <a:prstClr val="black"/>
                </a:solidFill>
                <a:effectLst/>
                <a:uLnTx/>
                <a:uFillTx/>
                <a:cs typeface="Arial" charset="0"/>
              </a:rPr>
              <a:t>How will you assess pupils’ needs accurately and provide work at a challenging level with effective feedback and support?</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a:ln>
                  <a:noFill/>
                </a:ln>
                <a:solidFill>
                  <a:prstClr val="black"/>
                </a:solidFill>
                <a:effectLst/>
                <a:uLnTx/>
                <a:uFillTx/>
                <a:cs typeface="Arial" charset="0"/>
              </a:rPr>
              <a:t>One to one tuition and small group tuition are effective interventions. However, the cost effectiveness of one-to-two and one-to-three indicates that greater use of these approaches would be productive in schools.</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a:ln>
                  <a:noFill/>
                </a:ln>
                <a:solidFill>
                  <a:prstClr val="black"/>
                </a:solidFill>
                <a:effectLst/>
                <a:uLnTx/>
                <a:uFillTx/>
                <a:cs typeface="Arial" charset="0"/>
              </a:rPr>
              <a:t>Have you considered how you will provide training and support for those leading the small group tuition, and how you will evaluate the impact of it? These are likely to increase the effectiveness of small group tuition.</a:t>
            </a:r>
          </a:p>
        </p:txBody>
      </p:sp>
      <p:graphicFrame>
        <p:nvGraphicFramePr>
          <p:cNvPr id="11" name="Content Placeholder 3"/>
          <p:cNvGraphicFramePr>
            <a:graphicFrameLocks noGrp="1"/>
          </p:cNvGraphicFramePr>
          <p:nvPr>
            <p:ph idx="1"/>
            <p:extLst/>
          </p:nvPr>
        </p:nvGraphicFramePr>
        <p:xfrm>
          <a:off x="1803476" y="1772816"/>
          <a:ext cx="5659731" cy="1080120"/>
        </p:xfrm>
        <a:graphic>
          <a:graphicData uri="http://schemas.openxmlformats.org/drawingml/2006/table">
            <a:tbl>
              <a:tblPr firstRow="1" firstCol="1" bandRow="1">
                <a:tableStyleId>{5C22544A-7EE6-4342-B048-85BDC9FD1C3A}</a:tableStyleId>
              </a:tblPr>
              <a:tblGrid>
                <a:gridCol w="1212005">
                  <a:extLst>
                    <a:ext uri="{9D8B030D-6E8A-4147-A177-3AD203B41FA5}">
                      <a16:colId xmlns:a16="http://schemas.microsoft.com/office/drawing/2014/main" val="20000"/>
                    </a:ext>
                  </a:extLst>
                </a:gridCol>
                <a:gridCol w="996767">
                  <a:extLst>
                    <a:ext uri="{9D8B030D-6E8A-4147-A177-3AD203B41FA5}">
                      <a16:colId xmlns:a16="http://schemas.microsoft.com/office/drawing/2014/main" val="20001"/>
                    </a:ext>
                  </a:extLst>
                </a:gridCol>
                <a:gridCol w="949114">
                  <a:extLst>
                    <a:ext uri="{9D8B030D-6E8A-4147-A177-3AD203B41FA5}">
                      <a16:colId xmlns:a16="http://schemas.microsoft.com/office/drawing/2014/main" val="20002"/>
                    </a:ext>
                  </a:extLst>
                </a:gridCol>
                <a:gridCol w="926080">
                  <a:extLst>
                    <a:ext uri="{9D8B030D-6E8A-4147-A177-3AD203B41FA5}">
                      <a16:colId xmlns:a16="http://schemas.microsoft.com/office/drawing/2014/main" val="20003"/>
                    </a:ext>
                  </a:extLst>
                </a:gridCol>
                <a:gridCol w="1575765">
                  <a:extLst>
                    <a:ext uri="{9D8B030D-6E8A-4147-A177-3AD203B41FA5}">
                      <a16:colId xmlns:a16="http://schemas.microsoft.com/office/drawing/2014/main" val="20004"/>
                    </a:ext>
                  </a:extLst>
                </a:gridCol>
              </a:tblGrid>
              <a:tr h="540060">
                <a:tc>
                  <a:txBody>
                    <a:bodyPr/>
                    <a:lstStyle/>
                    <a:p>
                      <a:pPr algn="ctr">
                        <a:lnSpc>
                          <a:spcPct val="115000"/>
                        </a:lnSpc>
                        <a:spcAft>
                          <a:spcPts val="0"/>
                        </a:spcAft>
                      </a:pPr>
                      <a:r>
                        <a:rPr lang="en-US" sz="1000" dirty="0">
                          <a:effectLst/>
                        </a:rPr>
                        <a:t>Approach</a:t>
                      </a:r>
                      <a:endParaRPr lang="en-GB" sz="1000" dirty="0">
                        <a:effectLst/>
                        <a:latin typeface="Arial"/>
                        <a:ea typeface="Arial"/>
                        <a:cs typeface="Times New Roman"/>
                      </a:endParaRPr>
                    </a:p>
                  </a:txBody>
                  <a:tcPr marL="68580" marR="68580" marT="0" marB="0" anchor="ctr"/>
                </a:tc>
                <a:tc>
                  <a:txBody>
                    <a:bodyPr/>
                    <a:lstStyle/>
                    <a:p>
                      <a:pPr algn="ctr">
                        <a:lnSpc>
                          <a:spcPct val="115000"/>
                        </a:lnSpc>
                        <a:spcAft>
                          <a:spcPts val="0"/>
                        </a:spcAft>
                      </a:pPr>
                      <a:r>
                        <a:rPr lang="en-US" sz="1000" dirty="0">
                          <a:effectLst/>
                        </a:rPr>
                        <a:t>Average impact</a:t>
                      </a:r>
                      <a:endParaRPr lang="en-GB" sz="1000" dirty="0">
                        <a:effectLst/>
                        <a:latin typeface="Arial"/>
                        <a:ea typeface="Arial"/>
                        <a:cs typeface="Times New Roman"/>
                      </a:endParaRPr>
                    </a:p>
                  </a:txBody>
                  <a:tcPr marL="68580" marR="68580" marT="0" marB="0" anchor="ctr"/>
                </a:tc>
                <a:tc>
                  <a:txBody>
                    <a:bodyPr/>
                    <a:lstStyle/>
                    <a:p>
                      <a:pPr algn="ctr">
                        <a:lnSpc>
                          <a:spcPct val="115000"/>
                        </a:lnSpc>
                        <a:spcAft>
                          <a:spcPts val="0"/>
                        </a:spcAft>
                      </a:pPr>
                      <a:r>
                        <a:rPr lang="en-US" sz="1000">
                          <a:effectLst/>
                        </a:rPr>
                        <a:t>Cost</a:t>
                      </a:r>
                      <a:endParaRPr lang="en-GB" sz="1000">
                        <a:effectLst/>
                        <a:latin typeface="Arial"/>
                        <a:ea typeface="Arial"/>
                        <a:cs typeface="Times New Roman"/>
                      </a:endParaRPr>
                    </a:p>
                  </a:txBody>
                  <a:tcPr marL="68580" marR="68580" marT="0" marB="0" anchor="ctr"/>
                </a:tc>
                <a:tc>
                  <a:txBody>
                    <a:bodyPr/>
                    <a:lstStyle/>
                    <a:p>
                      <a:pPr algn="ctr">
                        <a:lnSpc>
                          <a:spcPct val="115000"/>
                        </a:lnSpc>
                        <a:spcAft>
                          <a:spcPts val="0"/>
                        </a:spcAft>
                      </a:pPr>
                      <a:r>
                        <a:rPr lang="en-US" sz="1000" dirty="0">
                          <a:effectLst/>
                        </a:rPr>
                        <a:t>Evidence estimate</a:t>
                      </a:r>
                      <a:endParaRPr lang="en-GB" sz="1000" dirty="0">
                        <a:effectLst/>
                        <a:latin typeface="Arial"/>
                        <a:ea typeface="Arial"/>
                        <a:cs typeface="Times New Roman"/>
                      </a:endParaRPr>
                    </a:p>
                  </a:txBody>
                  <a:tcPr marL="68580" marR="68580" marT="0" marB="0" anchor="ctr"/>
                </a:tc>
                <a:tc>
                  <a:txBody>
                    <a:bodyPr/>
                    <a:lstStyle/>
                    <a:p>
                      <a:pPr algn="ctr">
                        <a:lnSpc>
                          <a:spcPct val="115000"/>
                        </a:lnSpc>
                        <a:spcAft>
                          <a:spcPts val="0"/>
                        </a:spcAft>
                      </a:pPr>
                      <a:r>
                        <a:rPr lang="en-US" sz="1000" dirty="0">
                          <a:effectLst/>
                        </a:rPr>
                        <a:t>Summary</a:t>
                      </a:r>
                      <a:endParaRPr lang="en-GB" sz="1000" dirty="0">
                        <a:effectLst/>
                        <a:latin typeface="Arial"/>
                        <a:ea typeface="Arial"/>
                        <a:cs typeface="Times New Roman"/>
                      </a:endParaRPr>
                    </a:p>
                  </a:txBody>
                  <a:tcPr marL="68580" marR="68580" marT="0" marB="0" anchor="ctr"/>
                </a:tc>
                <a:extLst>
                  <a:ext uri="{0D108BD9-81ED-4DB2-BD59-A6C34878D82A}">
                    <a16:rowId xmlns:a16="http://schemas.microsoft.com/office/drawing/2014/main" val="10000"/>
                  </a:ext>
                </a:extLst>
              </a:tr>
              <a:tr h="540060">
                <a:tc>
                  <a:txBody>
                    <a:bodyPr/>
                    <a:lstStyle/>
                    <a:p>
                      <a:pPr algn="ctr">
                        <a:lnSpc>
                          <a:spcPct val="115000"/>
                        </a:lnSpc>
                        <a:spcAft>
                          <a:spcPts val="0"/>
                        </a:spcAft>
                      </a:pPr>
                      <a:r>
                        <a:rPr lang="en-US" sz="1200" dirty="0">
                          <a:effectLst/>
                        </a:rPr>
                        <a:t>Small group tuition</a:t>
                      </a:r>
                      <a:endParaRPr lang="en-GB" sz="1200" dirty="0">
                        <a:effectLst/>
                        <a:latin typeface="Arial"/>
                        <a:ea typeface="Arial"/>
                        <a:cs typeface="Times New Roman"/>
                      </a:endParaRPr>
                    </a:p>
                  </a:txBody>
                  <a:tcPr marL="68580" marR="68580" marT="0" marB="0" anchor="ctr"/>
                </a:tc>
                <a:tc>
                  <a:txBody>
                    <a:bodyPr/>
                    <a:lstStyle/>
                    <a:p>
                      <a:pPr algn="ctr">
                        <a:lnSpc>
                          <a:spcPct val="115000"/>
                        </a:lnSpc>
                        <a:spcAft>
                          <a:spcPts val="0"/>
                        </a:spcAft>
                      </a:pPr>
                      <a:r>
                        <a:rPr lang="en-US" sz="1100" dirty="0">
                          <a:effectLst/>
                        </a:rPr>
                        <a:t>4 months</a:t>
                      </a:r>
                      <a:endParaRPr lang="en-GB" sz="1100" dirty="0">
                        <a:effectLst/>
                        <a:latin typeface="Arial"/>
                        <a:ea typeface="Arial"/>
                        <a:cs typeface="Times New Roman"/>
                      </a:endParaRPr>
                    </a:p>
                  </a:txBody>
                  <a:tcPr marL="68580" marR="68580" marT="0" marB="0" anchor="ctr"/>
                </a:tc>
                <a:tc>
                  <a:txBody>
                    <a:bodyPr/>
                    <a:lstStyle/>
                    <a:p>
                      <a:pPr algn="ctr">
                        <a:lnSpc>
                          <a:spcPct val="115000"/>
                        </a:lnSpc>
                        <a:spcAft>
                          <a:spcPts val="0"/>
                        </a:spcAft>
                      </a:pPr>
                      <a:r>
                        <a:rPr lang="en-US" sz="1100" dirty="0">
                          <a:effectLst/>
                        </a:rPr>
                        <a:t>£££</a:t>
                      </a:r>
                      <a:endParaRPr lang="en-GB" sz="1100" dirty="0">
                        <a:effectLst/>
                        <a:latin typeface="Arial"/>
                        <a:ea typeface="Arial"/>
                        <a:cs typeface="Times New Roman"/>
                      </a:endParaRPr>
                    </a:p>
                  </a:txBody>
                  <a:tcPr marL="68580" marR="68580" marT="0" marB="0" anchor="ctr"/>
                </a:tc>
                <a:tc>
                  <a:txBody>
                    <a:bodyPr/>
                    <a:lstStyle/>
                    <a:p>
                      <a:pPr algn="ctr">
                        <a:lnSpc>
                          <a:spcPct val="115000"/>
                        </a:lnSpc>
                        <a:spcAft>
                          <a:spcPts val="0"/>
                        </a:spcAft>
                      </a:pPr>
                      <a:endParaRPr lang="en-US" sz="1100" dirty="0">
                        <a:effectLst/>
                        <a:latin typeface="Arial"/>
                        <a:ea typeface="Times New Roman"/>
                        <a:cs typeface="Arial"/>
                      </a:endParaRPr>
                    </a:p>
                  </a:txBody>
                  <a:tcPr marL="68580" marR="68580" marT="0" marB="0" anchor="ctr"/>
                </a:tc>
                <a:tc>
                  <a:txBody>
                    <a:bodyPr/>
                    <a:lstStyle/>
                    <a:p>
                      <a:pPr algn="ctr">
                        <a:lnSpc>
                          <a:spcPct val="115000"/>
                        </a:lnSpc>
                        <a:spcAft>
                          <a:spcPts val="0"/>
                        </a:spcAft>
                      </a:pPr>
                      <a:r>
                        <a:rPr lang="en-US" sz="1100" dirty="0">
                          <a:effectLst/>
                        </a:rPr>
                        <a:t>High impact for</a:t>
                      </a:r>
                      <a:r>
                        <a:rPr lang="en-US" sz="1100" baseline="0" dirty="0">
                          <a:effectLst/>
                        </a:rPr>
                        <a:t> moderate cost</a:t>
                      </a:r>
                      <a:endParaRPr lang="en-GB" sz="1100" dirty="0">
                        <a:effectLst/>
                        <a:latin typeface="Arial"/>
                        <a:ea typeface="Arial"/>
                        <a:cs typeface="Times New Roman"/>
                      </a:endParaRPr>
                    </a:p>
                  </a:txBody>
                  <a:tcPr marL="68580" marR="68580" marT="0" marB="0" anchor="ctr"/>
                </a:tc>
                <a:extLst>
                  <a:ext uri="{0D108BD9-81ED-4DB2-BD59-A6C34878D82A}">
                    <a16:rowId xmlns:a16="http://schemas.microsoft.com/office/drawing/2014/main" val="10001"/>
                  </a:ext>
                </a:extLst>
              </a:tr>
            </a:tbl>
          </a:graphicData>
        </a:graphic>
      </p:graphicFrame>
      <p:pic>
        <p:nvPicPr>
          <p:cNvPr id="7" name="Picture 10"/>
          <p:cNvPicPr>
            <a:picLocks noChangeAspect="1" noChangeArrowheads="1"/>
          </p:cNvPicPr>
          <p:nvPr/>
        </p:nvPicPr>
        <p:blipFill>
          <a:blip r:embed="rId3"/>
          <a:srcRect l="21458" t="31111" r="60001" b="39630"/>
          <a:stretch>
            <a:fillRect/>
          </a:stretch>
        </p:blipFill>
        <p:spPr bwMode="auto">
          <a:xfrm>
            <a:off x="5288012" y="2522612"/>
            <a:ext cx="133350" cy="114300"/>
          </a:xfrm>
          <a:prstGeom prst="rect">
            <a:avLst/>
          </a:prstGeom>
          <a:noFill/>
          <a:ln w="9525">
            <a:noFill/>
            <a:miter lim="800000"/>
            <a:headEnd/>
            <a:tailEnd/>
          </a:ln>
        </p:spPr>
      </p:pic>
      <p:pic>
        <p:nvPicPr>
          <p:cNvPr id="8" name="Picture 10"/>
          <p:cNvPicPr>
            <a:picLocks noChangeAspect="1" noChangeArrowheads="1"/>
          </p:cNvPicPr>
          <p:nvPr/>
        </p:nvPicPr>
        <p:blipFill>
          <a:blip r:embed="rId3"/>
          <a:srcRect l="21458" t="31111" r="60001" b="39630"/>
          <a:stretch>
            <a:fillRect/>
          </a:stretch>
        </p:blipFill>
        <p:spPr bwMode="auto">
          <a:xfrm>
            <a:off x="5434062" y="2522612"/>
            <a:ext cx="133350" cy="114300"/>
          </a:xfrm>
          <a:prstGeom prst="rect">
            <a:avLst/>
          </a:prstGeom>
          <a:noFill/>
          <a:ln w="9525">
            <a:noFill/>
            <a:miter lim="800000"/>
            <a:headEnd/>
            <a:tailEnd/>
          </a:ln>
        </p:spPr>
      </p:pic>
    </p:spTree>
    <p:extLst>
      <p:ext uri="{BB962C8B-B14F-4D97-AF65-F5344CB8AC3E}">
        <p14:creationId xmlns:p14="http://schemas.microsoft.com/office/powerpoint/2010/main" val="4129782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sz="3100" b="1" dirty="0"/>
              <a:t>The ‘second page’</a:t>
            </a:r>
            <a:br>
              <a:rPr lang="en-GB" dirty="0"/>
            </a:br>
            <a:endParaRPr lang="en-GB"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602373" y="1628800"/>
            <a:ext cx="8002075" cy="4824536"/>
          </a:xfrm>
          <a:ln w="28575">
            <a:solidFill>
              <a:srgbClr val="28517A"/>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53847" y="5091016"/>
            <a:ext cx="2974337" cy="1290312"/>
          </a:xfrm>
          <a:prstGeom prst="rect">
            <a:avLst/>
          </a:prstGeom>
        </p:spPr>
      </p:pic>
      <p:sp>
        <p:nvSpPr>
          <p:cNvPr id="9" name="Oval 8"/>
          <p:cNvSpPr/>
          <p:nvPr/>
        </p:nvSpPr>
        <p:spPr>
          <a:xfrm>
            <a:off x="2434139" y="3789040"/>
            <a:ext cx="1639416" cy="266786"/>
          </a:xfrm>
          <a:prstGeom prst="ellipse">
            <a:avLst/>
          </a:prstGeom>
          <a:noFill/>
          <a:ln>
            <a:solidFill>
              <a:srgbClr val="F15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0" name="Oval 9"/>
          <p:cNvSpPr/>
          <p:nvPr/>
        </p:nvSpPr>
        <p:spPr>
          <a:xfrm>
            <a:off x="3076599" y="5114517"/>
            <a:ext cx="1639416" cy="266786"/>
          </a:xfrm>
          <a:prstGeom prst="ellipse">
            <a:avLst/>
          </a:prstGeom>
          <a:noFill/>
          <a:ln>
            <a:solidFill>
              <a:srgbClr val="F15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1" name="Oval 10"/>
          <p:cNvSpPr/>
          <p:nvPr/>
        </p:nvSpPr>
        <p:spPr>
          <a:xfrm>
            <a:off x="3558647" y="5826510"/>
            <a:ext cx="1639416" cy="266786"/>
          </a:xfrm>
          <a:prstGeom prst="ellipse">
            <a:avLst/>
          </a:prstGeom>
          <a:noFill/>
          <a:ln>
            <a:solidFill>
              <a:srgbClr val="F15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17992" y="4365104"/>
            <a:ext cx="1946520" cy="486632"/>
          </a:xfrm>
          <a:prstGeom prst="rect">
            <a:avLst/>
          </a:prstGeom>
        </p:spPr>
      </p:pic>
      <p:sp>
        <p:nvSpPr>
          <p:cNvPr id="14" name="Oval 13"/>
          <p:cNvSpPr/>
          <p:nvPr/>
        </p:nvSpPr>
        <p:spPr>
          <a:xfrm>
            <a:off x="6012160" y="4458358"/>
            <a:ext cx="1639416" cy="266786"/>
          </a:xfrm>
          <a:prstGeom prst="ellipse">
            <a:avLst/>
          </a:prstGeom>
          <a:noFill/>
          <a:ln>
            <a:solidFill>
              <a:srgbClr val="F15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3076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187450" y="1052737"/>
            <a:ext cx="7777163" cy="576064"/>
          </a:xfrm>
        </p:spPr>
        <p:txBody>
          <a:bodyPr/>
          <a:lstStyle/>
          <a:p>
            <a:pPr eaLnBrk="1" hangingPunct="1">
              <a:defRPr/>
            </a:pPr>
            <a:r>
              <a:rPr lang="en-GB" sz="2800" b="1" dirty="0">
                <a:latin typeface="+mn-lt"/>
                <a:ea typeface="ＭＳ Ｐゴシック" pitchFamily="34" charset="-128"/>
                <a:cs typeface="Gill Sans" pitchFamily="-112" charset="0"/>
              </a:rPr>
              <a:t>Using teaching assistants effectively</a:t>
            </a:r>
            <a:endParaRPr lang="en-US" sz="2800" b="1" dirty="0">
              <a:latin typeface="+mn-lt"/>
              <a:ea typeface="ＭＳ Ｐゴシック" pitchFamily="34" charset="-128"/>
              <a:cs typeface="Gill Sans" pitchFamily="-112" charset="0"/>
            </a:endParaRPr>
          </a:p>
        </p:txBody>
      </p:sp>
      <p:sp>
        <p:nvSpPr>
          <p:cNvPr id="17411" name="Rectangle 3"/>
          <p:cNvSpPr>
            <a:spLocks noGrp="1" noChangeArrowheads="1"/>
          </p:cNvSpPr>
          <p:nvPr>
            <p:ph sz="quarter" idx="4294967295"/>
          </p:nvPr>
        </p:nvSpPr>
        <p:spPr>
          <a:xfrm>
            <a:off x="1187450" y="1844824"/>
            <a:ext cx="6659563" cy="4321026"/>
          </a:xfrm>
        </p:spPr>
        <p:txBody>
          <a:bodyPr/>
          <a:lstStyle/>
          <a:p>
            <a:pPr eaLnBrk="1" hangingPunct="1">
              <a:buFont typeface="Wingdings 3" pitchFamily="-112" charset="2"/>
              <a:buChar char=""/>
              <a:defRPr/>
            </a:pPr>
            <a:r>
              <a:rPr lang="en-GB" sz="2000" dirty="0"/>
              <a:t>The DISS project: </a:t>
            </a:r>
            <a:r>
              <a:rPr lang="en-GB" sz="2000" b="1" dirty="0"/>
              <a:t>Deployment and Impact of Support Staff </a:t>
            </a:r>
            <a:r>
              <a:rPr lang="en-GB" sz="2000" dirty="0">
                <a:hlinkClick r:id="rId2"/>
              </a:rPr>
              <a:t>www.oxfordprimary.co.uk</a:t>
            </a:r>
            <a:endParaRPr lang="en-GB" sz="2000" dirty="0"/>
          </a:p>
          <a:p>
            <a:pPr eaLnBrk="1" hangingPunct="1">
              <a:buFont typeface="Wingdings 3" pitchFamily="-112" charset="2"/>
              <a:buChar char=""/>
              <a:defRPr/>
            </a:pPr>
            <a:r>
              <a:rPr lang="en-GB" sz="2000" dirty="0">
                <a:hlinkClick r:id="rId3"/>
              </a:rPr>
              <a:t>http://fdslive.oup.com/www.oup.com/oxed/primary/literacy/osi_teaching_assistants_report_web.pdf?region=uk</a:t>
            </a:r>
            <a:r>
              <a:rPr lang="en-GB" sz="2000" dirty="0"/>
              <a:t> </a:t>
            </a:r>
          </a:p>
          <a:p>
            <a:pPr eaLnBrk="1" hangingPunct="1">
              <a:buFont typeface="Wingdings 3" pitchFamily="-112" charset="2"/>
              <a:buChar char=""/>
              <a:defRPr/>
            </a:pPr>
            <a:endParaRPr lang="en-GB" sz="2000" dirty="0"/>
          </a:p>
          <a:p>
            <a:pPr eaLnBrk="1" hangingPunct="1">
              <a:buFont typeface="Wingdings 3" pitchFamily="-112" charset="2"/>
              <a:buChar char=""/>
              <a:defRPr/>
            </a:pPr>
            <a:r>
              <a:rPr lang="en-GB" sz="2000" dirty="0"/>
              <a:t>EEF report on Making Best Use of Teaching Assistants </a:t>
            </a:r>
            <a:r>
              <a:rPr lang="en-GB" sz="2000" dirty="0">
                <a:hlinkClick r:id="rId4"/>
              </a:rPr>
              <a:t>http://educationendowmentfoundation.org.uk/uploads/pdf/TA_Guidance_Report_Interactive.pdf</a:t>
            </a:r>
            <a:r>
              <a:rPr lang="en-GB" sz="2000" dirty="0"/>
              <a:t> (March 2015)</a:t>
            </a:r>
          </a:p>
          <a:p>
            <a:pPr eaLnBrk="1" hangingPunct="1">
              <a:buFont typeface="Wingdings 3" pitchFamily="-112" charset="2"/>
              <a:buChar char=""/>
              <a:defRPr/>
            </a:pPr>
            <a:endParaRPr lang="en-GB" sz="2000" dirty="0">
              <a:solidFill>
                <a:srgbClr val="FF0000"/>
              </a:solidFill>
            </a:endParaRPr>
          </a:p>
          <a:p>
            <a:pPr eaLnBrk="1" hangingPunct="1">
              <a:buFont typeface="Wingdings 3" pitchFamily="-112" charset="2"/>
              <a:buChar char=""/>
              <a:defRPr/>
            </a:pPr>
            <a:r>
              <a:rPr lang="en-GB" sz="2000" dirty="0">
                <a:solidFill>
                  <a:srgbClr val="FF0000"/>
                </a:solidFill>
              </a:rPr>
              <a:t>How well are the teaching assistants doing?</a:t>
            </a:r>
          </a:p>
          <a:p>
            <a:pPr eaLnBrk="1" hangingPunct="1">
              <a:buFont typeface="Wingdings 3" pitchFamily="-112" charset="2"/>
              <a:buChar char=""/>
              <a:defRPr/>
            </a:pPr>
            <a:r>
              <a:rPr lang="en-GB" sz="2000" dirty="0">
                <a:solidFill>
                  <a:srgbClr val="FF0000"/>
                </a:solidFill>
              </a:rPr>
              <a:t>How do you know how effective they are?</a:t>
            </a:r>
          </a:p>
          <a:p>
            <a:pPr marL="0" indent="0" eaLnBrk="1" hangingPunct="1">
              <a:buNone/>
              <a:defRPr/>
            </a:pPr>
            <a:endParaRPr lang="en-GB" sz="2000" dirty="0">
              <a:solidFill>
                <a:srgbClr val="FF0000"/>
              </a:solidFill>
            </a:endParaRPr>
          </a:p>
          <a:p>
            <a:pPr eaLnBrk="1" hangingPunct="1">
              <a:buFont typeface="Wingdings 3" pitchFamily="-112" charset="2"/>
              <a:buChar char=""/>
              <a:defRPr/>
            </a:pPr>
            <a:endParaRPr lang="en-GB" sz="2400" dirty="0"/>
          </a:p>
        </p:txBody>
      </p:sp>
      <p:sp>
        <p:nvSpPr>
          <p:cNvPr id="2355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5E00B8EF-9684-439F-89BB-4800D4DCBDE2}" type="slidenum">
              <a:rPr lang="en-US" altLang="en-US" sz="1400" smtClean="0">
                <a:solidFill>
                  <a:srgbClr val="464653"/>
                </a:solidFill>
                <a:latin typeface="Arial" charset="0"/>
              </a:rPr>
              <a:pPr eaLnBrk="1" hangingPunct="1">
                <a:spcBef>
                  <a:spcPct val="0"/>
                </a:spcBef>
                <a:buClrTx/>
                <a:buSzTx/>
                <a:buFontTx/>
                <a:buNone/>
              </a:pPr>
              <a:t>35</a:t>
            </a:fld>
            <a:endParaRPr lang="en-US" altLang="en-US" sz="1400">
              <a:solidFill>
                <a:srgbClr val="464653"/>
              </a:solidFill>
              <a:latin typeface="Arial" charset="0"/>
            </a:endParaRPr>
          </a:p>
        </p:txBody>
      </p:sp>
    </p:spTree>
    <p:extLst>
      <p:ext uri="{BB962C8B-B14F-4D97-AF65-F5344CB8AC3E}">
        <p14:creationId xmlns:p14="http://schemas.microsoft.com/office/powerpoint/2010/main" val="704921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Projects: teaching assistants</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8424936" cy="4948262"/>
          </a:xfrm>
          <a:prstGeom prst="rect">
            <a:avLst/>
          </a:prstGeom>
          <a:noFill/>
          <a:ln w="38100">
            <a:solidFill>
              <a:srgbClr val="F15D22"/>
            </a:solidFill>
          </a:ln>
        </p:spPr>
      </p:pic>
      <p:sp>
        <p:nvSpPr>
          <p:cNvPr id="3" name="TextBox 2"/>
          <p:cNvSpPr txBox="1"/>
          <p:nvPr/>
        </p:nvSpPr>
        <p:spPr>
          <a:xfrm>
            <a:off x="395536" y="6577062"/>
            <a:ext cx="842493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Results from 6 EEF projects using TAs to deliver targeted, structured, short term literacy and numeracy interventions</a:t>
            </a:r>
          </a:p>
        </p:txBody>
      </p:sp>
    </p:spTree>
    <p:extLst>
      <p:ext uri="{BB962C8B-B14F-4D97-AF65-F5344CB8AC3E}">
        <p14:creationId xmlns:p14="http://schemas.microsoft.com/office/powerpoint/2010/main" val="3426484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323528" y="434279"/>
          <a:ext cx="8548018" cy="5983921"/>
        </p:xfrm>
        <a:graphic>
          <a:graphicData uri="http://schemas.openxmlformats.org/drawingml/2006/table">
            <a:tbl>
              <a:tblPr firstRow="1" bandRow="1">
                <a:tableStyleId>{073A0DAA-6AF3-43AB-8588-CEC1D06C72B9}</a:tableStyleId>
              </a:tblPr>
              <a:tblGrid>
                <a:gridCol w="1512168">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873153">
                  <a:extLst>
                    <a:ext uri="{9D8B030D-6E8A-4147-A177-3AD203B41FA5}">
                      <a16:colId xmlns:a16="http://schemas.microsoft.com/office/drawing/2014/main" val="20003"/>
                    </a:ext>
                  </a:extLst>
                </a:gridCol>
                <a:gridCol w="1554185">
                  <a:extLst>
                    <a:ext uri="{9D8B030D-6E8A-4147-A177-3AD203B41FA5}">
                      <a16:colId xmlns:a16="http://schemas.microsoft.com/office/drawing/2014/main" val="20004"/>
                    </a:ext>
                  </a:extLst>
                </a:gridCol>
              </a:tblGrid>
              <a:tr h="608366">
                <a:tc>
                  <a:txBody>
                    <a:bodyPr/>
                    <a:lstStyle/>
                    <a:p>
                      <a:r>
                        <a:rPr lang="en-GB" sz="1600" dirty="0"/>
                        <a:t>Project</a:t>
                      </a:r>
                      <a:endParaRPr lang="en-GB" sz="1600" dirty="0">
                        <a:solidFill>
                          <a:schemeClr val="tx1"/>
                        </a:solidFill>
                      </a:endParaRPr>
                    </a:p>
                  </a:txBody>
                  <a:tcPr>
                    <a:lnB w="12700" cap="flat" cmpd="sng" algn="ctr">
                      <a:solidFill>
                        <a:schemeClr val="tx1"/>
                      </a:solidFill>
                      <a:prstDash val="solid"/>
                      <a:round/>
                      <a:headEnd type="none" w="med" len="med"/>
                      <a:tailEnd type="none" w="med" len="med"/>
                    </a:lnB>
                    <a:solidFill>
                      <a:srgbClr val="F15D22"/>
                    </a:solidFill>
                  </a:tcPr>
                </a:tc>
                <a:tc>
                  <a:txBody>
                    <a:bodyPr/>
                    <a:lstStyle/>
                    <a:p>
                      <a:r>
                        <a:rPr lang="en-GB" sz="1600" dirty="0"/>
                        <a:t>Summary</a:t>
                      </a:r>
                      <a:endParaRPr lang="en-GB" sz="1600" dirty="0">
                        <a:solidFill>
                          <a:schemeClr val="tx1"/>
                        </a:solidFill>
                      </a:endParaRPr>
                    </a:p>
                  </a:txBody>
                  <a:tcPr>
                    <a:lnB w="12700" cap="flat" cmpd="sng" algn="ctr">
                      <a:solidFill>
                        <a:schemeClr val="tx1"/>
                      </a:solidFill>
                      <a:prstDash val="solid"/>
                      <a:round/>
                      <a:headEnd type="none" w="med" len="med"/>
                      <a:tailEnd type="none" w="med" len="med"/>
                    </a:lnB>
                    <a:solidFill>
                      <a:srgbClr val="F15D22"/>
                    </a:solidFill>
                  </a:tcPr>
                </a:tc>
                <a:tc>
                  <a:txBody>
                    <a:bodyPr/>
                    <a:lstStyle/>
                    <a:p>
                      <a:r>
                        <a:rPr lang="en-GB" sz="1600" dirty="0"/>
                        <a:t>Age</a:t>
                      </a:r>
                      <a:endParaRPr lang="en-GB" sz="1600" dirty="0">
                        <a:solidFill>
                          <a:schemeClr val="tx1"/>
                        </a:solidFill>
                      </a:endParaRPr>
                    </a:p>
                  </a:txBody>
                  <a:tcPr>
                    <a:lnB w="12700" cap="flat" cmpd="sng" algn="ctr">
                      <a:solidFill>
                        <a:schemeClr val="tx1"/>
                      </a:solidFill>
                      <a:prstDash val="solid"/>
                      <a:round/>
                      <a:headEnd type="none" w="med" len="med"/>
                      <a:tailEnd type="none" w="med" len="med"/>
                    </a:lnB>
                    <a:solidFill>
                      <a:srgbClr val="F15D22"/>
                    </a:solidFill>
                  </a:tcPr>
                </a:tc>
                <a:tc>
                  <a:txBody>
                    <a:bodyPr/>
                    <a:lstStyle/>
                    <a:p>
                      <a:r>
                        <a:rPr lang="en-GB" sz="1600" dirty="0"/>
                        <a:t>Impact</a:t>
                      </a:r>
                      <a:endParaRPr lang="en-GB" sz="1600" dirty="0">
                        <a:solidFill>
                          <a:schemeClr val="tx1"/>
                        </a:solidFill>
                      </a:endParaRPr>
                    </a:p>
                  </a:txBody>
                  <a:tcPr>
                    <a:lnB w="12700" cap="flat" cmpd="sng" algn="ctr">
                      <a:solidFill>
                        <a:schemeClr val="tx1"/>
                      </a:solidFill>
                      <a:prstDash val="solid"/>
                      <a:round/>
                      <a:headEnd type="none" w="med" len="med"/>
                      <a:tailEnd type="none" w="med" len="med"/>
                    </a:lnB>
                    <a:solidFill>
                      <a:srgbClr val="F15D22"/>
                    </a:solidFill>
                  </a:tcPr>
                </a:tc>
                <a:tc>
                  <a:txBody>
                    <a:bodyPr/>
                    <a:lstStyle/>
                    <a:p>
                      <a:r>
                        <a:rPr lang="en-GB" sz="1600" dirty="0"/>
                        <a:t>Security</a:t>
                      </a:r>
                      <a:endParaRPr lang="en-GB" sz="1600" dirty="0">
                        <a:solidFill>
                          <a:schemeClr val="tx1"/>
                        </a:solidFill>
                      </a:endParaRPr>
                    </a:p>
                  </a:txBody>
                  <a:tcPr>
                    <a:lnB w="12700" cap="flat" cmpd="sng" algn="ctr">
                      <a:solidFill>
                        <a:schemeClr val="tx1"/>
                      </a:solidFill>
                      <a:prstDash val="solid"/>
                      <a:round/>
                      <a:headEnd type="none" w="med" len="med"/>
                      <a:tailEnd type="none" w="med" len="med"/>
                    </a:lnB>
                    <a:solidFill>
                      <a:srgbClr val="F15D22"/>
                    </a:solidFill>
                  </a:tcPr>
                </a:tc>
                <a:extLst>
                  <a:ext uri="{0D108BD9-81ED-4DB2-BD59-A6C34878D82A}">
                    <a16:rowId xmlns:a16="http://schemas.microsoft.com/office/drawing/2014/main" val="10000"/>
                  </a:ext>
                </a:extLst>
              </a:tr>
              <a:tr h="624376">
                <a:tc>
                  <a:txBody>
                    <a:bodyPr/>
                    <a:lstStyle/>
                    <a:p>
                      <a:r>
                        <a:rPr lang="en-US" sz="1400" b="1" dirty="0"/>
                        <a:t>Accelerated Reader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kern="1200" baseline="0" dirty="0"/>
                        <a:t>A web-based programme that carefully matches books to pupils’ reading abilities</a:t>
                      </a:r>
                      <a:endParaRPr lang="en-US" sz="1400" i="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a:t>Year 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400" b="1" dirty="0"/>
                        <a:t>+3</a:t>
                      </a:r>
                      <a:r>
                        <a:rPr lang="en-GB" sz="1400" b="1" baseline="0" dirty="0"/>
                        <a:t> months</a:t>
                      </a:r>
                      <a:endParaRPr lang="en-GB" sz="1400" b="1" dirty="0"/>
                    </a:p>
                    <a:p>
                      <a:pPr algn="ct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000" b="1" dirty="0"/>
                    </a:p>
                    <a:p>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651491">
                <a:tc>
                  <a:txBody>
                    <a:bodyPr/>
                    <a:lstStyle/>
                    <a:p>
                      <a:pPr marL="0" algn="l" defTabSz="914400" rtl="0" eaLnBrk="1" latinLnBrk="0" hangingPunct="1"/>
                      <a:r>
                        <a:rPr lang="en-GB" sz="1400" b="1" kern="1200" dirty="0"/>
                        <a:t>Catch Up Literacy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a:t>One-to-one tailored TA support on phonics and comprehension. </a:t>
                      </a:r>
                      <a:endParaRPr lang="en-GB" sz="140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a:t>Years</a:t>
                      </a:r>
                      <a:r>
                        <a:rPr lang="en-GB" sz="1400" baseline="0" dirty="0"/>
                        <a:t> 3-6</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GB" sz="1400" b="1" kern="1200" dirty="0"/>
                        <a:t>+2</a:t>
                      </a:r>
                      <a:r>
                        <a:rPr lang="en-GB" sz="1400" b="1" kern="1200" baseline="0" dirty="0"/>
                        <a:t> months</a:t>
                      </a:r>
                      <a:endParaRPr lang="en-GB"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76347">
                <a:tc>
                  <a:txBody>
                    <a:bodyPr/>
                    <a:lstStyle/>
                    <a:p>
                      <a:r>
                        <a:rPr lang="en-US" sz="1400" b="1" baseline="0" dirty="0"/>
                        <a:t>Fresh Start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en-US" sz="1400" kern="1200" baseline="0" dirty="0"/>
                        <a:t>A phonics programme for older children. </a:t>
                      </a:r>
                      <a:endParaRPr lang="en-US" sz="1400" i="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a:t>Year</a:t>
                      </a:r>
                      <a:r>
                        <a:rPr lang="en-GB" sz="1400" baseline="0" dirty="0"/>
                        <a:t> </a:t>
                      </a:r>
                      <a:r>
                        <a:rPr lang="en-GB" sz="1400" dirty="0"/>
                        <a:t>6 &amp;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GB" sz="1400" b="1" kern="1200" dirty="0"/>
                        <a:t>+</a:t>
                      </a:r>
                      <a:r>
                        <a:rPr lang="en-GB" sz="1400" b="1" kern="1200" dirty="0">
                          <a:solidFill>
                            <a:schemeClr val="dk1"/>
                          </a:solidFill>
                          <a:latin typeface="+mn-lt"/>
                          <a:ea typeface="+mn-ea"/>
                          <a:cs typeface="+mn-cs"/>
                        </a:rPr>
                        <a:t>3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000" dirty="0"/>
                    </a:p>
                    <a:p>
                      <a:endParaRPr lang="en-GB" sz="1000" dirty="0"/>
                    </a:p>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624376">
                <a:tc>
                  <a:txBody>
                    <a:bodyPr/>
                    <a:lstStyle/>
                    <a:p>
                      <a:pPr algn="l"/>
                      <a:r>
                        <a:rPr lang="en-GB" sz="1400" b="1" i="0" dirty="0"/>
                        <a:t>Grammar for Writing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a:solidFill>
                            <a:schemeClr val="dk1"/>
                          </a:solidFill>
                          <a:latin typeface="+mn-lt"/>
                          <a:ea typeface="+mn-ea"/>
                          <a:cs typeface="+mn-cs"/>
                        </a:rPr>
                        <a:t>Improving writing through contextualised grammar teaching to whole classes.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a:t>Year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GB" sz="1400" b="1" kern="1200" dirty="0">
                          <a:solidFill>
                            <a:schemeClr val="dk1"/>
                          </a:solidFill>
                          <a:latin typeface="+mn-lt"/>
                          <a:ea typeface="+mn-ea"/>
                          <a:cs typeface="+mn-cs"/>
                        </a:rPr>
                        <a:t>+2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624376">
                <a:tc>
                  <a:txBody>
                    <a:bodyPr/>
                    <a:lstStyle/>
                    <a:p>
                      <a:pPr algn="l"/>
                      <a:r>
                        <a:rPr lang="en-GB" sz="1400" b="1" i="0" dirty="0"/>
                        <a:t>Graduate</a:t>
                      </a:r>
                      <a:r>
                        <a:rPr lang="en-GB" sz="1400" b="1" i="0" baseline="0" dirty="0"/>
                        <a:t> Coaching Programme</a:t>
                      </a:r>
                      <a:endParaRPr lang="en-GB" sz="14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t>Employing coaches to improve the literacy of struggling Year 7s</a:t>
                      </a:r>
                      <a:endParaRPr lang="en-GB" sz="1400" b="0"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a:t>Year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GB" sz="1400" b="1" kern="1200" dirty="0">
                          <a:solidFill>
                            <a:schemeClr val="dk1"/>
                          </a:solidFill>
                          <a:latin typeface="+mn-lt"/>
                          <a:ea typeface="+mn-ea"/>
                          <a:cs typeface="+mn-cs"/>
                        </a:rPr>
                        <a:t>+</a:t>
                      </a:r>
                      <a:r>
                        <a:rPr lang="en-GB" sz="1400" b="1" kern="1200" baseline="0" dirty="0">
                          <a:solidFill>
                            <a:schemeClr val="dk1"/>
                          </a:solidFill>
                          <a:latin typeface="+mn-lt"/>
                          <a:ea typeface="+mn-ea"/>
                          <a:cs typeface="+mn-cs"/>
                        </a:rPr>
                        <a:t>5 months</a:t>
                      </a:r>
                      <a:endParaRPr lang="en-GB"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000" dirty="0"/>
                    </a:p>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576347">
                <a:tc>
                  <a:txBody>
                    <a:bodyPr/>
                    <a:lstStyle/>
                    <a:p>
                      <a:pPr algn="l"/>
                      <a:r>
                        <a:rPr lang="en-GB" sz="1400" b="1" dirty="0"/>
                        <a:t>Switch-on Reading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10 </a:t>
                      </a:r>
                      <a:r>
                        <a:rPr lang="en-GB" sz="1400" baseline="0" dirty="0"/>
                        <a:t>week TA intervention based on Reading Recovery</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a:t>Year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GB" sz="1400" b="1" kern="1200" dirty="0">
                          <a:solidFill>
                            <a:schemeClr val="dk1"/>
                          </a:solidFill>
                          <a:latin typeface="+mn-lt"/>
                          <a:ea typeface="+mn-ea"/>
                          <a:cs typeface="+mn-cs"/>
                        </a:rPr>
                        <a:t>+</a:t>
                      </a:r>
                      <a:r>
                        <a:rPr lang="en-GB" sz="1400" b="1" kern="1200" baseline="0" dirty="0">
                          <a:solidFill>
                            <a:schemeClr val="dk1"/>
                          </a:solidFill>
                          <a:latin typeface="+mn-lt"/>
                          <a:ea typeface="+mn-ea"/>
                          <a:cs typeface="+mn-cs"/>
                        </a:rPr>
                        <a:t>3 months</a:t>
                      </a:r>
                      <a:endParaRPr lang="en-GB"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000" dirty="0"/>
                    </a:p>
                    <a:p>
                      <a:endParaRPr lang="en-GB" sz="1000" dirty="0"/>
                    </a:p>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672405">
                <a:tc>
                  <a:txBody>
                    <a:bodyPr/>
                    <a:lstStyle/>
                    <a:p>
                      <a:pPr algn="l"/>
                      <a:r>
                        <a:rPr lang="en-GB" sz="1400" b="1" i="0" dirty="0"/>
                        <a:t>Talk for Literacy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rPr>
                        <a:t>Speaking and listening</a:t>
                      </a:r>
                      <a:r>
                        <a:rPr lang="en-US" sz="1400" kern="1200" baseline="0" dirty="0">
                          <a:solidFill>
                            <a:schemeClr val="tx1"/>
                          </a:solidFill>
                        </a:rPr>
                        <a:t> interventions delivered by </a:t>
                      </a:r>
                      <a:r>
                        <a:rPr lang="en-US" sz="1400" kern="1200" dirty="0">
                          <a:solidFill>
                            <a:schemeClr val="tx1"/>
                          </a:solidFill>
                        </a:rPr>
                        <a:t>TAs</a:t>
                      </a:r>
                      <a:r>
                        <a:rPr lang="en-US" sz="1400" kern="1200" baseline="0" dirty="0">
                          <a:solidFill>
                            <a:schemeClr val="tx1"/>
                          </a:solidFill>
                        </a:rPr>
                        <a:t> </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a:t>Year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GB" sz="1400" b="1" kern="1200" baseline="0" dirty="0">
                          <a:solidFill>
                            <a:schemeClr val="dk1"/>
                          </a:solidFill>
                          <a:latin typeface="+mn-lt"/>
                          <a:ea typeface="+mn-ea"/>
                          <a:cs typeface="+mn-cs"/>
                        </a:rPr>
                        <a:t>+3 months</a:t>
                      </a:r>
                      <a:endParaRPr lang="en-GB"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200" b="1" dirty="0"/>
                    </a:p>
                    <a:p>
                      <a:endParaRPr lang="en-GB" sz="1200" b="1" dirty="0"/>
                    </a:p>
                    <a:p>
                      <a:endParaRPr lang="en-GB"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624376">
                <a:tc>
                  <a:txBody>
                    <a:bodyPr/>
                    <a:lstStyle/>
                    <a:p>
                      <a:pPr algn="l"/>
                      <a:r>
                        <a:rPr lang="en-GB" sz="1400" b="1" dirty="0"/>
                        <a:t>Using Self-regulation to improve writing</a:t>
                      </a:r>
                      <a:endParaRPr lang="en-GB" sz="1400" b="1"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a:t>Whole-class</a:t>
                      </a:r>
                      <a:r>
                        <a:rPr lang="en-GB" sz="1400" baseline="0" dirty="0"/>
                        <a:t> s</a:t>
                      </a:r>
                      <a:r>
                        <a:rPr lang="en-GB" sz="1400" dirty="0"/>
                        <a:t>tructured writing programme using memorable experiences as inspiration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Year</a:t>
                      </a:r>
                      <a:r>
                        <a:rPr lang="en-GB" sz="1400" baseline="0" dirty="0"/>
                        <a:t> </a:t>
                      </a:r>
                      <a:r>
                        <a:rPr lang="en-GB" sz="1400" dirty="0"/>
                        <a:t>6 &amp;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GB" sz="1400" b="1" kern="1200" dirty="0"/>
                        <a:t>+</a:t>
                      </a:r>
                      <a:r>
                        <a:rPr lang="en-GB" sz="1400" b="1" kern="1200" dirty="0">
                          <a:solidFill>
                            <a:schemeClr val="dk1"/>
                          </a:solidFill>
                          <a:latin typeface="+mn-lt"/>
                          <a:ea typeface="+mn-ea"/>
                          <a:cs typeface="+mn-cs"/>
                        </a:rPr>
                        <a:t>9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bl>
          </a:graphicData>
        </a:graphic>
      </p:graphicFrame>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768093" y="1268760"/>
            <a:ext cx="866775" cy="307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8587" y="2060848"/>
            <a:ext cx="7905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740352" y="2636912"/>
            <a:ext cx="866775" cy="307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5006" y="5961087"/>
            <a:ext cx="7715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720012" y="3284984"/>
            <a:ext cx="866775" cy="307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723991" y="4057650"/>
            <a:ext cx="866775" cy="307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991" y="5341590"/>
            <a:ext cx="7905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710486" y="4633714"/>
            <a:ext cx="866775" cy="307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3528" y="476672"/>
            <a:ext cx="8568952" cy="5904656"/>
          </a:xfrm>
          <a:prstGeom prst="rect">
            <a:avLst/>
          </a:prstGeom>
          <a:noFill/>
          <a:ln w="38100">
            <a:solidFill>
              <a:srgbClr val="F15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chemeClr val="tx1"/>
              </a:solidFill>
              <a:effectLst/>
              <a:uLnTx/>
              <a:uFillTx/>
            </a:endParaRPr>
          </a:p>
        </p:txBody>
      </p:sp>
      <p:sp>
        <p:nvSpPr>
          <p:cNvPr id="12" name="TextBox 11"/>
          <p:cNvSpPr txBox="1"/>
          <p:nvPr/>
        </p:nvSpPr>
        <p:spPr>
          <a:xfrm>
            <a:off x="395536" y="6525344"/>
            <a:ext cx="842493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Results from a selection of EEF projects which aimed to improve literacy</a:t>
            </a:r>
          </a:p>
        </p:txBody>
      </p:sp>
    </p:spTree>
    <p:extLst>
      <p:ext uri="{BB962C8B-B14F-4D97-AF65-F5344CB8AC3E}">
        <p14:creationId xmlns:p14="http://schemas.microsoft.com/office/powerpoint/2010/main" val="1513881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042988" y="548680"/>
            <a:ext cx="7777162" cy="648072"/>
          </a:xfrm>
        </p:spPr>
        <p:txBody>
          <a:bodyPr/>
          <a:lstStyle/>
          <a:p>
            <a:pPr eaLnBrk="1" hangingPunct="1"/>
            <a:r>
              <a:rPr lang="en-GB" altLang="en-US" sz="2800" b="1" dirty="0">
                <a:latin typeface="Gill Sans" pitchFamily="-112" charset="0"/>
                <a:ea typeface="ＭＳ Ｐゴシック" pitchFamily="34" charset="-128"/>
                <a:cs typeface="Gill Sans" pitchFamily="-112" charset="0"/>
              </a:rPr>
              <a:t>Building blocks of success with PP</a:t>
            </a:r>
            <a:endParaRPr lang="en-US" altLang="en-US" sz="2800" b="1" dirty="0">
              <a:latin typeface="Gill Sans" pitchFamily="-112" charset="0"/>
              <a:ea typeface="ＭＳ Ｐゴシック" pitchFamily="34" charset="-128"/>
              <a:cs typeface="Gill Sans" pitchFamily="-112" charset="0"/>
            </a:endParaRPr>
          </a:p>
        </p:txBody>
      </p:sp>
      <p:sp>
        <p:nvSpPr>
          <p:cNvPr id="10243" name="Rectangle 3"/>
          <p:cNvSpPr>
            <a:spLocks noGrp="1" noChangeArrowheads="1"/>
          </p:cNvSpPr>
          <p:nvPr>
            <p:ph sz="quarter" idx="4294967295"/>
          </p:nvPr>
        </p:nvSpPr>
        <p:spPr>
          <a:xfrm>
            <a:off x="1115616" y="1268760"/>
            <a:ext cx="6984776" cy="5040559"/>
          </a:xfrm>
        </p:spPr>
        <p:txBody>
          <a:bodyPr/>
          <a:lstStyle/>
          <a:p>
            <a:pPr marL="0" indent="0">
              <a:buNone/>
            </a:pPr>
            <a:r>
              <a:rPr lang="en-GB" b="1" dirty="0">
                <a:solidFill>
                  <a:srgbClr val="444444"/>
                </a:solidFill>
                <a:latin typeface="Lato"/>
              </a:rPr>
              <a:t>School culture</a:t>
            </a:r>
            <a:endParaRPr lang="en-GB" sz="2000" dirty="0">
              <a:solidFill>
                <a:srgbClr val="444444"/>
              </a:solidFill>
              <a:latin typeface="Lato"/>
            </a:endParaRPr>
          </a:p>
          <a:p>
            <a:pPr>
              <a:buFont typeface="Wingdings" panose="05000000000000000000" pitchFamily="2" charset="2"/>
              <a:buChar char="ü"/>
            </a:pPr>
            <a:r>
              <a:rPr lang="en-GB" sz="2000" dirty="0">
                <a:solidFill>
                  <a:srgbClr val="444444"/>
                </a:solidFill>
                <a:latin typeface="Gill Sans"/>
              </a:rPr>
              <a:t>An ethos of attainment for all pupils</a:t>
            </a:r>
          </a:p>
          <a:p>
            <a:pPr>
              <a:buFont typeface="Wingdings" panose="05000000000000000000" pitchFamily="2" charset="2"/>
              <a:buChar char="ü"/>
            </a:pPr>
            <a:r>
              <a:rPr lang="en-GB" sz="2000" dirty="0">
                <a:solidFill>
                  <a:srgbClr val="444444"/>
                </a:solidFill>
                <a:latin typeface="Gill Sans"/>
              </a:rPr>
              <a:t>An unerring focus on high quality teaching</a:t>
            </a:r>
          </a:p>
          <a:p>
            <a:pPr>
              <a:buFont typeface="Wingdings" panose="05000000000000000000" pitchFamily="2" charset="2"/>
              <a:buChar char="ü"/>
            </a:pPr>
            <a:r>
              <a:rPr lang="en-GB" sz="2000" dirty="0">
                <a:solidFill>
                  <a:srgbClr val="444444"/>
                </a:solidFill>
                <a:latin typeface="Gill Sans"/>
              </a:rPr>
              <a:t>High aspirations and expectations</a:t>
            </a:r>
          </a:p>
          <a:p>
            <a:pPr>
              <a:buFont typeface="Wingdings" panose="05000000000000000000" pitchFamily="2" charset="2"/>
              <a:buChar char="ü"/>
            </a:pPr>
            <a:r>
              <a:rPr lang="en-GB" sz="2000" dirty="0">
                <a:solidFill>
                  <a:srgbClr val="444444"/>
                </a:solidFill>
                <a:latin typeface="Gill Sans"/>
              </a:rPr>
              <a:t>100 per cent buy-in from all staff</a:t>
            </a:r>
          </a:p>
          <a:p>
            <a:pPr>
              <a:buFont typeface="Wingdings" panose="05000000000000000000" pitchFamily="2" charset="2"/>
              <a:buChar char="ü"/>
            </a:pPr>
            <a:r>
              <a:rPr lang="en-GB" sz="2000" dirty="0">
                <a:solidFill>
                  <a:srgbClr val="444444"/>
                </a:solidFill>
                <a:latin typeface="Gill Sans"/>
              </a:rPr>
              <a:t>Evidence (especially the EEF Toolkit) is used to decide on which strategies are likely to be most effective in overcoming the barriers to learning of disadvantaged pupils. Particular consideration is given to high-impact, low-cost strategies.</a:t>
            </a:r>
          </a:p>
          <a:p>
            <a:pPr>
              <a:buFont typeface="Wingdings" panose="05000000000000000000" pitchFamily="2" charset="2"/>
              <a:buChar char="ü"/>
            </a:pPr>
            <a:r>
              <a:rPr lang="en-GB" sz="2000" dirty="0">
                <a:solidFill>
                  <a:srgbClr val="444444"/>
                </a:solidFill>
                <a:latin typeface="Gill Sans"/>
              </a:rPr>
              <a:t>Able to demonstrate positive impact of all strategies</a:t>
            </a:r>
          </a:p>
          <a:p>
            <a:pPr>
              <a:buFont typeface="Wingdings" panose="05000000000000000000" pitchFamily="2" charset="2"/>
              <a:buChar char="ü"/>
            </a:pPr>
            <a:r>
              <a:rPr lang="en-GB" sz="2000" dirty="0">
                <a:solidFill>
                  <a:srgbClr val="444444"/>
                </a:solidFill>
                <a:latin typeface="Gill Sans"/>
              </a:rPr>
              <a:t>In-depth training for all staff on chosen strategies</a:t>
            </a:r>
          </a:p>
          <a:p>
            <a:pPr>
              <a:buFont typeface="Wingdings" panose="05000000000000000000" pitchFamily="2" charset="2"/>
              <a:buChar char="ü"/>
            </a:pPr>
            <a:r>
              <a:rPr lang="en-GB" sz="2000" dirty="0">
                <a:solidFill>
                  <a:srgbClr val="444444"/>
                </a:solidFill>
                <a:latin typeface="Gill Sans"/>
              </a:rPr>
              <a:t>Every effort is made to engage parents/ carers in the education and progress of their child</a:t>
            </a:r>
          </a:p>
          <a:p>
            <a:pPr eaLnBrk="1" hangingPunct="1">
              <a:buFont typeface="Wingdings" panose="05000000000000000000" pitchFamily="2" charset="2"/>
              <a:buChar char="ü"/>
            </a:pPr>
            <a:endParaRPr lang="en-GB" altLang="en-US" sz="1800" dirty="0">
              <a:solidFill>
                <a:srgbClr val="0070C0"/>
              </a:solidFill>
              <a:ea typeface="ＭＳ Ｐゴシック" pitchFamily="34" charset="-128"/>
            </a:endParaRPr>
          </a:p>
        </p:txBody>
      </p:sp>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1F68344D-E5B3-4DAC-9588-FEB461ADE25F}" type="slidenum">
              <a:rPr kumimoji="0" lang="en-US" altLang="en-US" sz="1400" b="0" i="0" u="none" strike="noStrike" kern="0" cap="none" spc="0" normalizeH="0" baseline="0" noProof="0" smtClean="0">
                <a:ln>
                  <a:noFill/>
                </a:ln>
                <a:solidFill>
                  <a:srgbClr val="464653"/>
                </a:solidFill>
                <a:effectLst/>
                <a:uLnTx/>
                <a:uFillTx/>
                <a:latin typeface="Arial" charset="0"/>
                <a:ea typeface="ＭＳ Ｐゴシック" pitchFamily="34" charset="-128"/>
              </a:rPr>
              <a:pPr marL="0" marR="0" lvl="0" indent="0" defTabSz="914400" eaLnBrk="1" fontAlgn="auto" latinLnBrk="0" hangingPunct="1">
                <a:lnSpc>
                  <a:spcPct val="100000"/>
                </a:lnSpc>
                <a:spcBef>
                  <a:spcPct val="0"/>
                </a:spcBef>
                <a:spcAft>
                  <a:spcPts val="0"/>
                </a:spcAft>
                <a:buClrTx/>
                <a:buSzTx/>
                <a:buFontTx/>
                <a:buNone/>
                <a:tabLst/>
                <a:defRPr/>
              </a:pPr>
              <a:t>38</a:t>
            </a:fld>
            <a:endParaRPr kumimoji="0" lang="en-US" altLang="en-US" sz="1400" b="0" i="0" u="none" strike="noStrike" kern="0" cap="none" spc="0" normalizeH="0" baseline="0" noProof="0">
              <a:ln>
                <a:noFill/>
              </a:ln>
              <a:solidFill>
                <a:srgbClr val="464653"/>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2945458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042988" y="548680"/>
            <a:ext cx="7777162" cy="576064"/>
          </a:xfrm>
        </p:spPr>
        <p:txBody>
          <a:bodyPr/>
          <a:lstStyle/>
          <a:p>
            <a:pPr eaLnBrk="1" hangingPunct="1"/>
            <a:r>
              <a:rPr lang="en-GB" altLang="en-US" sz="2800" b="1" dirty="0">
                <a:latin typeface="Gill Sans" pitchFamily="-112" charset="0"/>
                <a:ea typeface="ＭＳ Ｐゴシック" pitchFamily="34" charset="-128"/>
                <a:cs typeface="Gill Sans" pitchFamily="-112" charset="0"/>
              </a:rPr>
              <a:t>Building blocks of success with PP</a:t>
            </a:r>
            <a:endParaRPr lang="en-US" altLang="en-US" sz="2800" b="1" dirty="0">
              <a:latin typeface="Gill Sans" pitchFamily="-112" charset="0"/>
              <a:ea typeface="ＭＳ Ｐゴシック" pitchFamily="34" charset="-128"/>
              <a:cs typeface="Gill Sans" pitchFamily="-112" charset="0"/>
            </a:endParaRPr>
          </a:p>
        </p:txBody>
      </p:sp>
      <p:sp>
        <p:nvSpPr>
          <p:cNvPr id="10243" name="Rectangle 3"/>
          <p:cNvSpPr>
            <a:spLocks noGrp="1" noChangeArrowheads="1"/>
          </p:cNvSpPr>
          <p:nvPr>
            <p:ph sz="quarter" idx="4294967295"/>
          </p:nvPr>
        </p:nvSpPr>
        <p:spPr>
          <a:xfrm>
            <a:off x="1115616" y="1268760"/>
            <a:ext cx="6588125" cy="5040559"/>
          </a:xfrm>
        </p:spPr>
        <p:txBody>
          <a:bodyPr/>
          <a:lstStyle/>
          <a:p>
            <a:pPr marL="0" lvl="0" indent="0">
              <a:buNone/>
            </a:pPr>
            <a:r>
              <a:rPr lang="en-GB" b="1" dirty="0">
                <a:solidFill>
                  <a:srgbClr val="444444"/>
                </a:solidFill>
                <a:latin typeface="Lato"/>
              </a:rPr>
              <a:t>Individual support</a:t>
            </a:r>
            <a:endParaRPr lang="en-GB" dirty="0">
              <a:solidFill>
                <a:srgbClr val="444444"/>
              </a:solidFill>
              <a:latin typeface="Lato"/>
            </a:endParaRPr>
          </a:p>
          <a:p>
            <a:pPr lvl="0">
              <a:buFont typeface="Wingdings" panose="05000000000000000000" pitchFamily="2" charset="2"/>
              <a:buChar char="ü"/>
            </a:pPr>
            <a:r>
              <a:rPr lang="en-GB" sz="2000" dirty="0">
                <a:solidFill>
                  <a:srgbClr val="444444"/>
                </a:solidFill>
                <a:latin typeface="Gill Sans"/>
              </a:rPr>
              <a:t>Identification of the main barriers to learning for disadvantaged pupils</a:t>
            </a:r>
          </a:p>
          <a:p>
            <a:pPr lvl="0">
              <a:buFont typeface="Wingdings" panose="05000000000000000000" pitchFamily="2" charset="2"/>
              <a:buChar char="ü"/>
            </a:pPr>
            <a:r>
              <a:rPr lang="en-GB" sz="2000" dirty="0">
                <a:solidFill>
                  <a:srgbClr val="444444"/>
                </a:solidFill>
                <a:latin typeface="Gill Sans"/>
              </a:rPr>
              <a:t>Individualised approach to addressing barriers to learning and emotional support</a:t>
            </a:r>
          </a:p>
          <a:p>
            <a:pPr lvl="0">
              <a:buFont typeface="Wingdings" panose="05000000000000000000" pitchFamily="2" charset="2"/>
              <a:buChar char="ü"/>
            </a:pPr>
            <a:r>
              <a:rPr lang="en-GB" sz="2000" dirty="0">
                <a:solidFill>
                  <a:srgbClr val="444444"/>
                </a:solidFill>
                <a:latin typeface="Gill Sans"/>
              </a:rPr>
              <a:t>Focus on outcomes for all individual pupils</a:t>
            </a:r>
          </a:p>
          <a:p>
            <a:pPr lvl="0">
              <a:buFont typeface="Wingdings" panose="05000000000000000000" pitchFamily="2" charset="2"/>
              <a:buChar char="ü"/>
            </a:pPr>
            <a:r>
              <a:rPr lang="en-GB" sz="2000" dirty="0">
                <a:solidFill>
                  <a:srgbClr val="444444"/>
                </a:solidFill>
                <a:latin typeface="Gill Sans"/>
              </a:rPr>
              <a:t>Frequent monitoring of the progress of every disadvantaged pupil</a:t>
            </a:r>
          </a:p>
          <a:p>
            <a:pPr lvl="0">
              <a:buFont typeface="Wingdings" panose="05000000000000000000" pitchFamily="2" charset="2"/>
              <a:buChar char="ü"/>
            </a:pPr>
            <a:r>
              <a:rPr lang="en-GB" sz="2000" dirty="0">
                <a:solidFill>
                  <a:srgbClr val="444444"/>
                </a:solidFill>
                <a:latin typeface="Gill Sans"/>
              </a:rPr>
              <a:t>When a pupil’s progress slows, interventions are put in place rapidly</a:t>
            </a:r>
          </a:p>
          <a:p>
            <a:pPr lvl="0">
              <a:buFont typeface="Wingdings" panose="05000000000000000000" pitchFamily="2" charset="2"/>
              <a:buChar char="ü"/>
            </a:pPr>
            <a:r>
              <a:rPr lang="en-GB" sz="2000" dirty="0">
                <a:solidFill>
                  <a:srgbClr val="444444"/>
                </a:solidFill>
                <a:latin typeface="Gill Sans"/>
              </a:rPr>
              <a:t>Teachers know which pupils are eligible for pupil premium</a:t>
            </a:r>
          </a:p>
          <a:p>
            <a:pPr lvl="0">
              <a:buFont typeface="Wingdings" panose="05000000000000000000" pitchFamily="2" charset="2"/>
              <a:buChar char="ü"/>
            </a:pPr>
            <a:r>
              <a:rPr lang="en-GB" sz="2000" dirty="0">
                <a:solidFill>
                  <a:srgbClr val="444444"/>
                </a:solidFill>
                <a:latin typeface="Gill Sans"/>
              </a:rPr>
              <a:t>The needs are recognised of disadvantaged children in specific groups, e.g. high ability pupils, looked-after children</a:t>
            </a:r>
          </a:p>
          <a:p>
            <a:pPr eaLnBrk="1" hangingPunct="1">
              <a:buFont typeface="Wingdings" panose="05000000000000000000" pitchFamily="2" charset="2"/>
              <a:buChar char="ü"/>
            </a:pPr>
            <a:br>
              <a:rPr lang="en-GB" sz="2000" dirty="0">
                <a:solidFill>
                  <a:srgbClr val="444444"/>
                </a:solidFill>
                <a:latin typeface="Lato"/>
              </a:rPr>
            </a:br>
            <a:endParaRPr lang="en-GB" altLang="en-US" sz="2000" dirty="0">
              <a:solidFill>
                <a:srgbClr val="0070C0"/>
              </a:solidFill>
              <a:ea typeface="ＭＳ Ｐゴシック" pitchFamily="34" charset="-128"/>
            </a:endParaRPr>
          </a:p>
        </p:txBody>
      </p:sp>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1F68344D-E5B3-4DAC-9588-FEB461ADE25F}" type="slidenum">
              <a:rPr kumimoji="0" lang="en-US" altLang="en-US" sz="1400" b="0" i="0" u="none" strike="noStrike" kern="0" cap="none" spc="0" normalizeH="0" baseline="0" noProof="0" smtClean="0">
                <a:ln>
                  <a:noFill/>
                </a:ln>
                <a:solidFill>
                  <a:srgbClr val="464653"/>
                </a:solidFill>
                <a:effectLst/>
                <a:uLnTx/>
                <a:uFillTx/>
                <a:latin typeface="Arial" charset="0"/>
                <a:ea typeface="ＭＳ Ｐゴシック" pitchFamily="34" charset="-128"/>
              </a:rPr>
              <a:pPr marL="0" marR="0" lvl="0" indent="0" defTabSz="914400" eaLnBrk="1" fontAlgn="auto" latinLnBrk="0" hangingPunct="1">
                <a:lnSpc>
                  <a:spcPct val="100000"/>
                </a:lnSpc>
                <a:spcBef>
                  <a:spcPct val="0"/>
                </a:spcBef>
                <a:spcAft>
                  <a:spcPts val="0"/>
                </a:spcAft>
                <a:buClrTx/>
                <a:buSzTx/>
                <a:buFontTx/>
                <a:buNone/>
                <a:tabLst/>
                <a:defRPr/>
              </a:pPr>
              <a:t>39</a:t>
            </a:fld>
            <a:endParaRPr kumimoji="0" lang="en-US" altLang="en-US" sz="1400" b="0" i="0" u="none" strike="noStrike" kern="0" cap="none" spc="0" normalizeH="0" baseline="0" noProof="0">
              <a:ln>
                <a:noFill/>
              </a:ln>
              <a:solidFill>
                <a:srgbClr val="464653"/>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2161772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116013" y="332657"/>
            <a:ext cx="7200403" cy="648071"/>
          </a:xfrm>
        </p:spPr>
        <p:txBody>
          <a:bodyPr/>
          <a:lstStyle/>
          <a:p>
            <a:pPr algn="ctr" eaLnBrk="1" hangingPunct="1"/>
            <a:r>
              <a:rPr lang="en-GB" altLang="en-US" sz="2800" b="1" dirty="0">
                <a:latin typeface="Gill Sans" pitchFamily="-112" charset="0"/>
                <a:ea typeface="ＭＳ Ｐゴシック" pitchFamily="34" charset="-128"/>
                <a:cs typeface="Gill Sans" pitchFamily="-112" charset="0"/>
              </a:rPr>
              <a:t>Gap and disadvantaged attainment at 16: 2015</a:t>
            </a:r>
            <a:endParaRPr lang="en-US" altLang="en-US" sz="2800" b="1" dirty="0">
              <a:latin typeface="Gill Sans" pitchFamily="-112" charset="0"/>
              <a:ea typeface="ＭＳ Ｐゴシック" pitchFamily="34" charset="-128"/>
              <a:cs typeface="Gill Sans" pitchFamily="-112" charset="0"/>
            </a:endParaRPr>
          </a:p>
        </p:txBody>
      </p:sp>
      <p:sp>
        <p:nvSpPr>
          <p:cNvPr id="11267" name="Rectangle 3"/>
          <p:cNvSpPr>
            <a:spLocks noGrp="1" noChangeArrowheads="1"/>
          </p:cNvSpPr>
          <p:nvPr>
            <p:ph sz="quarter" idx="4294967295"/>
          </p:nvPr>
        </p:nvSpPr>
        <p:spPr>
          <a:xfrm>
            <a:off x="1293261" y="1052736"/>
            <a:ext cx="6659562" cy="4680519"/>
          </a:xfrm>
        </p:spPr>
        <p:txBody>
          <a:bodyPr/>
          <a:lstStyle/>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eaLnBrk="1" hangingPunct="1">
              <a:buNone/>
            </a:pPr>
            <a:endParaRPr lang="en-GB" altLang="en-US" sz="1600" dirty="0">
              <a:solidFill>
                <a:srgbClr val="002060"/>
              </a:solidFill>
              <a:ea typeface="ＭＳ Ｐゴシック" pitchFamily="34" charset="-128"/>
            </a:endParaRPr>
          </a:p>
          <a:p>
            <a:pPr marL="0" indent="0" algn="ctr" eaLnBrk="1" hangingPunct="1">
              <a:buNone/>
            </a:pPr>
            <a:r>
              <a:rPr lang="en-GB" altLang="en-US" sz="1600" dirty="0">
                <a:solidFill>
                  <a:srgbClr val="002060"/>
                </a:solidFill>
                <a:ea typeface="ＭＳ Ｐゴシック" pitchFamily="34" charset="-128"/>
              </a:rPr>
              <a:t>Attainment at 11 = Level 4+ in Reading, Writing, Maths</a:t>
            </a:r>
          </a:p>
        </p:txBody>
      </p:sp>
      <p:sp>
        <p:nvSpPr>
          <p:cNvPr id="11268" name="Slide Number Placeholder 1"/>
          <p:cNvSpPr>
            <a:spLocks noGrp="1"/>
          </p:cNvSpPr>
          <p:nvPr>
            <p:ph type="sldNum" sz="quarter" idx="12"/>
          </p:nvPr>
        </p:nvSpPr>
        <p:spPr bwMode="auto">
          <a:xfrm>
            <a:off x="612774" y="6356350"/>
            <a:ext cx="719958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4249C42C-7E33-4225-B575-A492631DFA95}" type="slidenum">
              <a:rPr kumimoji="0" lang="en-US" altLang="en-US" sz="1400" b="0" i="0" u="none" strike="noStrike" kern="0" cap="none" spc="0" normalizeH="0" baseline="0" noProof="0" smtClean="0">
                <a:ln>
                  <a:noFill/>
                </a:ln>
                <a:solidFill>
                  <a:srgbClr val="464653"/>
                </a:solidFill>
                <a:effectLst/>
                <a:uLnTx/>
                <a:uFillTx/>
                <a:latin typeface="Arial" charset="0"/>
                <a:ea typeface="ＭＳ Ｐゴシック" pitchFamily="34" charset="-128"/>
              </a:rPr>
              <a:pPr marL="0" marR="0" lvl="0" indent="0" defTabSz="914400" eaLnBrk="1" fontAlgn="auto" latinLnBrk="0" hangingPunct="1">
                <a:lnSpc>
                  <a:spcPct val="100000"/>
                </a:lnSpc>
                <a:spcBef>
                  <a:spcPct val="0"/>
                </a:spcBef>
                <a:spcAft>
                  <a:spcPts val="0"/>
                </a:spcAft>
                <a:buClrTx/>
                <a:buSzTx/>
                <a:buFontTx/>
                <a:buNone/>
                <a:tabLst/>
                <a:defRPr/>
              </a:pPr>
              <a:t>4</a:t>
            </a:fld>
            <a:r>
              <a:rPr kumimoji="0" lang="en-US" altLang="en-US" sz="1400" b="0" i="0" u="none" strike="noStrike" kern="0" cap="none" spc="0" normalizeH="0" baseline="0" noProof="0" dirty="0">
                <a:ln>
                  <a:noFill/>
                </a:ln>
                <a:solidFill>
                  <a:srgbClr val="464653"/>
                </a:solidFill>
                <a:effectLst/>
                <a:uLnTx/>
                <a:uFillTx/>
                <a:latin typeface="Arial" charset="0"/>
                <a:ea typeface="ＭＳ Ｐゴシック" pitchFamily="34" charset="-128"/>
              </a:rPr>
              <a:t> </a:t>
            </a:r>
          </a:p>
        </p:txBody>
      </p:sp>
      <p:graphicFrame>
        <p:nvGraphicFramePr>
          <p:cNvPr id="2" name="Table 1"/>
          <p:cNvGraphicFramePr>
            <a:graphicFrameLocks noGrp="1"/>
          </p:cNvGraphicFramePr>
          <p:nvPr>
            <p:extLst>
              <p:ext uri="{D42A27DB-BD31-4B8C-83A1-F6EECF244321}">
                <p14:modId xmlns:p14="http://schemas.microsoft.com/office/powerpoint/2010/main" val="2431216862"/>
              </p:ext>
            </p:extLst>
          </p:nvPr>
        </p:nvGraphicFramePr>
        <p:xfrm>
          <a:off x="1575042" y="1052737"/>
          <a:ext cx="6096000" cy="5298967"/>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val="20000"/>
                    </a:ext>
                  </a:extLst>
                </a:gridCol>
                <a:gridCol w="856208">
                  <a:extLst>
                    <a:ext uri="{9D8B030D-6E8A-4147-A177-3AD203B41FA5}">
                      <a16:colId xmlns:a16="http://schemas.microsoft.com/office/drawing/2014/main" val="20001"/>
                    </a:ext>
                  </a:extLst>
                </a:gridCol>
                <a:gridCol w="96495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858906">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792087">
                <a:tc>
                  <a:txBody>
                    <a:bodyPr/>
                    <a:lstStyle/>
                    <a:p>
                      <a:pPr algn="ctr"/>
                      <a:endParaRPr lang="en-GB" b="1" dirty="0"/>
                    </a:p>
                  </a:txBody>
                  <a:tcPr/>
                </a:tc>
                <a:tc>
                  <a:txBody>
                    <a:bodyPr/>
                    <a:lstStyle/>
                    <a:p>
                      <a:pPr algn="ctr"/>
                      <a:r>
                        <a:rPr lang="en-GB" b="1" dirty="0"/>
                        <a:t>Gap at 16</a:t>
                      </a:r>
                    </a:p>
                  </a:txBody>
                  <a:tcPr/>
                </a:tc>
                <a:tc>
                  <a:txBody>
                    <a:bodyPr/>
                    <a:lstStyle/>
                    <a:p>
                      <a:pPr algn="ctr"/>
                      <a:r>
                        <a:rPr lang="en-GB" b="1" dirty="0"/>
                        <a:t>Attain-</a:t>
                      </a:r>
                      <a:r>
                        <a:rPr lang="en-GB" b="1" dirty="0" err="1"/>
                        <a:t>ment</a:t>
                      </a:r>
                      <a:endParaRPr lang="en-GB" b="1" dirty="0"/>
                    </a:p>
                  </a:txBody>
                  <a:tcPr/>
                </a:tc>
                <a:tc>
                  <a:txBody>
                    <a:bodyPr/>
                    <a:lstStyle/>
                    <a:p>
                      <a:pPr algn="ctr"/>
                      <a:endParaRPr lang="en-GB" b="1" dirty="0"/>
                    </a:p>
                  </a:txBody>
                  <a:tcPr/>
                </a:tc>
                <a:tc>
                  <a:txBody>
                    <a:bodyPr/>
                    <a:lstStyle/>
                    <a:p>
                      <a:pPr algn="ctr"/>
                      <a:r>
                        <a:rPr lang="en-GB" b="1" dirty="0"/>
                        <a:t>Gap at 16</a:t>
                      </a:r>
                    </a:p>
                  </a:txBody>
                  <a:tcPr/>
                </a:tc>
                <a:tc>
                  <a:txBody>
                    <a:bodyPr/>
                    <a:lstStyle/>
                    <a:p>
                      <a:pPr algn="ctr"/>
                      <a:r>
                        <a:rPr lang="en-GB" b="1" dirty="0"/>
                        <a:t>Attain-</a:t>
                      </a:r>
                      <a:r>
                        <a:rPr lang="en-GB" b="1" dirty="0" err="1"/>
                        <a:t>ment</a:t>
                      </a:r>
                      <a:endParaRPr lang="en-GB" b="1" dirty="0"/>
                    </a:p>
                  </a:txBody>
                  <a:tcPr/>
                </a:tc>
                <a:extLst>
                  <a:ext uri="{0D108BD9-81ED-4DB2-BD59-A6C34878D82A}">
                    <a16:rowId xmlns:a16="http://schemas.microsoft.com/office/drawing/2014/main" val="10000"/>
                  </a:ext>
                </a:extLst>
              </a:tr>
              <a:tr h="418580">
                <a:tc>
                  <a:txBody>
                    <a:bodyPr/>
                    <a:lstStyle/>
                    <a:p>
                      <a:pPr algn="ctr"/>
                      <a:r>
                        <a:rPr lang="en-GB" sz="1600" b="0" dirty="0"/>
                        <a:t>North East</a:t>
                      </a:r>
                    </a:p>
                  </a:txBody>
                  <a:tcPr/>
                </a:tc>
                <a:tc>
                  <a:txBody>
                    <a:bodyPr/>
                    <a:lstStyle/>
                    <a:p>
                      <a:pPr algn="ctr"/>
                      <a:r>
                        <a:rPr lang="en-GB" sz="1600" b="0" dirty="0">
                          <a:solidFill>
                            <a:srgbClr val="FF0000"/>
                          </a:solidFill>
                        </a:rPr>
                        <a:t>30</a:t>
                      </a:r>
                    </a:p>
                  </a:txBody>
                  <a:tcPr/>
                </a:tc>
                <a:tc>
                  <a:txBody>
                    <a:bodyPr/>
                    <a:lstStyle/>
                    <a:p>
                      <a:pPr algn="ctr"/>
                      <a:r>
                        <a:rPr lang="en-GB" sz="1600" b="0" dirty="0">
                          <a:solidFill>
                            <a:srgbClr val="FF0000"/>
                          </a:solidFill>
                        </a:rPr>
                        <a:t>35</a:t>
                      </a:r>
                    </a:p>
                  </a:txBody>
                  <a:tcPr/>
                </a:tc>
                <a:tc>
                  <a:txBody>
                    <a:bodyPr/>
                    <a:lstStyle/>
                    <a:p>
                      <a:pPr algn="ctr"/>
                      <a:r>
                        <a:rPr lang="en-GB" sz="1600" b="0" dirty="0"/>
                        <a:t>Tower</a:t>
                      </a:r>
                      <a:r>
                        <a:rPr lang="en-GB" sz="1600" b="0" baseline="0" dirty="0"/>
                        <a:t> </a:t>
                      </a:r>
                      <a:r>
                        <a:rPr lang="en-GB" sz="1600" b="0" baseline="0" dirty="0" err="1"/>
                        <a:t>Hmlts</a:t>
                      </a:r>
                      <a:endParaRPr lang="en-GB" sz="1600" b="0" dirty="0"/>
                    </a:p>
                  </a:txBody>
                  <a:tcPr/>
                </a:tc>
                <a:tc>
                  <a:txBody>
                    <a:bodyPr/>
                    <a:lstStyle/>
                    <a:p>
                      <a:pPr algn="ctr"/>
                      <a:r>
                        <a:rPr lang="en-GB" sz="1600" b="0" dirty="0">
                          <a:solidFill>
                            <a:schemeClr val="tx1"/>
                          </a:solidFill>
                        </a:rPr>
                        <a:t>10</a:t>
                      </a:r>
                    </a:p>
                  </a:txBody>
                  <a:tcPr/>
                </a:tc>
                <a:tc>
                  <a:txBody>
                    <a:bodyPr/>
                    <a:lstStyle/>
                    <a:p>
                      <a:pPr algn="ctr"/>
                      <a:r>
                        <a:rPr lang="en-GB" sz="1600" b="0" dirty="0">
                          <a:solidFill>
                            <a:schemeClr val="tx1"/>
                          </a:solidFill>
                        </a:rPr>
                        <a:t>62</a:t>
                      </a:r>
                    </a:p>
                  </a:txBody>
                  <a:tcPr/>
                </a:tc>
                <a:extLst>
                  <a:ext uri="{0D108BD9-81ED-4DB2-BD59-A6C34878D82A}">
                    <a16:rowId xmlns:a16="http://schemas.microsoft.com/office/drawing/2014/main" val="10001"/>
                  </a:ext>
                </a:extLst>
              </a:tr>
              <a:tr h="418580">
                <a:tc>
                  <a:txBody>
                    <a:bodyPr/>
                    <a:lstStyle/>
                    <a:p>
                      <a:pPr algn="ctr"/>
                      <a:r>
                        <a:rPr lang="en-GB" sz="1600" b="0" dirty="0"/>
                        <a:t>North West</a:t>
                      </a:r>
                    </a:p>
                  </a:txBody>
                  <a:tcPr/>
                </a:tc>
                <a:tc>
                  <a:txBody>
                    <a:bodyPr/>
                    <a:lstStyle/>
                    <a:p>
                      <a:pPr algn="ctr"/>
                      <a:r>
                        <a:rPr lang="en-GB" sz="1600" b="0" dirty="0">
                          <a:solidFill>
                            <a:srgbClr val="FF0000"/>
                          </a:solidFill>
                        </a:rPr>
                        <a:t>32</a:t>
                      </a:r>
                    </a:p>
                  </a:txBody>
                  <a:tcPr/>
                </a:tc>
                <a:tc>
                  <a:txBody>
                    <a:bodyPr/>
                    <a:lstStyle/>
                    <a:p>
                      <a:pPr algn="ctr"/>
                      <a:r>
                        <a:rPr lang="en-GB" sz="1600" b="0" dirty="0">
                          <a:solidFill>
                            <a:srgbClr val="FF0000"/>
                          </a:solidFill>
                        </a:rPr>
                        <a:t>34</a:t>
                      </a:r>
                    </a:p>
                  </a:txBody>
                  <a:tcPr/>
                </a:tc>
                <a:tc>
                  <a:txBody>
                    <a:bodyPr/>
                    <a:lstStyle/>
                    <a:p>
                      <a:pPr algn="ctr"/>
                      <a:r>
                        <a:rPr lang="en-GB" sz="1600" b="0" dirty="0"/>
                        <a:t>Hounslow</a:t>
                      </a:r>
                    </a:p>
                  </a:txBody>
                  <a:tcPr/>
                </a:tc>
                <a:tc>
                  <a:txBody>
                    <a:bodyPr/>
                    <a:lstStyle/>
                    <a:p>
                      <a:pPr algn="ctr"/>
                      <a:r>
                        <a:rPr lang="en-GB" sz="1600" b="0" dirty="0">
                          <a:solidFill>
                            <a:schemeClr val="tx1"/>
                          </a:solidFill>
                        </a:rPr>
                        <a:t>21</a:t>
                      </a:r>
                    </a:p>
                  </a:txBody>
                  <a:tcPr/>
                </a:tc>
                <a:tc>
                  <a:txBody>
                    <a:bodyPr/>
                    <a:lstStyle/>
                    <a:p>
                      <a:pPr algn="ctr"/>
                      <a:r>
                        <a:rPr lang="en-GB" sz="1600" b="0" dirty="0">
                          <a:solidFill>
                            <a:schemeClr val="tx1"/>
                          </a:solidFill>
                        </a:rPr>
                        <a:t>51</a:t>
                      </a:r>
                    </a:p>
                  </a:txBody>
                  <a:tcPr/>
                </a:tc>
                <a:extLst>
                  <a:ext uri="{0D108BD9-81ED-4DB2-BD59-A6C34878D82A}">
                    <a16:rowId xmlns:a16="http://schemas.microsoft.com/office/drawing/2014/main" val="10002"/>
                  </a:ext>
                </a:extLst>
              </a:tr>
              <a:tr h="418580">
                <a:tc>
                  <a:txBody>
                    <a:bodyPr/>
                    <a:lstStyle/>
                    <a:p>
                      <a:pPr algn="ctr"/>
                      <a:r>
                        <a:rPr lang="en-GB" sz="1600" b="0" dirty="0"/>
                        <a:t>Yorkshire</a:t>
                      </a:r>
                    </a:p>
                  </a:txBody>
                  <a:tcPr/>
                </a:tc>
                <a:tc>
                  <a:txBody>
                    <a:bodyPr/>
                    <a:lstStyle/>
                    <a:p>
                      <a:pPr algn="ctr"/>
                      <a:r>
                        <a:rPr lang="en-GB" sz="1600" b="0" dirty="0">
                          <a:solidFill>
                            <a:srgbClr val="FF0000"/>
                          </a:solidFill>
                        </a:rPr>
                        <a:t>31</a:t>
                      </a:r>
                    </a:p>
                  </a:txBody>
                  <a:tcPr/>
                </a:tc>
                <a:tc>
                  <a:txBody>
                    <a:bodyPr/>
                    <a:lstStyle/>
                    <a:p>
                      <a:pPr algn="ctr"/>
                      <a:r>
                        <a:rPr lang="en-GB" sz="1600" b="0" dirty="0">
                          <a:solidFill>
                            <a:srgbClr val="FF0000"/>
                          </a:solidFill>
                        </a:rPr>
                        <a:t>33</a:t>
                      </a:r>
                    </a:p>
                  </a:txBody>
                  <a:tcPr/>
                </a:tc>
                <a:tc>
                  <a:txBody>
                    <a:bodyPr/>
                    <a:lstStyle/>
                    <a:p>
                      <a:pPr algn="ctr"/>
                      <a:r>
                        <a:rPr lang="en-GB" sz="1600" b="0" dirty="0"/>
                        <a:t>Birmingham</a:t>
                      </a:r>
                    </a:p>
                  </a:txBody>
                  <a:tcPr/>
                </a:tc>
                <a:tc>
                  <a:txBody>
                    <a:bodyPr/>
                    <a:lstStyle/>
                    <a:p>
                      <a:pPr algn="ctr"/>
                      <a:r>
                        <a:rPr lang="en-GB" sz="1600" b="0" dirty="0">
                          <a:solidFill>
                            <a:schemeClr val="tx1"/>
                          </a:solidFill>
                        </a:rPr>
                        <a:t>23</a:t>
                      </a:r>
                    </a:p>
                  </a:txBody>
                  <a:tcPr/>
                </a:tc>
                <a:tc>
                  <a:txBody>
                    <a:bodyPr/>
                    <a:lstStyle/>
                    <a:p>
                      <a:pPr algn="ctr"/>
                      <a:r>
                        <a:rPr lang="en-GB" sz="1600" b="0" dirty="0">
                          <a:solidFill>
                            <a:schemeClr val="tx1"/>
                          </a:solidFill>
                        </a:rPr>
                        <a:t>42</a:t>
                      </a:r>
                    </a:p>
                  </a:txBody>
                  <a:tcPr/>
                </a:tc>
                <a:extLst>
                  <a:ext uri="{0D108BD9-81ED-4DB2-BD59-A6C34878D82A}">
                    <a16:rowId xmlns:a16="http://schemas.microsoft.com/office/drawing/2014/main" val="10003"/>
                  </a:ext>
                </a:extLst>
              </a:tr>
              <a:tr h="418580">
                <a:tc>
                  <a:txBody>
                    <a:bodyPr/>
                    <a:lstStyle/>
                    <a:p>
                      <a:pPr algn="ctr"/>
                      <a:r>
                        <a:rPr lang="en-GB" sz="1600" b="0" dirty="0"/>
                        <a:t>East </a:t>
                      </a:r>
                      <a:r>
                        <a:rPr lang="en-GB" sz="1600" b="0" dirty="0" err="1"/>
                        <a:t>Mids</a:t>
                      </a:r>
                      <a:endParaRPr lang="en-GB" sz="1600" b="0" dirty="0"/>
                    </a:p>
                  </a:txBody>
                  <a:tcPr/>
                </a:tc>
                <a:tc>
                  <a:txBody>
                    <a:bodyPr/>
                    <a:lstStyle/>
                    <a:p>
                      <a:pPr algn="ctr"/>
                      <a:r>
                        <a:rPr lang="en-GB" sz="1600" b="0" dirty="0">
                          <a:solidFill>
                            <a:srgbClr val="FF0000"/>
                          </a:solidFill>
                        </a:rPr>
                        <a:t>29</a:t>
                      </a:r>
                    </a:p>
                  </a:txBody>
                  <a:tcPr/>
                </a:tc>
                <a:tc>
                  <a:txBody>
                    <a:bodyPr/>
                    <a:lstStyle/>
                    <a:p>
                      <a:pPr algn="ctr"/>
                      <a:r>
                        <a:rPr lang="en-GB" sz="1600" b="0" dirty="0">
                          <a:solidFill>
                            <a:srgbClr val="FF0000"/>
                          </a:solidFill>
                        </a:rPr>
                        <a:t>32</a:t>
                      </a:r>
                    </a:p>
                  </a:txBody>
                  <a:tcPr/>
                </a:tc>
                <a:tc>
                  <a:txBody>
                    <a:bodyPr/>
                    <a:lstStyle/>
                    <a:p>
                      <a:pPr algn="ctr"/>
                      <a:r>
                        <a:rPr lang="en-GB" sz="1600" b="0" dirty="0"/>
                        <a:t>Redcar</a:t>
                      </a:r>
                    </a:p>
                  </a:txBody>
                  <a:tcPr/>
                </a:tc>
                <a:tc>
                  <a:txBody>
                    <a:bodyPr/>
                    <a:lstStyle/>
                    <a:p>
                      <a:pPr algn="ctr"/>
                      <a:r>
                        <a:rPr lang="en-GB" sz="1600" b="0" dirty="0">
                          <a:solidFill>
                            <a:srgbClr val="FF0000"/>
                          </a:solidFill>
                        </a:rPr>
                        <a:t>33</a:t>
                      </a:r>
                    </a:p>
                  </a:txBody>
                  <a:tcPr/>
                </a:tc>
                <a:tc>
                  <a:txBody>
                    <a:bodyPr/>
                    <a:lstStyle/>
                    <a:p>
                      <a:pPr algn="ctr"/>
                      <a:r>
                        <a:rPr lang="en-GB" sz="1600" b="0" dirty="0">
                          <a:solidFill>
                            <a:srgbClr val="FF0000"/>
                          </a:solidFill>
                        </a:rPr>
                        <a:t>32</a:t>
                      </a:r>
                    </a:p>
                  </a:txBody>
                  <a:tcPr/>
                </a:tc>
                <a:extLst>
                  <a:ext uri="{0D108BD9-81ED-4DB2-BD59-A6C34878D82A}">
                    <a16:rowId xmlns:a16="http://schemas.microsoft.com/office/drawing/2014/main" val="10004"/>
                  </a:ext>
                </a:extLst>
              </a:tr>
              <a:tr h="418580">
                <a:tc>
                  <a:txBody>
                    <a:bodyPr/>
                    <a:lstStyle/>
                    <a:p>
                      <a:pPr algn="ctr"/>
                      <a:r>
                        <a:rPr lang="en-GB" sz="1600" b="0" dirty="0"/>
                        <a:t>West </a:t>
                      </a:r>
                      <a:r>
                        <a:rPr lang="en-GB" sz="1600" b="0" dirty="0" err="1"/>
                        <a:t>Mids</a:t>
                      </a:r>
                      <a:endParaRPr lang="en-GB" sz="1600" b="0" dirty="0"/>
                    </a:p>
                  </a:txBody>
                  <a:tcPr/>
                </a:tc>
                <a:tc>
                  <a:txBody>
                    <a:bodyPr/>
                    <a:lstStyle/>
                    <a:p>
                      <a:pPr algn="ctr"/>
                      <a:r>
                        <a:rPr lang="en-GB" sz="1600" b="0" dirty="0">
                          <a:solidFill>
                            <a:schemeClr val="tx1"/>
                          </a:solidFill>
                        </a:rPr>
                        <a:t>28</a:t>
                      </a:r>
                    </a:p>
                  </a:txBody>
                  <a:tcPr/>
                </a:tc>
                <a:tc>
                  <a:txBody>
                    <a:bodyPr/>
                    <a:lstStyle/>
                    <a:p>
                      <a:pPr algn="ctr"/>
                      <a:r>
                        <a:rPr lang="en-GB" sz="1600" b="0" dirty="0">
                          <a:solidFill>
                            <a:srgbClr val="FF0000"/>
                          </a:solidFill>
                        </a:rPr>
                        <a:t>36</a:t>
                      </a:r>
                    </a:p>
                  </a:txBody>
                  <a:tcPr/>
                </a:tc>
                <a:tc>
                  <a:txBody>
                    <a:bodyPr/>
                    <a:lstStyle/>
                    <a:p>
                      <a:pPr algn="ctr"/>
                      <a:r>
                        <a:rPr lang="en-GB" sz="1600" b="0" dirty="0"/>
                        <a:t>Doncaster </a:t>
                      </a:r>
                    </a:p>
                  </a:txBody>
                  <a:tcPr/>
                </a:tc>
                <a:tc>
                  <a:txBody>
                    <a:bodyPr/>
                    <a:lstStyle/>
                    <a:p>
                      <a:pPr algn="ctr"/>
                      <a:r>
                        <a:rPr lang="en-GB" sz="1600" b="0" dirty="0">
                          <a:solidFill>
                            <a:srgbClr val="FF0000"/>
                          </a:solidFill>
                        </a:rPr>
                        <a:t>31</a:t>
                      </a:r>
                    </a:p>
                  </a:txBody>
                  <a:tcPr/>
                </a:tc>
                <a:tc>
                  <a:txBody>
                    <a:bodyPr/>
                    <a:lstStyle/>
                    <a:p>
                      <a:pPr algn="ctr"/>
                      <a:r>
                        <a:rPr lang="en-GB" sz="1600" b="0" dirty="0">
                          <a:solidFill>
                            <a:srgbClr val="FF0000"/>
                          </a:solidFill>
                        </a:rPr>
                        <a:t>29</a:t>
                      </a:r>
                    </a:p>
                  </a:txBody>
                  <a:tcPr/>
                </a:tc>
                <a:extLst>
                  <a:ext uri="{0D108BD9-81ED-4DB2-BD59-A6C34878D82A}">
                    <a16:rowId xmlns:a16="http://schemas.microsoft.com/office/drawing/2014/main" val="10005"/>
                  </a:ext>
                </a:extLst>
              </a:tr>
              <a:tr h="418580">
                <a:tc>
                  <a:txBody>
                    <a:bodyPr/>
                    <a:lstStyle/>
                    <a:p>
                      <a:pPr algn="ctr"/>
                      <a:r>
                        <a:rPr lang="en-GB" sz="1600" b="0" dirty="0"/>
                        <a:t>East</a:t>
                      </a:r>
                    </a:p>
                  </a:txBody>
                  <a:tcPr/>
                </a:tc>
                <a:tc>
                  <a:txBody>
                    <a:bodyPr/>
                    <a:lstStyle/>
                    <a:p>
                      <a:pPr algn="ctr"/>
                      <a:r>
                        <a:rPr lang="en-GB" sz="1600" b="0" dirty="0">
                          <a:solidFill>
                            <a:srgbClr val="FF0000"/>
                          </a:solidFill>
                        </a:rPr>
                        <a:t>30</a:t>
                      </a:r>
                    </a:p>
                  </a:txBody>
                  <a:tcPr/>
                </a:tc>
                <a:tc>
                  <a:txBody>
                    <a:bodyPr/>
                    <a:lstStyle/>
                    <a:p>
                      <a:pPr algn="ctr"/>
                      <a:r>
                        <a:rPr lang="en-GB" sz="1600" b="0" dirty="0">
                          <a:solidFill>
                            <a:srgbClr val="FF0000"/>
                          </a:solidFill>
                        </a:rPr>
                        <a:t>35</a:t>
                      </a:r>
                    </a:p>
                  </a:txBody>
                  <a:tcPr/>
                </a:tc>
                <a:tc>
                  <a:txBody>
                    <a:bodyPr/>
                    <a:lstStyle/>
                    <a:p>
                      <a:pPr algn="ctr"/>
                      <a:r>
                        <a:rPr lang="en-GB" sz="1600" b="0" dirty="0"/>
                        <a:t>Wakefield</a:t>
                      </a:r>
                    </a:p>
                  </a:txBody>
                  <a:tcPr/>
                </a:tc>
                <a:tc>
                  <a:txBody>
                    <a:bodyPr/>
                    <a:lstStyle/>
                    <a:p>
                      <a:pPr algn="ctr"/>
                      <a:r>
                        <a:rPr lang="en-GB" sz="1600" b="0" dirty="0">
                          <a:solidFill>
                            <a:srgbClr val="FF0000"/>
                          </a:solidFill>
                        </a:rPr>
                        <a:t>37</a:t>
                      </a:r>
                    </a:p>
                  </a:txBody>
                  <a:tcPr/>
                </a:tc>
                <a:tc>
                  <a:txBody>
                    <a:bodyPr/>
                    <a:lstStyle/>
                    <a:p>
                      <a:pPr algn="ctr"/>
                      <a:r>
                        <a:rPr lang="en-GB" sz="1600" b="0" dirty="0">
                          <a:solidFill>
                            <a:srgbClr val="FF0000"/>
                          </a:solidFill>
                        </a:rPr>
                        <a:t>33</a:t>
                      </a:r>
                    </a:p>
                  </a:txBody>
                  <a:tcPr/>
                </a:tc>
                <a:extLst>
                  <a:ext uri="{0D108BD9-81ED-4DB2-BD59-A6C34878D82A}">
                    <a16:rowId xmlns:a16="http://schemas.microsoft.com/office/drawing/2014/main" val="10008"/>
                  </a:ext>
                </a:extLst>
              </a:tr>
              <a:tr h="555745">
                <a:tc>
                  <a:txBody>
                    <a:bodyPr/>
                    <a:lstStyle/>
                    <a:p>
                      <a:pPr algn="ctr"/>
                      <a:r>
                        <a:rPr lang="en-GB" sz="1600" b="0" dirty="0"/>
                        <a:t>Inner London</a:t>
                      </a:r>
                    </a:p>
                  </a:txBody>
                  <a:tcPr/>
                </a:tc>
                <a:tc>
                  <a:txBody>
                    <a:bodyPr/>
                    <a:lstStyle/>
                    <a:p>
                      <a:pPr algn="ctr"/>
                      <a:r>
                        <a:rPr lang="en-GB" sz="1600" b="0" dirty="0">
                          <a:solidFill>
                            <a:schemeClr val="tx1"/>
                          </a:solidFill>
                        </a:rPr>
                        <a:t>17</a:t>
                      </a:r>
                    </a:p>
                  </a:txBody>
                  <a:tcPr/>
                </a:tc>
                <a:tc>
                  <a:txBody>
                    <a:bodyPr/>
                    <a:lstStyle/>
                    <a:p>
                      <a:pPr algn="ctr"/>
                      <a:r>
                        <a:rPr lang="en-GB" sz="1600" b="0" dirty="0">
                          <a:solidFill>
                            <a:schemeClr val="tx1"/>
                          </a:solidFill>
                        </a:rPr>
                        <a:t>52</a:t>
                      </a:r>
                    </a:p>
                  </a:txBody>
                  <a:tcPr/>
                </a:tc>
                <a:tc>
                  <a:txBody>
                    <a:bodyPr/>
                    <a:lstStyle/>
                    <a:p>
                      <a:pPr algn="ctr"/>
                      <a:r>
                        <a:rPr lang="en-GB" sz="1600" b="0" dirty="0"/>
                        <a:t>Shropshire</a:t>
                      </a:r>
                    </a:p>
                  </a:txBody>
                  <a:tcPr/>
                </a:tc>
                <a:tc>
                  <a:txBody>
                    <a:bodyPr/>
                    <a:lstStyle/>
                    <a:p>
                      <a:pPr algn="ctr"/>
                      <a:r>
                        <a:rPr lang="en-GB" sz="1600" b="0" dirty="0">
                          <a:solidFill>
                            <a:srgbClr val="FF0000"/>
                          </a:solidFill>
                        </a:rPr>
                        <a:t>34</a:t>
                      </a:r>
                    </a:p>
                  </a:txBody>
                  <a:tcPr/>
                </a:tc>
                <a:tc>
                  <a:txBody>
                    <a:bodyPr/>
                    <a:lstStyle/>
                    <a:p>
                      <a:pPr algn="ctr"/>
                      <a:r>
                        <a:rPr lang="en-GB" sz="1600" b="0" dirty="0">
                          <a:solidFill>
                            <a:srgbClr val="FF0000"/>
                          </a:solidFill>
                        </a:rPr>
                        <a:t>29</a:t>
                      </a:r>
                    </a:p>
                  </a:txBody>
                  <a:tcPr/>
                </a:tc>
                <a:extLst>
                  <a:ext uri="{0D108BD9-81ED-4DB2-BD59-A6C34878D82A}">
                    <a16:rowId xmlns:a16="http://schemas.microsoft.com/office/drawing/2014/main" val="2399141686"/>
                  </a:ext>
                </a:extLst>
              </a:tr>
              <a:tr h="555745">
                <a:tc>
                  <a:txBody>
                    <a:bodyPr/>
                    <a:lstStyle/>
                    <a:p>
                      <a:pPr algn="ctr"/>
                      <a:r>
                        <a:rPr lang="en-GB" sz="1600" b="0" dirty="0"/>
                        <a:t>Outer London</a:t>
                      </a:r>
                    </a:p>
                  </a:txBody>
                  <a:tcPr/>
                </a:tc>
                <a:tc>
                  <a:txBody>
                    <a:bodyPr/>
                    <a:lstStyle/>
                    <a:p>
                      <a:pPr algn="ctr"/>
                      <a:r>
                        <a:rPr lang="en-GB" sz="1600" b="0" dirty="0">
                          <a:solidFill>
                            <a:schemeClr val="tx1"/>
                          </a:solidFill>
                        </a:rPr>
                        <a:t>22</a:t>
                      </a:r>
                    </a:p>
                  </a:txBody>
                  <a:tcPr/>
                </a:tc>
                <a:tc>
                  <a:txBody>
                    <a:bodyPr/>
                    <a:lstStyle/>
                    <a:p>
                      <a:pPr algn="ctr"/>
                      <a:r>
                        <a:rPr lang="en-GB" sz="1600" b="0" dirty="0">
                          <a:solidFill>
                            <a:schemeClr val="tx1"/>
                          </a:solidFill>
                        </a:rPr>
                        <a:t>45</a:t>
                      </a:r>
                    </a:p>
                  </a:txBody>
                  <a:tcPr/>
                </a:tc>
                <a:tc>
                  <a:txBody>
                    <a:bodyPr/>
                    <a:lstStyle/>
                    <a:p>
                      <a:pPr algn="ctr"/>
                      <a:r>
                        <a:rPr lang="en-GB" sz="1600" b="0" dirty="0"/>
                        <a:t>Wokingham</a:t>
                      </a:r>
                    </a:p>
                  </a:txBody>
                  <a:tcPr/>
                </a:tc>
                <a:tc>
                  <a:txBody>
                    <a:bodyPr/>
                    <a:lstStyle/>
                    <a:p>
                      <a:pPr algn="ctr"/>
                      <a:r>
                        <a:rPr lang="en-GB" sz="1600" b="0" dirty="0">
                          <a:solidFill>
                            <a:srgbClr val="FF0000"/>
                          </a:solidFill>
                        </a:rPr>
                        <a:t>29</a:t>
                      </a:r>
                    </a:p>
                  </a:txBody>
                  <a:tcPr/>
                </a:tc>
                <a:tc>
                  <a:txBody>
                    <a:bodyPr/>
                    <a:lstStyle/>
                    <a:p>
                      <a:pPr algn="ctr"/>
                      <a:r>
                        <a:rPr lang="en-GB" sz="1600" b="0" dirty="0">
                          <a:solidFill>
                            <a:schemeClr val="tx1"/>
                          </a:solidFill>
                        </a:rPr>
                        <a:t>42</a:t>
                      </a:r>
                    </a:p>
                  </a:txBody>
                  <a:tcPr/>
                </a:tc>
                <a:extLst>
                  <a:ext uri="{0D108BD9-81ED-4DB2-BD59-A6C34878D82A}">
                    <a16:rowId xmlns:a16="http://schemas.microsoft.com/office/drawing/2014/main" val="493070198"/>
                  </a:ext>
                </a:extLst>
              </a:tr>
              <a:tr h="418580">
                <a:tc>
                  <a:txBody>
                    <a:bodyPr/>
                    <a:lstStyle/>
                    <a:p>
                      <a:pPr algn="ctr"/>
                      <a:r>
                        <a:rPr lang="en-GB" sz="1600" b="0" dirty="0"/>
                        <a:t>South East</a:t>
                      </a:r>
                    </a:p>
                  </a:txBody>
                  <a:tcPr/>
                </a:tc>
                <a:tc>
                  <a:txBody>
                    <a:bodyPr/>
                    <a:lstStyle/>
                    <a:p>
                      <a:pPr algn="ctr"/>
                      <a:r>
                        <a:rPr lang="en-GB" sz="1600" b="0" dirty="0">
                          <a:solidFill>
                            <a:srgbClr val="FF0000"/>
                          </a:solidFill>
                        </a:rPr>
                        <a:t>34</a:t>
                      </a:r>
                    </a:p>
                  </a:txBody>
                  <a:tcPr/>
                </a:tc>
                <a:tc>
                  <a:txBody>
                    <a:bodyPr/>
                    <a:lstStyle/>
                    <a:p>
                      <a:pPr algn="ctr"/>
                      <a:r>
                        <a:rPr lang="en-GB" sz="1600" b="0" dirty="0">
                          <a:solidFill>
                            <a:srgbClr val="FF0000"/>
                          </a:solidFill>
                        </a:rPr>
                        <a:t>33</a:t>
                      </a:r>
                    </a:p>
                  </a:txBody>
                  <a:tcPr/>
                </a:tc>
                <a:tc>
                  <a:txBody>
                    <a:bodyPr/>
                    <a:lstStyle/>
                    <a:p>
                      <a:pPr algn="ctr"/>
                      <a:r>
                        <a:rPr lang="en-GB" sz="1600" b="0" dirty="0"/>
                        <a:t>Kent</a:t>
                      </a:r>
                    </a:p>
                  </a:txBody>
                  <a:tcPr/>
                </a:tc>
                <a:tc>
                  <a:txBody>
                    <a:bodyPr/>
                    <a:lstStyle/>
                    <a:p>
                      <a:pPr algn="ctr"/>
                      <a:r>
                        <a:rPr lang="en-GB" sz="1600" b="0" dirty="0">
                          <a:solidFill>
                            <a:srgbClr val="FF0000"/>
                          </a:solidFill>
                        </a:rPr>
                        <a:t>34</a:t>
                      </a:r>
                    </a:p>
                  </a:txBody>
                  <a:tcPr/>
                </a:tc>
                <a:tc>
                  <a:txBody>
                    <a:bodyPr/>
                    <a:lstStyle/>
                    <a:p>
                      <a:pPr algn="ctr"/>
                      <a:r>
                        <a:rPr lang="en-GB" sz="1600" b="0" dirty="0">
                          <a:solidFill>
                            <a:srgbClr val="FF0000"/>
                          </a:solidFill>
                        </a:rPr>
                        <a:t>31</a:t>
                      </a:r>
                    </a:p>
                  </a:txBody>
                  <a:tcPr/>
                </a:tc>
                <a:extLst>
                  <a:ext uri="{0D108BD9-81ED-4DB2-BD59-A6C34878D82A}">
                    <a16:rowId xmlns:a16="http://schemas.microsoft.com/office/drawing/2014/main" val="1261692249"/>
                  </a:ext>
                </a:extLst>
              </a:tr>
              <a:tr h="418580">
                <a:tc>
                  <a:txBody>
                    <a:bodyPr/>
                    <a:lstStyle/>
                    <a:p>
                      <a:pPr algn="ctr"/>
                      <a:r>
                        <a:rPr lang="en-GB" sz="1600" b="0" dirty="0"/>
                        <a:t>South West</a:t>
                      </a:r>
                    </a:p>
                  </a:txBody>
                  <a:tcPr/>
                </a:tc>
                <a:tc>
                  <a:txBody>
                    <a:bodyPr/>
                    <a:lstStyle/>
                    <a:p>
                      <a:pPr algn="ctr"/>
                      <a:r>
                        <a:rPr lang="en-GB" sz="1600" b="0" dirty="0">
                          <a:solidFill>
                            <a:srgbClr val="FF0000"/>
                          </a:solidFill>
                        </a:rPr>
                        <a:t>31</a:t>
                      </a:r>
                    </a:p>
                  </a:txBody>
                  <a:tcPr/>
                </a:tc>
                <a:tc>
                  <a:txBody>
                    <a:bodyPr/>
                    <a:lstStyle/>
                    <a:p>
                      <a:pPr algn="ctr"/>
                      <a:r>
                        <a:rPr lang="en-GB" sz="1600" b="0" dirty="0">
                          <a:solidFill>
                            <a:srgbClr val="FF0000"/>
                          </a:solidFill>
                        </a:rPr>
                        <a:t>34</a:t>
                      </a:r>
                    </a:p>
                  </a:txBody>
                  <a:tcPr/>
                </a:tc>
                <a:tc>
                  <a:txBody>
                    <a:bodyPr/>
                    <a:lstStyle/>
                    <a:p>
                      <a:pPr algn="ctr"/>
                      <a:r>
                        <a:rPr lang="en-GB" sz="1600" b="1" dirty="0"/>
                        <a:t>National</a:t>
                      </a:r>
                    </a:p>
                  </a:txBody>
                  <a:tcPr/>
                </a:tc>
                <a:tc>
                  <a:txBody>
                    <a:bodyPr/>
                    <a:lstStyle/>
                    <a:p>
                      <a:pPr algn="ctr"/>
                      <a:r>
                        <a:rPr lang="en-GB" sz="1600" b="1" dirty="0"/>
                        <a:t>28</a:t>
                      </a:r>
                    </a:p>
                  </a:txBody>
                  <a:tcPr/>
                </a:tc>
                <a:tc>
                  <a:txBody>
                    <a:bodyPr/>
                    <a:lstStyle/>
                    <a:p>
                      <a:pPr algn="ctr"/>
                      <a:r>
                        <a:rPr lang="en-GB" sz="1600" b="1" dirty="0"/>
                        <a:t>37</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51030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187624" y="476672"/>
            <a:ext cx="7777162" cy="432048"/>
          </a:xfrm>
        </p:spPr>
        <p:txBody>
          <a:bodyPr/>
          <a:lstStyle/>
          <a:p>
            <a:pPr eaLnBrk="1" hangingPunct="1"/>
            <a:r>
              <a:rPr lang="en-GB" altLang="en-US" sz="2800" b="1" dirty="0">
                <a:latin typeface="Gill Sans" pitchFamily="-112" charset="0"/>
                <a:ea typeface="ＭＳ Ｐゴシック" pitchFamily="34" charset="-128"/>
                <a:cs typeface="Gill Sans" pitchFamily="-112" charset="0"/>
              </a:rPr>
              <a:t>Building blocks of success with PP</a:t>
            </a:r>
            <a:endParaRPr lang="en-US" altLang="en-US" sz="2800" b="1" dirty="0">
              <a:latin typeface="Gill Sans" pitchFamily="-112" charset="0"/>
              <a:ea typeface="ＭＳ Ｐゴシック" pitchFamily="34" charset="-128"/>
              <a:cs typeface="Gill Sans" pitchFamily="-112" charset="0"/>
            </a:endParaRPr>
          </a:p>
        </p:txBody>
      </p:sp>
      <p:sp>
        <p:nvSpPr>
          <p:cNvPr id="10243" name="Rectangle 3"/>
          <p:cNvSpPr>
            <a:spLocks noGrp="1" noChangeArrowheads="1"/>
          </p:cNvSpPr>
          <p:nvPr>
            <p:ph sz="quarter" idx="4294967295"/>
          </p:nvPr>
        </p:nvSpPr>
        <p:spPr>
          <a:xfrm>
            <a:off x="1115616" y="1124744"/>
            <a:ext cx="6588125" cy="5184575"/>
          </a:xfrm>
        </p:spPr>
        <p:txBody>
          <a:bodyPr/>
          <a:lstStyle/>
          <a:p>
            <a:pPr marL="0" lvl="0" indent="0">
              <a:buNone/>
            </a:pPr>
            <a:r>
              <a:rPr lang="en-GB" b="1" dirty="0">
                <a:solidFill>
                  <a:srgbClr val="444444"/>
                </a:solidFill>
                <a:latin typeface="Lato"/>
              </a:rPr>
              <a:t>School organisation</a:t>
            </a:r>
            <a:endParaRPr lang="en-GB" sz="2000" dirty="0">
              <a:solidFill>
                <a:srgbClr val="444444"/>
              </a:solidFill>
              <a:latin typeface="Lato"/>
            </a:endParaRPr>
          </a:p>
          <a:p>
            <a:pPr lvl="0">
              <a:buFont typeface="Wingdings" panose="05000000000000000000" pitchFamily="2" charset="2"/>
              <a:buChar char="ü"/>
            </a:pPr>
            <a:r>
              <a:rPr lang="en-GB" sz="2000" dirty="0">
                <a:solidFill>
                  <a:srgbClr val="444444"/>
                </a:solidFill>
                <a:latin typeface="Gill Sans"/>
              </a:rPr>
              <a:t>Deployment of the best staff to support disadvantaged pupils</a:t>
            </a:r>
          </a:p>
          <a:p>
            <a:pPr lvl="0">
              <a:buFont typeface="Wingdings" panose="05000000000000000000" pitchFamily="2" charset="2"/>
              <a:buChar char="ü"/>
            </a:pPr>
            <a:r>
              <a:rPr lang="en-GB" sz="2000" dirty="0">
                <a:solidFill>
                  <a:srgbClr val="444444"/>
                </a:solidFill>
                <a:latin typeface="Gill Sans"/>
              </a:rPr>
              <a:t>Excellent collection, analysis and use of data relating to individual pupils and groups </a:t>
            </a:r>
          </a:p>
          <a:p>
            <a:pPr lvl="0">
              <a:buFont typeface="Wingdings" panose="05000000000000000000" pitchFamily="2" charset="2"/>
              <a:buChar char="ü"/>
            </a:pPr>
            <a:r>
              <a:rPr lang="en-GB" sz="2000" dirty="0">
                <a:solidFill>
                  <a:srgbClr val="444444"/>
                </a:solidFill>
                <a:latin typeface="Gill Sans"/>
              </a:rPr>
              <a:t>Performance management is used to reinforce the importance of this agenda</a:t>
            </a:r>
          </a:p>
          <a:p>
            <a:pPr lvl="0">
              <a:buFont typeface="Wingdings" panose="05000000000000000000" pitchFamily="2" charset="2"/>
              <a:buChar char="ü"/>
            </a:pPr>
            <a:r>
              <a:rPr lang="en-GB" sz="2000" dirty="0">
                <a:solidFill>
                  <a:srgbClr val="444444"/>
                </a:solidFill>
                <a:latin typeface="Gill Sans"/>
              </a:rPr>
              <a:t>Effectiveness of teaching assistants is improved through training and better deployment </a:t>
            </a:r>
          </a:p>
          <a:p>
            <a:pPr lvl="0">
              <a:buFont typeface="Wingdings" panose="05000000000000000000" pitchFamily="2" charset="2"/>
              <a:buChar char="ü"/>
            </a:pPr>
            <a:r>
              <a:rPr lang="en-GB" sz="2000" dirty="0">
                <a:solidFill>
                  <a:srgbClr val="444444"/>
                </a:solidFill>
                <a:latin typeface="Gill Sans"/>
              </a:rPr>
              <a:t>Governors are trained on pupil premium </a:t>
            </a:r>
          </a:p>
          <a:p>
            <a:pPr lvl="0">
              <a:buFont typeface="Wingdings" panose="05000000000000000000" pitchFamily="2" charset="2"/>
              <a:buChar char="ü"/>
            </a:pPr>
            <a:r>
              <a:rPr lang="en-GB" sz="2000" dirty="0">
                <a:solidFill>
                  <a:srgbClr val="444444"/>
                </a:solidFill>
                <a:latin typeface="Gill Sans"/>
              </a:rPr>
              <a:t>Pupil premium funding is ring-fenced to spend on the target group </a:t>
            </a:r>
          </a:p>
          <a:p>
            <a:pPr lvl="0">
              <a:buFont typeface="Wingdings" panose="05000000000000000000" pitchFamily="2" charset="2"/>
              <a:buChar char="ü"/>
            </a:pPr>
            <a:r>
              <a:rPr lang="en-GB" sz="2000" dirty="0">
                <a:solidFill>
                  <a:srgbClr val="444444"/>
                </a:solidFill>
                <a:latin typeface="Gill Sans"/>
              </a:rPr>
              <a:t>Effectiveness of interventions is evaluated frequently and adjustments made as necessary </a:t>
            </a:r>
          </a:p>
          <a:p>
            <a:pPr lvl="0">
              <a:buFont typeface="Wingdings" panose="05000000000000000000" pitchFamily="2" charset="2"/>
              <a:buChar char="ü"/>
            </a:pPr>
            <a:r>
              <a:rPr lang="en-GB" sz="2000" dirty="0">
                <a:solidFill>
                  <a:srgbClr val="444444"/>
                </a:solidFill>
                <a:latin typeface="Gill Sans"/>
              </a:rPr>
              <a:t>A senior leader has oversight of PP</a:t>
            </a:r>
          </a:p>
        </p:txBody>
      </p:sp>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1F68344D-E5B3-4DAC-9588-FEB461ADE25F}" type="slidenum">
              <a:rPr kumimoji="0" lang="en-US" altLang="en-US" sz="1400" b="0" i="0" u="none" strike="noStrike" kern="0" cap="none" spc="0" normalizeH="0" baseline="0" noProof="0" smtClean="0">
                <a:ln>
                  <a:noFill/>
                </a:ln>
                <a:solidFill>
                  <a:srgbClr val="464653"/>
                </a:solidFill>
                <a:effectLst/>
                <a:uLnTx/>
                <a:uFillTx/>
                <a:latin typeface="Arial" charset="0"/>
                <a:ea typeface="ＭＳ Ｐゴシック" pitchFamily="34" charset="-128"/>
              </a:rPr>
              <a:pPr marL="0" marR="0" lvl="0" indent="0" defTabSz="914400" eaLnBrk="1" fontAlgn="auto" latinLnBrk="0" hangingPunct="1">
                <a:lnSpc>
                  <a:spcPct val="100000"/>
                </a:lnSpc>
                <a:spcBef>
                  <a:spcPct val="0"/>
                </a:spcBef>
                <a:spcAft>
                  <a:spcPts val="0"/>
                </a:spcAft>
                <a:buClrTx/>
                <a:buSzTx/>
                <a:buFontTx/>
                <a:buNone/>
                <a:tabLst/>
                <a:defRPr/>
              </a:pPr>
              <a:t>40</a:t>
            </a:fld>
            <a:endParaRPr kumimoji="0" lang="en-US" altLang="en-US" sz="1400" b="0" i="0" u="none" strike="noStrike" kern="0" cap="none" spc="0" normalizeH="0" baseline="0" noProof="0">
              <a:ln>
                <a:noFill/>
              </a:ln>
              <a:solidFill>
                <a:srgbClr val="464653"/>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3692489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1116013" y="980729"/>
            <a:ext cx="7272337" cy="432047"/>
          </a:xfrm>
        </p:spPr>
        <p:txBody>
          <a:bodyPr>
            <a:normAutofit fontScale="90000"/>
          </a:bodyPr>
          <a:lstStyle/>
          <a:p>
            <a:pPr eaLnBrk="1" hangingPunct="1">
              <a:defRPr/>
            </a:pPr>
            <a:r>
              <a:rPr lang="en-US" sz="2800" b="1" dirty="0">
                <a:latin typeface="+mn-lt"/>
              </a:rPr>
              <a:t>Accountability</a:t>
            </a:r>
          </a:p>
        </p:txBody>
      </p:sp>
      <p:sp>
        <p:nvSpPr>
          <p:cNvPr id="25603" name="Rectangle 3"/>
          <p:cNvSpPr>
            <a:spLocks noGrp="1" noChangeArrowheads="1"/>
          </p:cNvSpPr>
          <p:nvPr>
            <p:ph sz="quarter" idx="4294967295"/>
          </p:nvPr>
        </p:nvSpPr>
        <p:spPr>
          <a:xfrm>
            <a:off x="1116013" y="1556792"/>
            <a:ext cx="7200900" cy="4608512"/>
          </a:xfrm>
        </p:spPr>
        <p:txBody>
          <a:bodyPr/>
          <a:lstStyle/>
          <a:p>
            <a:pPr eaLnBrk="1" hangingPunct="1"/>
            <a:r>
              <a:rPr lang="en-GB" altLang="en-US" sz="2000" dirty="0">
                <a:solidFill>
                  <a:srgbClr val="FF0000"/>
                </a:solidFill>
                <a:ea typeface="ＭＳ Ｐゴシック" pitchFamily="34" charset="-128"/>
              </a:rPr>
              <a:t>Use accountability to support successful implementation</a:t>
            </a:r>
          </a:p>
          <a:p>
            <a:pPr marL="0" indent="0" eaLnBrk="1" hangingPunct="1">
              <a:buNone/>
            </a:pPr>
            <a:endParaRPr lang="en-GB" altLang="en-US" sz="2000" dirty="0">
              <a:solidFill>
                <a:srgbClr val="FF0000"/>
              </a:solidFill>
              <a:ea typeface="ＭＳ Ｐゴシック" pitchFamily="34" charset="-128"/>
            </a:endParaRPr>
          </a:p>
          <a:p>
            <a:pPr eaLnBrk="1" hangingPunct="1"/>
            <a:r>
              <a:rPr lang="en-GB" altLang="en-US" sz="2000" dirty="0">
                <a:solidFill>
                  <a:srgbClr val="FF0000"/>
                </a:solidFill>
                <a:ea typeface="ＭＳ Ｐゴシック" pitchFamily="34" charset="-128"/>
              </a:rPr>
              <a:t>Accountability must be for impact</a:t>
            </a:r>
          </a:p>
          <a:p>
            <a:pPr eaLnBrk="1" hangingPunct="1"/>
            <a:r>
              <a:rPr lang="en-GB" altLang="en-US" sz="2000" dirty="0">
                <a:solidFill>
                  <a:srgbClr val="0070C0"/>
                </a:solidFill>
                <a:ea typeface="ＭＳ Ｐゴシック" pitchFamily="34" charset="-128"/>
              </a:rPr>
              <a:t>Accountability to central government, to inspectors and to local authorities and governing bodies</a:t>
            </a:r>
          </a:p>
          <a:p>
            <a:pPr eaLnBrk="1" hangingPunct="1"/>
            <a:r>
              <a:rPr lang="en-GB" altLang="en-US" sz="2000" i="1" dirty="0">
                <a:solidFill>
                  <a:srgbClr val="FF0000"/>
                </a:solidFill>
                <a:ea typeface="ＭＳ Ｐゴシック" pitchFamily="34" charset="-128"/>
              </a:rPr>
              <a:t>What kind of internal school accountability will work best?</a:t>
            </a:r>
          </a:p>
          <a:p>
            <a:pPr eaLnBrk="1" hangingPunct="1"/>
            <a:r>
              <a:rPr lang="en-GB" altLang="en-US" sz="2000" dirty="0">
                <a:solidFill>
                  <a:srgbClr val="FF0000"/>
                </a:solidFill>
                <a:ea typeface="ＭＳ Ｐゴシック" pitchFamily="34" charset="-128"/>
              </a:rPr>
              <a:t>Encourage schools to build their own data sets	</a:t>
            </a:r>
          </a:p>
          <a:p>
            <a:pPr eaLnBrk="1" hangingPunct="1"/>
            <a:r>
              <a:rPr lang="en-GB" altLang="en-US" sz="2000" dirty="0">
                <a:solidFill>
                  <a:srgbClr val="0070C0"/>
                </a:solidFill>
                <a:ea typeface="ＭＳ Ｐゴシック" pitchFamily="34" charset="-128"/>
              </a:rPr>
              <a:t>A key accountability question for schools to ask themselves: Are all your disadvantaged pupils making </a:t>
            </a:r>
            <a:r>
              <a:rPr lang="en-GB" altLang="en-US" sz="2000" dirty="0">
                <a:solidFill>
                  <a:srgbClr val="FF0000"/>
                </a:solidFill>
                <a:ea typeface="ＭＳ Ｐゴシック" pitchFamily="34" charset="-128"/>
              </a:rPr>
              <a:t>at least good progress?</a:t>
            </a:r>
            <a:r>
              <a:rPr lang="en-GB" altLang="en-US" sz="2000" dirty="0">
                <a:ea typeface="ＭＳ Ｐゴシック" pitchFamily="34" charset="-128"/>
              </a:rPr>
              <a:t> </a:t>
            </a:r>
          </a:p>
          <a:p>
            <a:pPr eaLnBrk="1" hangingPunct="1"/>
            <a:r>
              <a:rPr lang="en-GB" altLang="en-US" sz="2000" dirty="0">
                <a:solidFill>
                  <a:srgbClr val="0070C0"/>
                </a:solidFill>
                <a:ea typeface="ＭＳ Ｐゴシック" pitchFamily="34" charset="-128"/>
              </a:rPr>
              <a:t>A good audit trail	</a:t>
            </a:r>
          </a:p>
          <a:p>
            <a:pPr eaLnBrk="1" hangingPunct="1"/>
            <a:r>
              <a:rPr lang="en-GB" altLang="en-US" sz="2000" dirty="0">
                <a:solidFill>
                  <a:srgbClr val="0070C0"/>
                </a:solidFill>
                <a:ea typeface="ＭＳ Ｐゴシック" pitchFamily="34" charset="-128"/>
              </a:rPr>
              <a:t>Accountability direct to parents</a:t>
            </a:r>
            <a:r>
              <a:rPr lang="en-GB" altLang="en-US" sz="2000" dirty="0">
                <a:ea typeface="ＭＳ Ｐゴシック" pitchFamily="34" charset="-128"/>
              </a:rPr>
              <a:t>		</a:t>
            </a:r>
          </a:p>
          <a:p>
            <a:pPr eaLnBrk="1" hangingPunct="1"/>
            <a:endParaRPr lang="en-GB" altLang="en-US" dirty="0">
              <a:ea typeface="ＭＳ Ｐゴシック" pitchFamily="34" charset="-128"/>
            </a:endParaRPr>
          </a:p>
          <a:p>
            <a:pPr eaLnBrk="1" hangingPunct="1"/>
            <a:endParaRPr lang="en-GB" altLang="en-US" dirty="0">
              <a:ea typeface="ＭＳ Ｐゴシック" pitchFamily="34" charset="-128"/>
            </a:endParaRPr>
          </a:p>
          <a:p>
            <a:pPr eaLnBrk="1" hangingPunct="1"/>
            <a:endParaRPr lang="en-US" altLang="en-US" dirty="0">
              <a:ea typeface="ＭＳ Ｐゴシック" pitchFamily="34" charset="-128"/>
            </a:endParaRPr>
          </a:p>
        </p:txBody>
      </p:sp>
      <p:sp>
        <p:nvSpPr>
          <p:cNvPr id="256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B446E567-86AE-4A03-8519-EBF3781C8EAB}" type="slidenum">
              <a:rPr lang="en-US" altLang="en-US" sz="1400" smtClean="0">
                <a:solidFill>
                  <a:srgbClr val="464653"/>
                </a:solidFill>
                <a:latin typeface="Arial" charset="0"/>
              </a:rPr>
              <a:pPr eaLnBrk="1" hangingPunct="1">
                <a:spcBef>
                  <a:spcPct val="0"/>
                </a:spcBef>
                <a:buClrTx/>
                <a:buSzTx/>
                <a:buFontTx/>
                <a:buNone/>
              </a:pPr>
              <a:t>41</a:t>
            </a:fld>
            <a:endParaRPr lang="en-US" altLang="en-US" sz="1400">
              <a:solidFill>
                <a:srgbClr val="464653"/>
              </a:solidFill>
              <a:latin typeface="Arial" charset="0"/>
            </a:endParaRPr>
          </a:p>
        </p:txBody>
      </p:sp>
      <p:sp>
        <p:nvSpPr>
          <p:cNvPr id="2" name="Oval 1"/>
          <p:cNvSpPr/>
          <p:nvPr/>
        </p:nvSpPr>
        <p:spPr>
          <a:xfrm>
            <a:off x="5868144" y="4869160"/>
            <a:ext cx="2304256" cy="13681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prstClr val="white"/>
                </a:solidFill>
              </a:rPr>
              <a:t>Are all pupils making at least good progress? </a:t>
            </a:r>
          </a:p>
        </p:txBody>
      </p:sp>
    </p:spTree>
    <p:extLst>
      <p:ext uri="{BB962C8B-B14F-4D97-AF65-F5344CB8AC3E}">
        <p14:creationId xmlns:p14="http://schemas.microsoft.com/office/powerpoint/2010/main" val="3597463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366838" y="836713"/>
            <a:ext cx="7777162" cy="576064"/>
          </a:xfrm>
        </p:spPr>
        <p:txBody>
          <a:bodyPr/>
          <a:lstStyle/>
          <a:p>
            <a:pPr eaLnBrk="1" hangingPunct="1"/>
            <a:r>
              <a:rPr lang="en-US" altLang="en-US" sz="2400" b="1" dirty="0">
                <a:latin typeface="Gill Sans" pitchFamily="-112" charset="0"/>
                <a:cs typeface="Gill Sans" pitchFamily="-112" charset="0"/>
              </a:rPr>
              <a:t>What inspectors are looking for</a:t>
            </a:r>
          </a:p>
        </p:txBody>
      </p:sp>
      <p:sp>
        <p:nvSpPr>
          <p:cNvPr id="20483" name="Rectangle 3"/>
          <p:cNvSpPr>
            <a:spLocks noGrp="1" noChangeArrowheads="1"/>
          </p:cNvSpPr>
          <p:nvPr>
            <p:ph sz="quarter" idx="4294967295"/>
          </p:nvPr>
        </p:nvSpPr>
        <p:spPr>
          <a:xfrm>
            <a:off x="1259632" y="1772816"/>
            <a:ext cx="6515943" cy="4969297"/>
          </a:xfrm>
        </p:spPr>
        <p:txBody>
          <a:bodyPr/>
          <a:lstStyle/>
          <a:p>
            <a:pPr eaLnBrk="1" hangingPunct="1"/>
            <a:r>
              <a:rPr lang="en-GB" altLang="en-US" sz="1800" dirty="0"/>
              <a:t>Before the inspection, RAISE Online is studied for evidence on gaps: </a:t>
            </a:r>
          </a:p>
          <a:p>
            <a:pPr lvl="1" eaLnBrk="1" hangingPunct="1"/>
            <a:r>
              <a:rPr lang="en-GB" altLang="en-US" sz="1800" dirty="0"/>
              <a:t>How well did FSM pupils attain last year in comparison to other pupils in the school and nationally?</a:t>
            </a:r>
          </a:p>
          <a:p>
            <a:pPr lvl="1" eaLnBrk="1" hangingPunct="1"/>
            <a:r>
              <a:rPr lang="en-GB" altLang="en-US" sz="1800" dirty="0"/>
              <a:t>How much progress did FSM pupils make last year compared to other pupils in the school and nationally?</a:t>
            </a:r>
          </a:p>
          <a:p>
            <a:pPr lvl="1" eaLnBrk="1" hangingPunct="1"/>
            <a:r>
              <a:rPr lang="en-GB" altLang="en-US" sz="1800" dirty="0"/>
              <a:t>How well have FSM pupils been performing over time? Is attainment rising? Is the gap narrowing?</a:t>
            </a:r>
          </a:p>
          <a:p>
            <a:pPr eaLnBrk="1" hangingPunct="1"/>
            <a:r>
              <a:rPr lang="en-GB" altLang="en-US" sz="1800" dirty="0"/>
              <a:t>PP pupil tracking by inspector</a:t>
            </a:r>
          </a:p>
          <a:p>
            <a:pPr eaLnBrk="1" hangingPunct="1"/>
            <a:r>
              <a:rPr lang="en-GB" altLang="en-US" sz="1800" dirty="0"/>
              <a:t>Discussions with PP pupils, parents, staff and governors</a:t>
            </a:r>
          </a:p>
          <a:p>
            <a:pPr eaLnBrk="1" hangingPunct="1"/>
            <a:r>
              <a:rPr lang="en-GB" altLang="en-US" sz="1800" dirty="0"/>
              <a:t>Study of effectiveness of PP spending strategies</a:t>
            </a:r>
          </a:p>
          <a:p>
            <a:pPr eaLnBrk="1" hangingPunct="1"/>
            <a:r>
              <a:rPr lang="en-GB" altLang="en-US" sz="1800" dirty="0"/>
              <a:t>Study of effectiveness of leadership in monitoring and evaluation</a:t>
            </a:r>
          </a:p>
          <a:p>
            <a:pPr eaLnBrk="1" hangingPunct="1"/>
            <a:r>
              <a:rPr lang="en-GB" altLang="en-US" sz="1800" dirty="0"/>
              <a:t>Governor involvement</a:t>
            </a:r>
          </a:p>
          <a:p>
            <a:pPr eaLnBrk="1" hangingPunct="1"/>
            <a:endParaRPr lang="en-GB" altLang="en-US" sz="2000" dirty="0"/>
          </a:p>
          <a:p>
            <a:pPr eaLnBrk="1" hangingPunct="1"/>
            <a:endParaRPr lang="en-GB" altLang="en-US" sz="2000" dirty="0"/>
          </a:p>
          <a:p>
            <a:pPr eaLnBrk="1" hangingPunct="1"/>
            <a:endParaRPr lang="en-GB" altLang="en-US" sz="2000" dirty="0"/>
          </a:p>
          <a:p>
            <a:pPr eaLnBrk="1" hangingPunct="1"/>
            <a:endParaRPr lang="en-GB" altLang="en-US" sz="2000" dirty="0"/>
          </a:p>
          <a:p>
            <a:pPr eaLnBrk="1" hangingPunct="1"/>
            <a:endParaRPr lang="en-GB" altLang="en-US" sz="2000" dirty="0"/>
          </a:p>
        </p:txBody>
      </p:sp>
    </p:spTree>
    <p:extLst>
      <p:ext uri="{BB962C8B-B14F-4D97-AF65-F5344CB8AC3E}">
        <p14:creationId xmlns:p14="http://schemas.microsoft.com/office/powerpoint/2010/main" val="3552753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366838" y="1052737"/>
            <a:ext cx="7777162" cy="504056"/>
          </a:xfrm>
        </p:spPr>
        <p:txBody>
          <a:bodyPr/>
          <a:lstStyle/>
          <a:p>
            <a:pPr eaLnBrk="1" hangingPunct="1"/>
            <a:r>
              <a:rPr lang="en-US" altLang="en-US" sz="2400" b="1" dirty="0">
                <a:latin typeface="Gill Sans" pitchFamily="-112" charset="0"/>
                <a:cs typeface="Gill Sans" pitchFamily="-112" charset="0"/>
              </a:rPr>
              <a:t>Factors considered by inspectors</a:t>
            </a:r>
          </a:p>
        </p:txBody>
      </p:sp>
      <p:sp>
        <p:nvSpPr>
          <p:cNvPr id="21507" name="Rectangle 3"/>
          <p:cNvSpPr>
            <a:spLocks noGrp="1" noChangeArrowheads="1"/>
          </p:cNvSpPr>
          <p:nvPr>
            <p:ph sz="quarter" idx="4294967295"/>
          </p:nvPr>
        </p:nvSpPr>
        <p:spPr>
          <a:xfrm>
            <a:off x="1187624" y="1988841"/>
            <a:ext cx="6587951" cy="4104456"/>
          </a:xfrm>
        </p:spPr>
        <p:txBody>
          <a:bodyPr/>
          <a:lstStyle/>
          <a:p>
            <a:pPr eaLnBrk="1" hangingPunct="1"/>
            <a:r>
              <a:rPr lang="en-GB" altLang="en-US" sz="2000" dirty="0"/>
              <a:t>Quality of the school’s analysis of the performance and needs of PP pupils</a:t>
            </a:r>
          </a:p>
          <a:p>
            <a:pPr eaLnBrk="1" hangingPunct="1"/>
            <a:r>
              <a:rPr lang="en-GB" altLang="en-US" sz="2000" dirty="0"/>
              <a:t>School rationale for spending PP funding</a:t>
            </a:r>
          </a:p>
          <a:p>
            <a:pPr eaLnBrk="1" hangingPunct="1"/>
            <a:r>
              <a:rPr lang="en-GB" altLang="en-US" sz="2000" dirty="0"/>
              <a:t>Appropriateness and level of challenge of school’s success criteria </a:t>
            </a:r>
          </a:p>
          <a:p>
            <a:pPr eaLnBrk="1" hangingPunct="1"/>
            <a:r>
              <a:rPr lang="en-GB" altLang="en-US" sz="2000" dirty="0"/>
              <a:t>Robustness of monitoring and evaluation</a:t>
            </a:r>
          </a:p>
          <a:p>
            <a:pPr eaLnBrk="1" hangingPunct="1"/>
            <a:r>
              <a:rPr lang="en-GB" altLang="en-US" sz="2000" dirty="0"/>
              <a:t>Level of involvement of governors</a:t>
            </a:r>
          </a:p>
          <a:p>
            <a:pPr eaLnBrk="1" hangingPunct="1"/>
            <a:r>
              <a:rPr lang="en-GB" altLang="en-US" sz="2000" dirty="0"/>
              <a:t>Level of involvement of pupils, parents and carers</a:t>
            </a:r>
          </a:p>
          <a:p>
            <a:pPr eaLnBrk="1" hangingPunct="1"/>
            <a:r>
              <a:rPr lang="en-GB" altLang="en-US" sz="2000" u="sng" dirty="0"/>
              <a:t>Impact</a:t>
            </a:r>
            <a:r>
              <a:rPr lang="en-GB" altLang="en-US" sz="2000" dirty="0"/>
              <a:t> on narrowing the gap</a:t>
            </a:r>
          </a:p>
          <a:p>
            <a:pPr eaLnBrk="1" hangingPunct="1"/>
            <a:endParaRPr lang="en-GB" altLang="en-US" sz="2000" dirty="0"/>
          </a:p>
          <a:p>
            <a:pPr eaLnBrk="1" hangingPunct="1"/>
            <a:endParaRPr lang="en-GB" altLang="en-US" sz="2000" dirty="0"/>
          </a:p>
          <a:p>
            <a:pPr eaLnBrk="1" hangingPunct="1"/>
            <a:endParaRPr lang="en-GB" altLang="en-US" sz="2000" dirty="0"/>
          </a:p>
          <a:p>
            <a:pPr eaLnBrk="1" hangingPunct="1"/>
            <a:endParaRPr lang="en-GB" altLang="en-US" sz="2000" dirty="0"/>
          </a:p>
        </p:txBody>
      </p:sp>
    </p:spTree>
    <p:extLst>
      <p:ext uri="{BB962C8B-B14F-4D97-AF65-F5344CB8AC3E}">
        <p14:creationId xmlns:p14="http://schemas.microsoft.com/office/powerpoint/2010/main" val="2434601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1116013" y="836713"/>
            <a:ext cx="8037512" cy="720080"/>
          </a:xfrm>
        </p:spPr>
        <p:txBody>
          <a:bodyPr>
            <a:normAutofit/>
          </a:bodyPr>
          <a:lstStyle/>
          <a:p>
            <a:pPr eaLnBrk="1" hangingPunct="1">
              <a:defRPr/>
            </a:pPr>
            <a:r>
              <a:rPr lang="en-US" sz="2800" b="1" dirty="0">
                <a:latin typeface="+mn-lt"/>
              </a:rPr>
              <a:t>Accountability to parents</a:t>
            </a:r>
          </a:p>
        </p:txBody>
      </p:sp>
      <p:sp>
        <p:nvSpPr>
          <p:cNvPr id="26627" name="Rectangle 3"/>
          <p:cNvSpPr>
            <a:spLocks noGrp="1" noChangeArrowheads="1"/>
          </p:cNvSpPr>
          <p:nvPr>
            <p:ph sz="quarter" idx="4294967295"/>
          </p:nvPr>
        </p:nvSpPr>
        <p:spPr>
          <a:xfrm>
            <a:off x="1116013" y="1988840"/>
            <a:ext cx="7488237" cy="4104456"/>
          </a:xfrm>
        </p:spPr>
        <p:txBody>
          <a:bodyPr/>
          <a:lstStyle/>
          <a:p>
            <a:pPr eaLnBrk="1" hangingPunct="1"/>
            <a:r>
              <a:rPr lang="en-GB" altLang="en-US" sz="2000" dirty="0">
                <a:solidFill>
                  <a:srgbClr val="FF0000"/>
                </a:solidFill>
                <a:ea typeface="ＭＳ Ｐゴシック" pitchFamily="34" charset="-128"/>
              </a:rPr>
              <a:t>New regulations </a:t>
            </a:r>
          </a:p>
          <a:p>
            <a:pPr lvl="1" eaLnBrk="1" hangingPunct="1"/>
            <a:r>
              <a:rPr lang="en-GB" altLang="en-US" sz="1700" dirty="0">
                <a:solidFill>
                  <a:srgbClr val="FF0000"/>
                </a:solidFill>
                <a:ea typeface="ＭＳ Ｐゴシック" pitchFamily="34" charset="-128"/>
                <a:hlinkClick r:id="rId2"/>
              </a:rPr>
              <a:t>https://www.gov.uk/guidance/what-maintained-schools-must-publish-online</a:t>
            </a:r>
            <a:r>
              <a:rPr lang="en-GB" altLang="en-US" sz="1700" dirty="0">
                <a:solidFill>
                  <a:srgbClr val="FF0000"/>
                </a:solidFill>
                <a:ea typeface="ＭＳ Ｐゴシック" pitchFamily="34" charset="-128"/>
              </a:rPr>
              <a:t> </a:t>
            </a:r>
          </a:p>
          <a:p>
            <a:pPr lvl="1" eaLnBrk="1" hangingPunct="1"/>
            <a:r>
              <a:rPr lang="en-GB" altLang="en-US" sz="1700" dirty="0">
                <a:solidFill>
                  <a:srgbClr val="FF0000"/>
                </a:solidFill>
                <a:ea typeface="ＭＳ Ｐゴシック" pitchFamily="34" charset="-128"/>
                <a:hlinkClick r:id="rId3"/>
              </a:rPr>
              <a:t>https://www.gov.uk/guidance/what-academies-free-schools-and-colleges-should-publish-online</a:t>
            </a:r>
            <a:r>
              <a:rPr lang="en-GB" altLang="en-US" sz="1700" dirty="0">
                <a:solidFill>
                  <a:srgbClr val="FF0000"/>
                </a:solidFill>
                <a:ea typeface="ＭＳ Ｐゴシック" pitchFamily="34" charset="-128"/>
              </a:rPr>
              <a:t> </a:t>
            </a:r>
          </a:p>
          <a:p>
            <a:pPr marL="0" indent="0" eaLnBrk="1" hangingPunct="1">
              <a:buNone/>
            </a:pPr>
            <a:r>
              <a:rPr lang="en-GB" altLang="en-US" sz="2000" dirty="0">
                <a:solidFill>
                  <a:srgbClr val="FF0000"/>
                </a:solidFill>
                <a:ea typeface="ＭＳ Ｐゴシック" pitchFamily="34" charset="-128"/>
              </a:rPr>
              <a:t> </a:t>
            </a:r>
          </a:p>
          <a:p>
            <a:pPr eaLnBrk="1" hangingPunct="1"/>
            <a:r>
              <a:rPr lang="en-GB" altLang="en-US" sz="2000" dirty="0">
                <a:ea typeface="ＭＳ Ｐゴシック" pitchFamily="34" charset="-128"/>
              </a:rPr>
              <a:t>Obligation to report to parents on barriers to learning, PP policies and impact</a:t>
            </a:r>
          </a:p>
          <a:p>
            <a:pPr eaLnBrk="1" hangingPunct="1"/>
            <a:r>
              <a:rPr lang="en-GB" altLang="en-US" sz="2000" dirty="0">
                <a:ea typeface="ＭＳ Ｐゴシック" pitchFamily="34" charset="-128"/>
              </a:rPr>
              <a:t>Publish an online account of PP amount and plans to spend it</a:t>
            </a:r>
          </a:p>
          <a:p>
            <a:pPr marL="0" indent="0" eaLnBrk="1" hangingPunct="1">
              <a:buNone/>
            </a:pPr>
            <a:endParaRPr lang="en-GB" altLang="en-US" sz="2000" dirty="0">
              <a:ea typeface="ＭＳ Ｐゴシック" pitchFamily="34" charset="-128"/>
            </a:endParaRPr>
          </a:p>
          <a:p>
            <a:pPr eaLnBrk="1" hangingPunct="1"/>
            <a:r>
              <a:rPr lang="en-GB" altLang="en-US" sz="2000" dirty="0">
                <a:ea typeface="ＭＳ Ｐゴシック" pitchFamily="34" charset="-128"/>
              </a:rPr>
              <a:t>For previous year, publish what you spent it on and the impact</a:t>
            </a:r>
          </a:p>
          <a:p>
            <a:pPr marL="0" indent="0" eaLnBrk="1" hangingPunct="1">
              <a:buNone/>
            </a:pPr>
            <a:endParaRPr lang="en-GB" altLang="en-US" dirty="0">
              <a:ea typeface="ＭＳ Ｐゴシック" pitchFamily="34" charset="-128"/>
            </a:endParaRPr>
          </a:p>
          <a:p>
            <a:pPr eaLnBrk="1" hangingPunct="1"/>
            <a:endParaRPr lang="en-US" altLang="en-US" dirty="0">
              <a:ea typeface="ＭＳ Ｐゴシック" pitchFamily="34" charset="-128"/>
            </a:endParaRPr>
          </a:p>
        </p:txBody>
      </p:sp>
      <p:sp>
        <p:nvSpPr>
          <p:cNvPr id="2662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E271E96C-1FCB-4159-B10C-1214C11240F0}" type="slidenum">
              <a:rPr kumimoji="0" lang="en-US" altLang="en-US" sz="1400" b="0" i="0" u="none" strike="noStrike" kern="0" cap="none" spc="0" normalizeH="0" baseline="0" noProof="0" smtClean="0">
                <a:ln>
                  <a:noFill/>
                </a:ln>
                <a:solidFill>
                  <a:schemeClr val="tx2"/>
                </a:solidFill>
                <a:effectLst/>
                <a:uLnTx/>
                <a:uFillTx/>
                <a:latin typeface="Arial" charset="0"/>
                <a:ea typeface="ＭＳ Ｐゴシック" pitchFamily="34" charset="-128"/>
              </a:rPr>
              <a:pPr marL="0" marR="0" lvl="0" indent="0" defTabSz="914400" eaLnBrk="1" fontAlgn="auto" latinLnBrk="0" hangingPunct="1">
                <a:lnSpc>
                  <a:spcPct val="100000"/>
                </a:lnSpc>
                <a:spcBef>
                  <a:spcPct val="0"/>
                </a:spcBef>
                <a:spcAft>
                  <a:spcPts val="0"/>
                </a:spcAft>
                <a:buClrTx/>
                <a:buSzTx/>
                <a:buFontTx/>
                <a:buNone/>
                <a:tabLst/>
                <a:defRPr/>
              </a:pPr>
              <a:t>44</a:t>
            </a:fld>
            <a:endParaRPr kumimoji="0" lang="en-US" altLang="en-US" sz="1400" b="0" i="0" u="none" strike="noStrike" kern="0" cap="none" spc="0" normalizeH="0" baseline="0" noProof="0">
              <a:ln>
                <a:noFill/>
              </a:ln>
              <a:solidFill>
                <a:schemeClr val="tx2"/>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828517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971551" y="1268413"/>
            <a:ext cx="7272858" cy="433387"/>
          </a:xfrm>
        </p:spPr>
        <p:txBody>
          <a:bodyPr/>
          <a:lstStyle/>
          <a:p>
            <a:pPr algn="ctr" eaLnBrk="1" hangingPunct="1"/>
            <a:r>
              <a:rPr lang="en-GB" altLang="en-US" sz="2800" b="1" dirty="0">
                <a:latin typeface="Gill Sans" pitchFamily="-112" charset="0"/>
                <a:ea typeface="ＭＳ Ｐゴシック" pitchFamily="34" charset="-128"/>
                <a:cs typeface="Gill Sans" pitchFamily="-112" charset="0"/>
              </a:rPr>
              <a:t>The moral purpose </a:t>
            </a:r>
            <a:endParaRPr lang="en-US" altLang="en-US" sz="2800" b="1" dirty="0">
              <a:latin typeface="Gill Sans" pitchFamily="-112" charset="0"/>
              <a:ea typeface="ＭＳ Ｐゴシック" pitchFamily="34" charset="-128"/>
              <a:cs typeface="Gill Sans" pitchFamily="-112" charset="0"/>
            </a:endParaRPr>
          </a:p>
        </p:txBody>
      </p:sp>
      <p:sp>
        <p:nvSpPr>
          <p:cNvPr id="8195" name="Rectangle 3"/>
          <p:cNvSpPr>
            <a:spLocks noGrp="1" noChangeArrowheads="1"/>
          </p:cNvSpPr>
          <p:nvPr>
            <p:ph sz="quarter" idx="4294967295"/>
          </p:nvPr>
        </p:nvSpPr>
        <p:spPr>
          <a:xfrm>
            <a:off x="1042988" y="2132856"/>
            <a:ext cx="7057404" cy="4104432"/>
          </a:xfrm>
        </p:spPr>
        <p:txBody>
          <a:bodyPr/>
          <a:lstStyle/>
          <a:p>
            <a:pPr marL="0" indent="0">
              <a:buNone/>
            </a:pPr>
            <a:r>
              <a:rPr lang="en-GB" altLang="en-US" sz="2000" i="1" dirty="0">
                <a:ea typeface="ＭＳ Ｐゴシック" pitchFamily="34" charset="-128"/>
              </a:rPr>
              <a:t>“</a:t>
            </a:r>
            <a:r>
              <a:rPr lang="en-GB" altLang="en-US" sz="2000" dirty="0">
                <a:latin typeface="FrutigerLTStd-Roman"/>
                <a:ea typeface="ＭＳ Ｐゴシック" pitchFamily="34" charset="-128"/>
              </a:rPr>
              <a:t>Our data shows that it doesn’t matter if you go to a school in Britain, Finland or Japan, students from a privileged background tend to do well everywhere</a:t>
            </a:r>
            <a:r>
              <a:rPr lang="en-GB" sz="2000" dirty="0">
                <a:latin typeface="FrutigerLTStd-Roman"/>
                <a:ea typeface="Times New Roman"/>
                <a:cs typeface="FrutigerLTStd-Roman"/>
              </a:rPr>
              <a:t>. What really distinguishes education systems is their capacity to deploy resources where they can make the biggest difference. </a:t>
            </a:r>
          </a:p>
          <a:p>
            <a:pPr marL="0" indent="0">
              <a:buNone/>
            </a:pPr>
            <a:r>
              <a:rPr lang="en-GB" sz="2000" dirty="0">
                <a:latin typeface="FrutigerLTStd-Roman"/>
                <a:ea typeface="Times New Roman"/>
                <a:cs typeface="FrutigerLTStd-Roman"/>
              </a:rPr>
              <a:t>“Your effect as a teacher is a lot bigger for a student who doesn’t have a privileged background than for a student who has lots of educational resources”</a:t>
            </a:r>
            <a:endParaRPr lang="en-GB" sz="2000" dirty="0">
              <a:latin typeface="Arial"/>
              <a:ea typeface="Times New Roman"/>
              <a:cs typeface="Times New Roman"/>
            </a:endParaRPr>
          </a:p>
          <a:p>
            <a:pPr marL="0" indent="0">
              <a:buNone/>
            </a:pPr>
            <a:endParaRPr lang="en-GB" sz="1600" i="1" dirty="0">
              <a:latin typeface="Arial"/>
              <a:ea typeface="Times New Roman"/>
              <a:cs typeface="Times New Roman"/>
            </a:endParaRPr>
          </a:p>
          <a:p>
            <a:pPr marL="0" indent="0">
              <a:buNone/>
            </a:pPr>
            <a:r>
              <a:rPr lang="en-GB" altLang="en-US" sz="1600" dirty="0">
                <a:ea typeface="ＭＳ Ｐゴシック" pitchFamily="34" charset="-128"/>
              </a:rPr>
              <a:t>Andreas </a:t>
            </a:r>
            <a:r>
              <a:rPr lang="en-GB" altLang="en-US" sz="1600" dirty="0" err="1">
                <a:ea typeface="ＭＳ Ｐゴシック" pitchFamily="34" charset="-128"/>
              </a:rPr>
              <a:t>Schleicher</a:t>
            </a:r>
            <a:r>
              <a:rPr lang="en-GB" altLang="en-US" sz="1600" dirty="0">
                <a:ea typeface="ＭＳ Ｐゴシック" pitchFamily="34" charset="-128"/>
              </a:rPr>
              <a:t>, </a:t>
            </a:r>
            <a:r>
              <a:rPr lang="en-GB" altLang="en-US" sz="1600" i="1" dirty="0">
                <a:ea typeface="ＭＳ Ｐゴシック" pitchFamily="34" charset="-128"/>
              </a:rPr>
              <a:t>Times Educational Supplement</a:t>
            </a:r>
            <a:r>
              <a:rPr lang="en-GB" sz="1600" dirty="0">
                <a:latin typeface="Arial"/>
                <a:ea typeface="Times New Roman"/>
                <a:cs typeface="Times New Roman"/>
              </a:rPr>
              <a:t>, 2013</a:t>
            </a:r>
            <a:endParaRPr lang="en-GB" altLang="en-US" sz="1600" dirty="0">
              <a:ea typeface="ＭＳ Ｐゴシック" pitchFamily="34" charset="-128"/>
            </a:endParaRPr>
          </a:p>
          <a:p>
            <a:pPr marL="0" indent="0">
              <a:buFont typeface="Wingdings 3" pitchFamily="18" charset="2"/>
              <a:buNone/>
            </a:pPr>
            <a:endParaRPr lang="en-GB" altLang="en-US" sz="2400" dirty="0">
              <a:ea typeface="ＭＳ Ｐゴシック" pitchFamily="34" charset="-128"/>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C15CE45C-16F6-40D9-B0F8-64B030B011AD}" type="slidenum">
              <a:rPr lang="en-US" altLang="en-US" sz="1400" smtClean="0">
                <a:solidFill>
                  <a:srgbClr val="464653"/>
                </a:solidFill>
                <a:latin typeface="Arial" charset="0"/>
              </a:rPr>
              <a:pPr eaLnBrk="1" hangingPunct="1">
                <a:spcBef>
                  <a:spcPct val="0"/>
                </a:spcBef>
                <a:buClrTx/>
                <a:buSzTx/>
                <a:buFontTx/>
                <a:buNone/>
              </a:pPr>
              <a:t>45</a:t>
            </a:fld>
            <a:endParaRPr lang="en-US" altLang="en-US" sz="1400">
              <a:solidFill>
                <a:srgbClr val="464653"/>
              </a:solidFill>
              <a:latin typeface="Arial" charset="0"/>
            </a:endParaRPr>
          </a:p>
        </p:txBody>
      </p:sp>
    </p:spTree>
    <p:extLst>
      <p:ext uri="{BB962C8B-B14F-4D97-AF65-F5344CB8AC3E}">
        <p14:creationId xmlns:p14="http://schemas.microsoft.com/office/powerpoint/2010/main" val="3977392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1042988" y="620689"/>
            <a:ext cx="7705476" cy="648071"/>
          </a:xfrm>
        </p:spPr>
        <p:txBody>
          <a:bodyPr>
            <a:normAutofit/>
          </a:bodyPr>
          <a:lstStyle/>
          <a:p>
            <a:pPr eaLnBrk="1" hangingPunct="1">
              <a:defRPr/>
            </a:pPr>
            <a:r>
              <a:rPr lang="en-GB" sz="3100" b="1" dirty="0">
                <a:latin typeface="Gill Sans" pitchFamily="-112" charset="0"/>
              </a:rPr>
              <a:t>Disseminating PP policy and practice</a:t>
            </a:r>
            <a:endParaRPr lang="en-US" sz="3600" b="1" dirty="0">
              <a:latin typeface="Gill Sans" pitchFamily="-112" charset="0"/>
            </a:endParaRPr>
          </a:p>
        </p:txBody>
      </p:sp>
      <p:sp>
        <p:nvSpPr>
          <p:cNvPr id="9219" name="Rectangle 3"/>
          <p:cNvSpPr>
            <a:spLocks noGrp="1" noChangeArrowheads="1"/>
          </p:cNvSpPr>
          <p:nvPr>
            <p:ph sz="quarter" idx="4294967295"/>
          </p:nvPr>
        </p:nvSpPr>
        <p:spPr>
          <a:xfrm>
            <a:off x="1042988" y="1628800"/>
            <a:ext cx="7596187" cy="4464025"/>
          </a:xfrm>
        </p:spPr>
        <p:txBody>
          <a:bodyPr/>
          <a:lstStyle/>
          <a:p>
            <a:pPr eaLnBrk="1" hangingPunct="1">
              <a:buFont typeface="Wingdings 3" pitchFamily="-112" charset="2"/>
              <a:buChar char=""/>
              <a:defRPr/>
            </a:pPr>
            <a:r>
              <a:rPr lang="en-GB" sz="2000" dirty="0"/>
              <a:t>There are some common barriers to learning, but every disadvantaged learner is different, so ….</a:t>
            </a:r>
          </a:p>
          <a:p>
            <a:pPr eaLnBrk="1" hangingPunct="1">
              <a:buFont typeface="Wingdings 3" pitchFamily="-112" charset="2"/>
              <a:buChar char=""/>
              <a:defRPr/>
            </a:pPr>
            <a:r>
              <a:rPr lang="en-GB" sz="2000" dirty="0"/>
              <a:t>Effective disadvantage attainment policy is different in every school</a:t>
            </a:r>
          </a:p>
          <a:p>
            <a:pPr eaLnBrk="1" hangingPunct="1">
              <a:buFont typeface="Wingdings 3" pitchFamily="-112" charset="2"/>
              <a:buChar char=""/>
              <a:defRPr/>
            </a:pPr>
            <a:r>
              <a:rPr lang="en-GB" sz="2000" i="1" dirty="0"/>
              <a:t>“Individual need, classroom rigour”</a:t>
            </a:r>
          </a:p>
          <a:p>
            <a:pPr marL="0" indent="0" eaLnBrk="1" hangingPunct="1">
              <a:buNone/>
              <a:defRPr/>
            </a:pPr>
            <a:endParaRPr lang="en-GB" sz="2000" dirty="0"/>
          </a:p>
          <a:p>
            <a:pPr eaLnBrk="1" hangingPunct="1">
              <a:buFont typeface="Wingdings 3" pitchFamily="-112" charset="2"/>
              <a:buChar char=""/>
              <a:defRPr/>
            </a:pPr>
            <a:r>
              <a:rPr lang="en-GB" sz="2000" dirty="0"/>
              <a:t>Regional strategy cannot be top-down </a:t>
            </a:r>
          </a:p>
          <a:p>
            <a:pPr eaLnBrk="1" hangingPunct="1">
              <a:buFont typeface="Wingdings 3" pitchFamily="-112" charset="2"/>
              <a:buChar char=""/>
              <a:defRPr/>
            </a:pPr>
            <a:r>
              <a:rPr lang="en-GB" sz="2000" dirty="0"/>
              <a:t>It has to be a bottom-up enabling strategy </a:t>
            </a:r>
          </a:p>
          <a:p>
            <a:pPr eaLnBrk="1" hangingPunct="1">
              <a:buFont typeface="Wingdings 3" pitchFamily="-112" charset="2"/>
              <a:buChar char=""/>
              <a:defRPr/>
            </a:pPr>
            <a:r>
              <a:rPr lang="en-GB" sz="2000" dirty="0"/>
              <a:t>It needs to empower schools to raise their ambition for disadvantaged children</a:t>
            </a:r>
          </a:p>
          <a:p>
            <a:pPr eaLnBrk="1" hangingPunct="1">
              <a:buFont typeface="Wingdings 3" pitchFamily="-112" charset="2"/>
              <a:buChar char=""/>
              <a:defRPr/>
            </a:pPr>
            <a:endParaRPr lang="en-GB" sz="2000" dirty="0">
              <a:solidFill>
                <a:srgbClr val="FF0000"/>
              </a:solidFill>
            </a:endParaRPr>
          </a:p>
          <a:p>
            <a:pPr eaLnBrk="1" hangingPunct="1">
              <a:buFont typeface="Wingdings 3" pitchFamily="-112" charset="2"/>
              <a:buChar char=""/>
              <a:defRPr/>
            </a:pPr>
            <a:r>
              <a:rPr lang="en-GB" sz="2000" dirty="0">
                <a:solidFill>
                  <a:srgbClr val="FF0000"/>
                </a:solidFill>
              </a:rPr>
              <a:t>So, what do schools need help with?</a:t>
            </a:r>
          </a:p>
          <a:p>
            <a:pPr marL="0" indent="0" eaLnBrk="1" hangingPunct="1">
              <a:buFont typeface="Wingdings 3" pitchFamily="-112" charset="2"/>
              <a:buNone/>
              <a:defRPr/>
            </a:pPr>
            <a:endParaRPr lang="en-GB" sz="2000" i="1" dirty="0"/>
          </a:p>
        </p:txBody>
      </p:sp>
      <p:sp>
        <p:nvSpPr>
          <p:cNvPr id="92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4D1DB1F2-0DF7-4729-9568-ACA6BE894C7E}" type="slidenum">
              <a:rPr kumimoji="0" lang="en-US" altLang="en-US" sz="1400" b="0" i="0" u="none" strike="noStrike" kern="0" cap="none" spc="0" normalizeH="0" baseline="0" noProof="0" smtClean="0">
                <a:ln>
                  <a:noFill/>
                </a:ln>
                <a:solidFill>
                  <a:srgbClr val="464653"/>
                </a:solidFill>
                <a:effectLst/>
                <a:uLnTx/>
                <a:uFillTx/>
                <a:latin typeface="Arial" charset="0"/>
                <a:ea typeface="ＭＳ Ｐゴシック" pitchFamily="34" charset="-128"/>
              </a:rPr>
              <a:pPr marL="0" marR="0" lvl="0" indent="0" defTabSz="914400" eaLnBrk="1" fontAlgn="auto" latinLnBrk="0" hangingPunct="1">
                <a:lnSpc>
                  <a:spcPct val="100000"/>
                </a:lnSpc>
                <a:spcBef>
                  <a:spcPct val="0"/>
                </a:spcBef>
                <a:spcAft>
                  <a:spcPts val="0"/>
                </a:spcAft>
                <a:buClrTx/>
                <a:buSzTx/>
                <a:buFontTx/>
                <a:buNone/>
                <a:tabLst/>
                <a:defRPr/>
              </a:pPr>
              <a:t>46</a:t>
            </a:fld>
            <a:endParaRPr kumimoji="0" lang="en-US" altLang="en-US" sz="1400" b="0" i="0" u="none" strike="noStrike" kern="0" cap="none" spc="0" normalizeH="0" baseline="0" noProof="0">
              <a:ln>
                <a:noFill/>
              </a:ln>
              <a:solidFill>
                <a:srgbClr val="464653"/>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1016707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1042988" y="404665"/>
            <a:ext cx="7705476" cy="576063"/>
          </a:xfrm>
        </p:spPr>
        <p:txBody>
          <a:bodyPr>
            <a:normAutofit fontScale="90000"/>
          </a:bodyPr>
          <a:lstStyle/>
          <a:p>
            <a:pPr eaLnBrk="1" hangingPunct="1">
              <a:defRPr/>
            </a:pPr>
            <a:r>
              <a:rPr lang="en-GB" sz="3100" b="1" dirty="0">
                <a:latin typeface="Gill Sans" pitchFamily="-112" charset="0"/>
              </a:rPr>
              <a:t>Disseminating PP policy and practice</a:t>
            </a:r>
            <a:r>
              <a:rPr lang="en-GB" sz="3600" b="1" dirty="0">
                <a:latin typeface="Gill Sans" pitchFamily="-112" charset="0"/>
              </a:rPr>
              <a:t> </a:t>
            </a:r>
            <a:endParaRPr lang="en-US" sz="3600" b="1" dirty="0">
              <a:latin typeface="Gill Sans" pitchFamily="-112" charset="0"/>
            </a:endParaRPr>
          </a:p>
        </p:txBody>
      </p:sp>
      <p:sp>
        <p:nvSpPr>
          <p:cNvPr id="9219" name="Rectangle 3"/>
          <p:cNvSpPr>
            <a:spLocks noGrp="1" noChangeArrowheads="1"/>
          </p:cNvSpPr>
          <p:nvPr>
            <p:ph sz="quarter" idx="4294967295"/>
          </p:nvPr>
        </p:nvSpPr>
        <p:spPr>
          <a:xfrm>
            <a:off x="1042988" y="1124744"/>
            <a:ext cx="7596187" cy="5256584"/>
          </a:xfrm>
        </p:spPr>
        <p:txBody>
          <a:bodyPr/>
          <a:lstStyle/>
          <a:p>
            <a:pPr marL="0" indent="0" eaLnBrk="1" hangingPunct="1">
              <a:buNone/>
              <a:defRPr/>
            </a:pPr>
            <a:r>
              <a:rPr lang="en-GB" sz="2000" dirty="0"/>
              <a:t>School leaders and governors need support to:</a:t>
            </a:r>
            <a:endParaRPr lang="en-GB" sz="2000" i="1" dirty="0"/>
          </a:p>
          <a:p>
            <a:pPr marL="457200" indent="-457200" eaLnBrk="1" hangingPunct="1">
              <a:buFont typeface="+mj-lt"/>
              <a:buAutoNum type="arabicPeriod"/>
              <a:defRPr/>
            </a:pPr>
            <a:r>
              <a:rPr lang="en-GB" sz="2000" i="1" dirty="0"/>
              <a:t>identify barriers to learning;</a:t>
            </a:r>
          </a:p>
          <a:p>
            <a:pPr marL="457200" indent="-457200" eaLnBrk="1" hangingPunct="1">
              <a:buFont typeface="+mj-lt"/>
              <a:buAutoNum type="arabicPeriod"/>
              <a:defRPr/>
            </a:pPr>
            <a:r>
              <a:rPr lang="en-GB" sz="2000" i="1" dirty="0"/>
              <a:t>develop an optimum strategy to overcome these barriers;</a:t>
            </a:r>
          </a:p>
          <a:p>
            <a:pPr marL="457200" indent="-457200" eaLnBrk="1" hangingPunct="1">
              <a:buFont typeface="+mj-lt"/>
              <a:buAutoNum type="arabicPeriod"/>
              <a:defRPr/>
            </a:pPr>
            <a:r>
              <a:rPr lang="en-GB" sz="2000" i="1" dirty="0"/>
              <a:t>use data effectively;</a:t>
            </a:r>
          </a:p>
          <a:p>
            <a:pPr marL="457200" indent="-457200" eaLnBrk="1" hangingPunct="1">
              <a:buFont typeface="+mj-lt"/>
              <a:buAutoNum type="arabicPeriod"/>
              <a:defRPr/>
            </a:pPr>
            <a:r>
              <a:rPr lang="en-GB" sz="2000" i="1" dirty="0"/>
              <a:t>learn what is working well elsewhere;</a:t>
            </a:r>
          </a:p>
          <a:p>
            <a:pPr marL="457200" indent="-457200" eaLnBrk="1" hangingPunct="1">
              <a:buFont typeface="+mj-lt"/>
              <a:buAutoNum type="arabicPeriod"/>
              <a:defRPr/>
            </a:pPr>
            <a:r>
              <a:rPr lang="en-GB" sz="2000" i="1" dirty="0"/>
              <a:t>use evidence and adapt to their own context;</a:t>
            </a:r>
          </a:p>
          <a:p>
            <a:pPr marL="457200" indent="-457200" eaLnBrk="1" hangingPunct="1">
              <a:buFont typeface="+mj-lt"/>
              <a:buAutoNum type="arabicPeriod"/>
              <a:defRPr/>
            </a:pPr>
            <a:r>
              <a:rPr lang="en-GB" sz="2000" i="1" dirty="0"/>
              <a:t>be brave and innovative;</a:t>
            </a:r>
          </a:p>
          <a:p>
            <a:pPr marL="457200" indent="-457200" eaLnBrk="1" hangingPunct="1">
              <a:buFont typeface="+mj-lt"/>
              <a:buAutoNum type="arabicPeriod"/>
              <a:defRPr/>
            </a:pPr>
            <a:r>
              <a:rPr lang="en-GB" sz="2000" i="1" dirty="0"/>
              <a:t>improve the quality of teaching;</a:t>
            </a:r>
          </a:p>
          <a:p>
            <a:pPr marL="457200" indent="-457200" eaLnBrk="1" hangingPunct="1">
              <a:buFont typeface="+mj-lt"/>
              <a:buAutoNum type="arabicPeriod"/>
              <a:defRPr/>
            </a:pPr>
            <a:r>
              <a:rPr lang="en-GB" sz="2000" i="1" dirty="0"/>
              <a:t>support specific groups, e.g. bright disadvantaged learners, looked-after children;</a:t>
            </a:r>
          </a:p>
          <a:p>
            <a:pPr marL="457200" indent="-457200" eaLnBrk="1" hangingPunct="1">
              <a:buFont typeface="+mj-lt"/>
              <a:buAutoNum type="arabicPeriod"/>
              <a:defRPr/>
            </a:pPr>
            <a:r>
              <a:rPr lang="en-GB" sz="2000" i="1" dirty="0"/>
              <a:t>develop curriculum to raise attainment of disadvantaged </a:t>
            </a:r>
            <a:r>
              <a:rPr lang="en-GB" sz="2000" i="1" dirty="0" err="1"/>
              <a:t>chn</a:t>
            </a:r>
            <a:r>
              <a:rPr lang="en-GB" sz="2000" i="1" dirty="0"/>
              <a:t>;</a:t>
            </a:r>
          </a:p>
          <a:p>
            <a:pPr marL="457200" indent="-457200" eaLnBrk="1" hangingPunct="1">
              <a:buFont typeface="+mj-lt"/>
              <a:buAutoNum type="arabicPeriod"/>
              <a:defRPr/>
            </a:pPr>
            <a:r>
              <a:rPr lang="en-GB" sz="2000" i="1" dirty="0"/>
              <a:t>monitor and evaluate the effectiveness of these policies;</a:t>
            </a:r>
          </a:p>
          <a:p>
            <a:pPr marL="457200" indent="-457200" eaLnBrk="1" hangingPunct="1">
              <a:buFont typeface="+mj-lt"/>
              <a:buAutoNum type="arabicPeriod"/>
              <a:defRPr/>
            </a:pPr>
            <a:r>
              <a:rPr lang="en-GB" sz="2000" i="1" dirty="0"/>
              <a:t>report impact</a:t>
            </a:r>
          </a:p>
          <a:p>
            <a:pPr marL="457200" indent="-457200" eaLnBrk="1" hangingPunct="1">
              <a:buFont typeface="+mj-lt"/>
              <a:buAutoNum type="arabicPeriod"/>
              <a:defRPr/>
            </a:pPr>
            <a:r>
              <a:rPr lang="en-GB" sz="2000" i="1" dirty="0">
                <a:solidFill>
                  <a:srgbClr val="FF0000"/>
                </a:solidFill>
              </a:rPr>
              <a:t>What other support do schools need?</a:t>
            </a:r>
          </a:p>
        </p:txBody>
      </p:sp>
      <p:sp>
        <p:nvSpPr>
          <p:cNvPr id="92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4D1DB1F2-0DF7-4729-9568-ACA6BE894C7E}" type="slidenum">
              <a:rPr kumimoji="0" lang="en-US" altLang="en-US" sz="1400" b="0" i="0" u="none" strike="noStrike" kern="0" cap="none" spc="0" normalizeH="0" baseline="0" noProof="0" smtClean="0">
                <a:ln>
                  <a:noFill/>
                </a:ln>
                <a:solidFill>
                  <a:srgbClr val="464653"/>
                </a:solidFill>
                <a:effectLst/>
                <a:uLnTx/>
                <a:uFillTx/>
                <a:latin typeface="Arial" charset="0"/>
                <a:ea typeface="ＭＳ Ｐゴシック" pitchFamily="34" charset="-128"/>
              </a:rPr>
              <a:pPr marL="0" marR="0" lvl="0" indent="0" defTabSz="914400" eaLnBrk="1" fontAlgn="auto" latinLnBrk="0" hangingPunct="1">
                <a:lnSpc>
                  <a:spcPct val="100000"/>
                </a:lnSpc>
                <a:spcBef>
                  <a:spcPct val="0"/>
                </a:spcBef>
                <a:spcAft>
                  <a:spcPts val="0"/>
                </a:spcAft>
                <a:buClrTx/>
                <a:buSzTx/>
                <a:buFontTx/>
                <a:buNone/>
                <a:tabLst/>
                <a:defRPr/>
              </a:pPr>
              <a:t>47</a:t>
            </a:fld>
            <a:endParaRPr kumimoji="0" lang="en-US" altLang="en-US" sz="1400" b="0" i="0" u="none" strike="noStrike" kern="0" cap="none" spc="0" normalizeH="0" baseline="0" noProof="0">
              <a:ln>
                <a:noFill/>
              </a:ln>
              <a:solidFill>
                <a:srgbClr val="464653"/>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766845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971551" y="1268413"/>
            <a:ext cx="7272858" cy="433387"/>
          </a:xfrm>
        </p:spPr>
        <p:txBody>
          <a:bodyPr/>
          <a:lstStyle/>
          <a:p>
            <a:pPr algn="ctr" eaLnBrk="1" hangingPunct="1"/>
            <a:r>
              <a:rPr lang="en-GB" altLang="en-US" sz="2800" b="1" dirty="0">
                <a:latin typeface="Gill Sans" pitchFamily="-112" charset="0"/>
                <a:ea typeface="ＭＳ Ｐゴシック" pitchFamily="34" charset="-128"/>
                <a:cs typeface="Gill Sans" pitchFamily="-112" charset="0"/>
              </a:rPr>
              <a:t>The challenge of dissemination </a:t>
            </a:r>
            <a:endParaRPr lang="en-US" altLang="en-US" sz="2800" b="1" dirty="0">
              <a:latin typeface="Gill Sans" pitchFamily="-112" charset="0"/>
              <a:ea typeface="ＭＳ Ｐゴシック" pitchFamily="34" charset="-128"/>
              <a:cs typeface="Gill Sans" pitchFamily="-112" charset="0"/>
            </a:endParaRPr>
          </a:p>
        </p:txBody>
      </p:sp>
      <p:sp>
        <p:nvSpPr>
          <p:cNvPr id="8195" name="Rectangle 3"/>
          <p:cNvSpPr>
            <a:spLocks noGrp="1" noChangeArrowheads="1"/>
          </p:cNvSpPr>
          <p:nvPr>
            <p:ph sz="quarter" idx="4294967295"/>
          </p:nvPr>
        </p:nvSpPr>
        <p:spPr>
          <a:xfrm>
            <a:off x="1042988" y="2420888"/>
            <a:ext cx="7057404" cy="3816400"/>
          </a:xfrm>
        </p:spPr>
        <p:txBody>
          <a:bodyPr/>
          <a:lstStyle/>
          <a:p>
            <a:r>
              <a:rPr lang="en-GB" altLang="en-US" sz="2000" i="1" dirty="0">
                <a:solidFill>
                  <a:srgbClr val="FF0000"/>
                </a:solidFill>
                <a:ea typeface="ＭＳ Ｐゴシック" pitchFamily="34" charset="-128"/>
              </a:rPr>
              <a:t>How can schools best hear the messages about the evidence and about good and outstanding practice?</a:t>
            </a:r>
            <a:r>
              <a:rPr lang="en-GB" altLang="en-US" sz="1800" i="1" dirty="0">
                <a:solidFill>
                  <a:srgbClr val="FF0000"/>
                </a:solidFill>
                <a:ea typeface="ＭＳ Ｐゴシック" pitchFamily="34" charset="-128"/>
              </a:rPr>
              <a:t> </a:t>
            </a:r>
          </a:p>
          <a:p>
            <a:pPr lvl="0">
              <a:buClr>
                <a:srgbClr val="727CA3"/>
              </a:buClr>
            </a:pPr>
            <a:endParaRPr lang="en-GB" altLang="en-US" sz="2000" dirty="0">
              <a:solidFill>
                <a:srgbClr val="0070C0"/>
              </a:solidFill>
              <a:ea typeface="ＭＳ Ｐゴシック" pitchFamily="34" charset="-128"/>
            </a:endParaRPr>
          </a:p>
          <a:p>
            <a:pPr lvl="0">
              <a:buClr>
                <a:srgbClr val="727CA3"/>
              </a:buClr>
            </a:pPr>
            <a:r>
              <a:rPr lang="en-GB" altLang="en-US" sz="2000" i="1" dirty="0">
                <a:solidFill>
                  <a:srgbClr val="FF0000"/>
                </a:solidFill>
                <a:ea typeface="ＭＳ Ｐゴシック" pitchFamily="34" charset="-128"/>
              </a:rPr>
              <a:t>Where is the best practice in the area?</a:t>
            </a:r>
          </a:p>
          <a:p>
            <a:pPr lvl="0">
              <a:buClr>
                <a:srgbClr val="727CA3"/>
              </a:buClr>
            </a:pPr>
            <a:r>
              <a:rPr lang="en-GB" altLang="en-US" sz="2000" i="1" dirty="0">
                <a:solidFill>
                  <a:srgbClr val="FF0000"/>
                </a:solidFill>
                <a:ea typeface="ＭＳ Ｐゴシック" pitchFamily="34" charset="-128"/>
              </a:rPr>
              <a:t>How can schools best be brought into contact with this?</a:t>
            </a:r>
          </a:p>
          <a:p>
            <a:pPr lvl="0">
              <a:buClr>
                <a:srgbClr val="727CA3"/>
              </a:buClr>
            </a:pPr>
            <a:endParaRPr lang="en-GB" altLang="en-US" sz="2000" i="1" dirty="0">
              <a:solidFill>
                <a:srgbClr val="FF0000"/>
              </a:solidFill>
              <a:ea typeface="ＭＳ Ｐゴシック" pitchFamily="34" charset="-128"/>
            </a:endParaRPr>
          </a:p>
          <a:p>
            <a:pPr lvl="0">
              <a:buClr>
                <a:srgbClr val="727CA3"/>
              </a:buClr>
            </a:pPr>
            <a:r>
              <a:rPr lang="en-GB" altLang="en-US" sz="2000" i="1" dirty="0">
                <a:solidFill>
                  <a:srgbClr val="FF0000"/>
                </a:solidFill>
                <a:ea typeface="ＭＳ Ｐゴシック" pitchFamily="34" charset="-128"/>
              </a:rPr>
              <a:t>Should Pupil Premium Reviews be the core of dissemination work?</a:t>
            </a:r>
          </a:p>
          <a:p>
            <a:pPr lvl="0">
              <a:buClr>
                <a:srgbClr val="727CA3"/>
              </a:buClr>
            </a:pPr>
            <a:endParaRPr lang="en-GB" altLang="en-US" sz="2000" i="1" dirty="0">
              <a:solidFill>
                <a:srgbClr val="FF0000"/>
              </a:solidFill>
              <a:ea typeface="ＭＳ Ｐゴシック" pitchFamily="34" charset="-128"/>
            </a:endParaRPr>
          </a:p>
          <a:p>
            <a:pPr lvl="0">
              <a:buClr>
                <a:srgbClr val="727CA3"/>
              </a:buClr>
            </a:pPr>
            <a:r>
              <a:rPr lang="en-GB" altLang="en-US" sz="2000" dirty="0">
                <a:solidFill>
                  <a:srgbClr val="FF0000"/>
                </a:solidFill>
                <a:ea typeface="ＭＳ Ｐゴシック" pitchFamily="34" charset="-128"/>
              </a:rPr>
              <a:t>School leaders and governors </a:t>
            </a:r>
          </a:p>
          <a:p>
            <a:endParaRPr lang="en-GB" altLang="en-US" sz="2000" dirty="0">
              <a:solidFill>
                <a:srgbClr val="0070C0"/>
              </a:solidFill>
              <a:ea typeface="ＭＳ Ｐゴシック" pitchFamily="34" charset="-128"/>
            </a:endParaRPr>
          </a:p>
          <a:p>
            <a:endParaRPr lang="en-GB" altLang="en-US" sz="2000" dirty="0">
              <a:ea typeface="ＭＳ Ｐゴシック" pitchFamily="34" charset="-128"/>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C15CE45C-16F6-40D9-B0F8-64B030B011AD}" type="slidenum">
              <a:rPr kumimoji="0" lang="en-US" altLang="en-US" sz="1400" b="0" i="0" u="none" strike="noStrike" kern="0" cap="none" spc="0" normalizeH="0" baseline="0" noProof="0" smtClean="0">
                <a:ln>
                  <a:noFill/>
                </a:ln>
                <a:solidFill>
                  <a:srgbClr val="464653"/>
                </a:solidFill>
                <a:effectLst/>
                <a:uLnTx/>
                <a:uFillTx/>
                <a:latin typeface="Arial" charset="0"/>
                <a:ea typeface="ＭＳ Ｐゴシック" pitchFamily="34" charset="-128"/>
              </a:rPr>
              <a:pPr marL="0" marR="0" lvl="0" indent="0" defTabSz="914400" eaLnBrk="1" fontAlgn="auto" latinLnBrk="0" hangingPunct="1">
                <a:lnSpc>
                  <a:spcPct val="100000"/>
                </a:lnSpc>
                <a:spcBef>
                  <a:spcPct val="0"/>
                </a:spcBef>
                <a:spcAft>
                  <a:spcPts val="0"/>
                </a:spcAft>
                <a:buClrTx/>
                <a:buSzTx/>
                <a:buFontTx/>
                <a:buNone/>
                <a:tabLst/>
                <a:defRPr/>
              </a:pPr>
              <a:t>48</a:t>
            </a:fld>
            <a:endParaRPr kumimoji="0" lang="en-US" altLang="en-US" sz="1400" b="0" i="0" u="none" strike="noStrike" kern="0" cap="none" spc="0" normalizeH="0" baseline="0" noProof="0">
              <a:ln>
                <a:noFill/>
              </a:ln>
              <a:solidFill>
                <a:srgbClr val="464653"/>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2780785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1366838" y="548681"/>
            <a:ext cx="7453312" cy="504055"/>
          </a:xfrm>
        </p:spPr>
        <p:txBody>
          <a:bodyPr>
            <a:normAutofit fontScale="90000"/>
          </a:bodyPr>
          <a:lstStyle/>
          <a:p>
            <a:pPr eaLnBrk="1" hangingPunct="1">
              <a:defRPr/>
            </a:pPr>
            <a:r>
              <a:rPr lang="en-US" sz="3600" b="1" dirty="0">
                <a:latin typeface="+mn-lt"/>
              </a:rPr>
              <a:t>Essential documents</a:t>
            </a:r>
          </a:p>
        </p:txBody>
      </p:sp>
      <p:sp>
        <p:nvSpPr>
          <p:cNvPr id="21507" name="Rectangle 3"/>
          <p:cNvSpPr>
            <a:spLocks noGrp="1" noChangeArrowheads="1"/>
          </p:cNvSpPr>
          <p:nvPr>
            <p:ph sz="quarter" idx="4294967295"/>
          </p:nvPr>
        </p:nvSpPr>
        <p:spPr>
          <a:xfrm>
            <a:off x="611560" y="1556792"/>
            <a:ext cx="8135938" cy="4752528"/>
          </a:xfrm>
        </p:spPr>
        <p:txBody>
          <a:bodyPr/>
          <a:lstStyle/>
          <a:p>
            <a:pPr lvl="0">
              <a:lnSpc>
                <a:spcPct val="115000"/>
              </a:lnSpc>
              <a:spcAft>
                <a:spcPts val="1000"/>
              </a:spcAft>
              <a:buFont typeface="Wingdings" panose="05000000000000000000" pitchFamily="2" charset="2"/>
              <a:buChar char="Ø"/>
              <a:tabLst>
                <a:tab pos="457200" algn="l"/>
              </a:tabLst>
            </a:pPr>
            <a:r>
              <a:rPr lang="en-GB" sz="1400" dirty="0">
                <a:latin typeface="Arial" panose="020B0604020202020204" pitchFamily="34" charset="0"/>
                <a:ea typeface="Calibri" panose="020F0502020204030204" pitchFamily="34" charset="0"/>
                <a:cs typeface="Times New Roman" panose="02020603050405020304" pitchFamily="18" charset="0"/>
              </a:rPr>
              <a:t>The main page of the EEF Toolkit, with the strategies in order of effectiveness: </a:t>
            </a:r>
            <a:r>
              <a:rPr lang="en-GB" sz="14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http://educationendowmentfoundation.org.uk/toolkit/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Wingdings" panose="05000000000000000000" pitchFamily="2" charset="2"/>
              <a:buChar char="Ø"/>
            </a:pPr>
            <a:r>
              <a:rPr lang="en-GB" sz="1400" dirty="0">
                <a:latin typeface="Arial" panose="020B0604020202020204" pitchFamily="34" charset="0"/>
                <a:ea typeface="Calibri" panose="020F0502020204030204" pitchFamily="34" charset="0"/>
                <a:cs typeface="Times New Roman" panose="02020603050405020304" pitchFamily="18" charset="0"/>
              </a:rPr>
              <a:t>Page 3 of the Ofsted report on PP (Feb 2013), which summarised the successful and unsuccessful approaches to using PP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469900" indent="-285750">
              <a:lnSpc>
                <a:spcPct val="115000"/>
              </a:lnSpc>
              <a:spcAft>
                <a:spcPts val="0"/>
              </a:spcAft>
              <a:buFont typeface="Wingdings" panose="05000000000000000000" pitchFamily="2" charset="2"/>
              <a:buChar char="Ø"/>
            </a:pPr>
            <a:r>
              <a:rPr lang="en-GB" sz="14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https://www.gov.uk/government/publications/the-pupil-premium-how-schools-are-spending-the-funding-successfully</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Wingdings" panose="05000000000000000000" pitchFamily="2" charset="2"/>
              <a:buChar char="Ø"/>
              <a:tabLst>
                <a:tab pos="457200" algn="l"/>
              </a:tabLst>
            </a:pPr>
            <a:r>
              <a:rPr lang="en-GB" sz="1400" dirty="0">
                <a:latin typeface="Arial" panose="020B0604020202020204" pitchFamily="34" charset="0"/>
                <a:ea typeface="Calibri" panose="020F0502020204030204" pitchFamily="34" charset="0"/>
                <a:cs typeface="Times New Roman" panose="02020603050405020304" pitchFamily="18" charset="0"/>
              </a:rPr>
              <a:t>The report on the Deployment and Impact of Support Staff (DISS) project on teaching assistants: </a:t>
            </a:r>
            <a:r>
              <a:rPr lang="en-GB" sz="14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www.oxfordprimary.co.uk</a:t>
            </a:r>
            <a:r>
              <a:rPr lang="en-GB" sz="14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a:rPr>
              <a:t>http://fdslive.oup.com/www.oup.com/oxed/primary/literacy/osi_teaching_assistants_report_web.pdf?region=uk</a:t>
            </a:r>
            <a:r>
              <a:rPr lang="en-GB" sz="1400" dirty="0">
                <a:latin typeface="Arial" panose="020B0604020202020204" pitchFamily="34"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buFont typeface="Wingdings" panose="05000000000000000000" pitchFamily="2" charset="2"/>
              <a:buChar char="Ø"/>
            </a:pPr>
            <a:r>
              <a:rPr lang="en-GB" sz="1400" dirty="0">
                <a:latin typeface="Arial" panose="020B0604020202020204" pitchFamily="34" charset="0"/>
                <a:ea typeface="Calibri" panose="020F0502020204030204" pitchFamily="34" charset="0"/>
                <a:cs typeface="Times New Roman" panose="02020603050405020304" pitchFamily="18" charset="0"/>
              </a:rPr>
              <a:t>EEF report on the effective use of teaching assistants (February 2015) at </a:t>
            </a:r>
            <a:r>
              <a:rPr lang="en-GB" sz="14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6"/>
              </a:rPr>
              <a:t>http://educationendowmentfoundation.org.uk/uploads/pdf/TA_Guidance_Report_Interactive.pdf</a:t>
            </a:r>
            <a:r>
              <a:rPr lang="en-GB" sz="1400" dirty="0">
                <a:latin typeface="Arial" panose="020B0604020202020204" pitchFamily="34"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buFont typeface="Wingdings" panose="05000000000000000000" pitchFamily="2" charset="2"/>
              <a:buChar char="Ø"/>
            </a:pPr>
            <a:r>
              <a:rPr lang="en-GB" sz="1400" dirty="0">
                <a:latin typeface="Arial" panose="020B0604020202020204" pitchFamily="34" charset="0"/>
                <a:ea typeface="Calibri" panose="020F0502020204030204" pitchFamily="34" charset="0"/>
                <a:cs typeface="Times New Roman" panose="02020603050405020304" pitchFamily="18" charset="0"/>
              </a:rPr>
              <a:t>Ofsted resource on evaluation of pupil premium effectiveness </a:t>
            </a:r>
            <a:r>
              <a:rPr lang="en-GB" sz="14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7"/>
              </a:rPr>
              <a:t>https://www.gov.uk/government/publications/the-pupil-premium-analysis-and-challenge-tools-for-schools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184150" indent="0">
              <a:lnSpc>
                <a:spcPct val="115000"/>
              </a:lnSpc>
              <a:spcAft>
                <a:spcPts val="0"/>
              </a:spcAft>
              <a:buNone/>
            </a:pPr>
            <a:r>
              <a:rPr lang="en-GB" sz="1400" dirty="0">
                <a:latin typeface="Arial" panose="020B0604020202020204" pitchFamily="34"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17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FE851CD5-B77C-4199-937C-C6CE0A894AEF}" type="slidenum">
              <a:rPr kumimoji="0" lang="en-US" altLang="en-US" sz="1400" b="0" i="0" u="none" strike="noStrike" kern="0" cap="none" spc="0" normalizeH="0" baseline="0" noProof="0" smtClean="0">
                <a:ln>
                  <a:noFill/>
                </a:ln>
                <a:solidFill>
                  <a:schemeClr val="tx2"/>
                </a:solidFill>
                <a:effectLst/>
                <a:uLnTx/>
                <a:uFillTx/>
                <a:latin typeface="Arial" charset="0"/>
                <a:ea typeface="ＭＳ Ｐゴシック" pitchFamily="34" charset="-128"/>
              </a:rPr>
              <a:pPr marL="0" marR="0" lvl="0" indent="0" defTabSz="914400" eaLnBrk="1" fontAlgn="auto" latinLnBrk="0" hangingPunct="1">
                <a:lnSpc>
                  <a:spcPct val="100000"/>
                </a:lnSpc>
                <a:spcBef>
                  <a:spcPct val="0"/>
                </a:spcBef>
                <a:spcAft>
                  <a:spcPts val="0"/>
                </a:spcAft>
                <a:buClrTx/>
                <a:buSzTx/>
                <a:buFontTx/>
                <a:buNone/>
                <a:tabLst/>
                <a:defRPr/>
              </a:pPr>
              <a:t>49</a:t>
            </a:fld>
            <a:endParaRPr kumimoji="0" lang="en-US" altLang="en-US" sz="1400" b="0" i="0" u="none" strike="noStrike" kern="0" cap="none" spc="0" normalizeH="0" baseline="0" noProof="0" dirty="0">
              <a:ln>
                <a:noFill/>
              </a:ln>
              <a:solidFill>
                <a:schemeClr val="tx2"/>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246192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51520" y="116632"/>
            <a:ext cx="8075613" cy="504056"/>
          </a:xfrm>
        </p:spPr>
        <p:txBody>
          <a:bodyPr/>
          <a:lstStyle/>
          <a:p>
            <a:r>
              <a:rPr lang="en-GB" altLang="en-US" sz="2800" dirty="0">
                <a:solidFill>
                  <a:srgbClr val="104F75"/>
                </a:solidFill>
              </a:rPr>
              <a:t>Story so far: Key Stage 2 gap since 2011…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6" y="764704"/>
            <a:ext cx="910784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669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1366838" y="908721"/>
            <a:ext cx="7453312" cy="504055"/>
          </a:xfrm>
        </p:spPr>
        <p:txBody>
          <a:bodyPr>
            <a:normAutofit fontScale="90000"/>
          </a:bodyPr>
          <a:lstStyle/>
          <a:p>
            <a:pPr eaLnBrk="1" hangingPunct="1">
              <a:defRPr/>
            </a:pPr>
            <a:r>
              <a:rPr lang="en-US" sz="3600" b="1" dirty="0">
                <a:latin typeface="+mn-lt"/>
              </a:rPr>
              <a:t>Essential documents</a:t>
            </a:r>
          </a:p>
        </p:txBody>
      </p:sp>
      <p:sp>
        <p:nvSpPr>
          <p:cNvPr id="21507" name="Rectangle 3"/>
          <p:cNvSpPr>
            <a:spLocks noGrp="1" noChangeArrowheads="1"/>
          </p:cNvSpPr>
          <p:nvPr>
            <p:ph sz="quarter" idx="4294967295"/>
          </p:nvPr>
        </p:nvSpPr>
        <p:spPr>
          <a:xfrm>
            <a:off x="611560" y="1916832"/>
            <a:ext cx="8135938" cy="4439518"/>
          </a:xfrm>
        </p:spPr>
        <p:txBody>
          <a:bodyPr/>
          <a:lstStyle/>
          <a:p>
            <a:pPr lvl="0">
              <a:lnSpc>
                <a:spcPct val="115000"/>
              </a:lnSpc>
              <a:spcAft>
                <a:spcPts val="0"/>
              </a:spcAft>
              <a:buClr>
                <a:srgbClr val="727CA3"/>
              </a:buClr>
              <a:buFont typeface="Wingdings" panose="05000000000000000000" pitchFamily="2" charset="2"/>
              <a:buChar char="Ø"/>
            </a:pPr>
            <a:r>
              <a:rPr lang="en-GB" sz="1400" dirty="0">
                <a:solidFill>
                  <a:prstClr val="black"/>
                </a:solidFill>
                <a:latin typeface="Arial" panose="020B0604020202020204" pitchFamily="34" charset="0"/>
                <a:ea typeface="Calibri" panose="020F0502020204030204" pitchFamily="34" charset="0"/>
                <a:cs typeface="Times New Roman" panose="02020603050405020304" pitchFamily="18" charset="0"/>
              </a:rPr>
              <a:t>Article for middle leaders from the Spring 2014 of Teaching Leaders Quarterly:  </a:t>
            </a:r>
            <a:r>
              <a:rPr lang="en-GB" sz="14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http://www.teachingleaders.org.uk/wp-content/uploads/2014/03/TL_Quarterly_Q5_14_Dunford.pdf</a:t>
            </a:r>
            <a:r>
              <a:rPr lang="en-GB" sz="1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Wingdings" panose="05000000000000000000" pitchFamily="2" charset="2"/>
              <a:buChar char="Ø"/>
            </a:pPr>
            <a:r>
              <a:rPr lang="en-GB" sz="1400" dirty="0">
                <a:latin typeface="Arial" panose="020B0604020202020204" pitchFamily="34" charset="0"/>
                <a:ea typeface="Calibri" panose="020F0502020204030204" pitchFamily="34" charset="0"/>
                <a:cs typeface="Times New Roman" panose="02020603050405020304" pitchFamily="18" charset="0"/>
              </a:rPr>
              <a:t>Blogs: Ten point plan on spending the pupil premiu</a:t>
            </a:r>
            <a:r>
              <a:rPr lang="en-GB" sz="14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http://johndunfordconsulting.wordpress.com/</a:t>
            </a:r>
            <a:r>
              <a:rPr lang="en-GB" sz="1400" dirty="0">
                <a:latin typeface="Arial" panose="020B0604020202020204" pitchFamily="34" charset="0"/>
                <a:ea typeface="Calibri" panose="020F0502020204030204" pitchFamily="34" charset="0"/>
                <a:cs typeface="Times New Roman" panose="02020603050405020304" pitchFamily="18" charset="0"/>
              </a:rPr>
              <a:t> and summary (September 2015)</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Wingdings" panose="05000000000000000000" pitchFamily="2" charset="2"/>
              <a:buChar char="Ø"/>
            </a:pPr>
            <a:r>
              <a:rPr lang="en-GB" sz="1400" dirty="0">
                <a:latin typeface="Arial" panose="020B0604020202020204" pitchFamily="34" charset="0"/>
                <a:ea typeface="Calibri" panose="020F0502020204030204" pitchFamily="34" charset="0"/>
                <a:cs typeface="Times New Roman" panose="02020603050405020304" pitchFamily="18" charset="0"/>
              </a:rPr>
              <a:t>Education Endowment Foundation tool for comparing PP performance of each secondary school within its family of 50 most-like schools </a:t>
            </a:r>
            <a:r>
              <a:rPr lang="en-GB" sz="14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http://educationendowmentfoundation.org.uk/toolkit/families-of-schools/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Font typeface="Wingdings" panose="05000000000000000000" pitchFamily="2" charset="2"/>
              <a:buChar char="Ø"/>
            </a:pPr>
            <a:r>
              <a:rPr lang="en-GB" sz="1400" dirty="0">
                <a:latin typeface="Arial" panose="020B0604020202020204" pitchFamily="34" charset="0"/>
                <a:ea typeface="Calibri" panose="020F0502020204030204" pitchFamily="34" charset="0"/>
                <a:cs typeface="Times New Roman" panose="02020603050405020304" pitchFamily="18" charset="0"/>
              </a:rPr>
              <a:t>Guidance on conducting Pupil Premium reviews. Also useful for doing school self-review of PP strategies (Published December 2014)</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469900" indent="-285750">
              <a:lnSpc>
                <a:spcPct val="115000"/>
              </a:lnSpc>
              <a:spcAft>
                <a:spcPts val="0"/>
              </a:spcAft>
              <a:buFont typeface="Wingdings" panose="05000000000000000000" pitchFamily="2" charset="2"/>
              <a:buChar char="Ø"/>
            </a:pPr>
            <a:r>
              <a:rPr lang="en-GB" sz="14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a:rPr>
              <a:t>http://tscouncil.org.uk/guide-effective-pupil-premium-reviews/</a:t>
            </a:r>
            <a:r>
              <a:rPr lang="en-GB" sz="1400" dirty="0">
                <a:latin typeface="Arial" panose="020B0604020202020204" pitchFamily="34"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buFont typeface="Wingdings" panose="05000000000000000000" pitchFamily="2" charset="2"/>
              <a:buChar char="Ø"/>
            </a:pPr>
            <a:r>
              <a:rPr lang="en-GB" sz="1400" dirty="0">
                <a:latin typeface="Arial" panose="020B0604020202020204" pitchFamily="34" charset="0"/>
                <a:ea typeface="Calibri" panose="020F0502020204030204" pitchFamily="34" charset="0"/>
                <a:cs typeface="Times New Roman" panose="02020603050405020304" pitchFamily="18" charset="0"/>
              </a:rPr>
              <a:t>NFER report on successful practice with pupil premium (Published Nov 2015)  </a:t>
            </a:r>
            <a:r>
              <a:rPr lang="en-GB" sz="14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6"/>
              </a:rPr>
              <a:t>www.nfer.ac.uk/publications/PUPP01</a:t>
            </a:r>
            <a:endParaRPr lang="en-GB" sz="1400" u="sng"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lvl="0">
              <a:lnSpc>
                <a:spcPct val="115000"/>
              </a:lnSpc>
              <a:spcAft>
                <a:spcPts val="1000"/>
              </a:spcAft>
              <a:buFont typeface="Wingdings" panose="05000000000000000000" pitchFamily="2" charset="2"/>
              <a:buChar char="Ø"/>
            </a:pPr>
            <a:r>
              <a:rPr lang="en-GB" sz="1400" dirty="0">
                <a:latin typeface="Arial" panose="020B0604020202020204" pitchFamily="34" charset="0"/>
                <a:ea typeface="Calibri" panose="020F0502020204030204" pitchFamily="34" charset="0"/>
                <a:cs typeface="Arial" panose="020B0604020202020204" pitchFamily="34" charset="0"/>
              </a:rPr>
              <a:t>Education Policy Institute report - Divergent Pathways: the Disadvantage Gap, Accountability and the Pupil Premium (2016)  </a:t>
            </a:r>
            <a:r>
              <a:rPr lang="en-GB" sz="1400" dirty="0">
                <a:latin typeface="Arial" panose="020B0604020202020204" pitchFamily="34" charset="0"/>
                <a:ea typeface="Calibri" panose="020F0502020204030204" pitchFamily="34" charset="0"/>
                <a:cs typeface="Arial" panose="020B0604020202020204" pitchFamily="34" charset="0"/>
                <a:hlinkClick r:id="rId7"/>
              </a:rPr>
              <a:t>http://epi.org.uk/wpcontent/uploads/2016/07/disadvantage-report.pdf</a:t>
            </a:r>
            <a:r>
              <a:rPr lang="en-GB" sz="1400" dirty="0">
                <a:latin typeface="Arial" panose="020B0604020202020204" pitchFamily="34" charset="0"/>
                <a:ea typeface="Calibri" panose="020F0502020204030204" pitchFamily="34" charset="0"/>
                <a:cs typeface="Arial" panose="020B0604020202020204" pitchFamily="34" charset="0"/>
              </a:rPr>
              <a:t> </a:t>
            </a:r>
          </a:p>
          <a:p>
            <a:pPr lvl="0">
              <a:lnSpc>
                <a:spcPct val="115000"/>
              </a:lnSpc>
              <a:spcAft>
                <a:spcPts val="1000"/>
              </a:spcAft>
              <a:buFont typeface="Wingdings" panose="05000000000000000000" pitchFamily="2" charset="2"/>
              <a:buChar char="Ø"/>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1400" dirty="0">
                <a:latin typeface="Arial" panose="020B0604020202020204" pitchFamily="34" charset="0"/>
                <a:ea typeface="Calibri" panose="020F0502020204030204" pitchFamily="34" charset="0"/>
                <a:cs typeface="Times New Roman" panose="02020603050405020304" pitchFamily="18" charset="0"/>
              </a:rPr>
              <a:t>	</a:t>
            </a:r>
            <a:endParaRPr lang="en-GB" sz="1400" dirty="0"/>
          </a:p>
          <a:p>
            <a:pPr eaLnBrk="1" hangingPunct="1">
              <a:buFont typeface="Wingdings 3" pitchFamily="-112" charset="2"/>
              <a:buChar char=""/>
              <a:defRPr/>
            </a:pPr>
            <a:endParaRPr lang="en-US" dirty="0"/>
          </a:p>
        </p:txBody>
      </p:sp>
      <p:sp>
        <p:nvSpPr>
          <p:cNvPr id="317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FE851CD5-B77C-4199-937C-C6CE0A894AEF}" type="slidenum">
              <a:rPr kumimoji="0" lang="en-US" altLang="en-US" sz="1400" b="0" i="0" u="none" strike="noStrike" kern="0" cap="none" spc="0" normalizeH="0" baseline="0" noProof="0" smtClean="0">
                <a:ln>
                  <a:noFill/>
                </a:ln>
                <a:solidFill>
                  <a:schemeClr val="tx2"/>
                </a:solidFill>
                <a:effectLst/>
                <a:uLnTx/>
                <a:uFillTx/>
                <a:latin typeface="Arial" charset="0"/>
                <a:ea typeface="ＭＳ Ｐゴシック" pitchFamily="34" charset="-128"/>
              </a:rPr>
              <a:pPr marL="0" marR="0" lvl="0" indent="0" defTabSz="914400" eaLnBrk="1" fontAlgn="auto" latinLnBrk="0" hangingPunct="1">
                <a:lnSpc>
                  <a:spcPct val="100000"/>
                </a:lnSpc>
                <a:spcBef>
                  <a:spcPct val="0"/>
                </a:spcBef>
                <a:spcAft>
                  <a:spcPts val="0"/>
                </a:spcAft>
                <a:buClrTx/>
                <a:buSzTx/>
                <a:buFontTx/>
                <a:buNone/>
                <a:tabLst/>
                <a:defRPr/>
              </a:pPr>
              <a:t>50</a:t>
            </a:fld>
            <a:endParaRPr kumimoji="0" lang="en-US" altLang="en-US" sz="1400" b="0" i="0" u="none" strike="noStrike" kern="0" cap="none" spc="0" normalizeH="0" baseline="0" noProof="0">
              <a:ln>
                <a:noFill/>
              </a:ln>
              <a:solidFill>
                <a:schemeClr val="tx2"/>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475076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1366838" y="908721"/>
            <a:ext cx="7453312" cy="504055"/>
          </a:xfrm>
        </p:spPr>
        <p:txBody>
          <a:bodyPr>
            <a:normAutofit fontScale="90000"/>
          </a:bodyPr>
          <a:lstStyle/>
          <a:p>
            <a:pPr eaLnBrk="1" hangingPunct="1">
              <a:defRPr/>
            </a:pPr>
            <a:r>
              <a:rPr lang="en-US" sz="3600" b="1" dirty="0">
                <a:latin typeface="+mn-lt"/>
              </a:rPr>
              <a:t>Essential documents</a:t>
            </a:r>
          </a:p>
        </p:txBody>
      </p:sp>
      <p:sp>
        <p:nvSpPr>
          <p:cNvPr id="21507" name="Rectangle 3"/>
          <p:cNvSpPr>
            <a:spLocks noGrp="1" noChangeArrowheads="1"/>
          </p:cNvSpPr>
          <p:nvPr>
            <p:ph sz="quarter" idx="4294967295"/>
          </p:nvPr>
        </p:nvSpPr>
        <p:spPr>
          <a:xfrm>
            <a:off x="611560" y="1916832"/>
            <a:ext cx="8135938" cy="3743821"/>
          </a:xfrm>
        </p:spPr>
        <p:txBody>
          <a:bodyPr/>
          <a:lstStyle/>
          <a:p>
            <a:pPr marL="184150" indent="0">
              <a:lnSpc>
                <a:spcPct val="115000"/>
              </a:lnSpc>
              <a:spcAft>
                <a:spcPts val="0"/>
              </a:spcAft>
              <a:buNone/>
            </a:pPr>
            <a:r>
              <a:rPr lang="en-GB" sz="1400" b="1" dirty="0">
                <a:latin typeface="Arial" panose="020B0604020202020204" pitchFamily="34" charset="0"/>
                <a:ea typeface="Calibri" panose="020F0502020204030204" pitchFamily="34" charset="0"/>
                <a:cs typeface="Times New Roman" panose="02020603050405020304" pitchFamily="18" charset="0"/>
              </a:rPr>
              <a:t>See also:</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buFont typeface="Wingdings" panose="05000000000000000000" pitchFamily="2" charset="2"/>
              <a:buChar char="Ø"/>
            </a:pPr>
            <a:r>
              <a:rPr lang="en-GB" sz="1400" dirty="0">
                <a:latin typeface="Arial" panose="020B0604020202020204" pitchFamily="34" charset="0"/>
                <a:ea typeface="Calibri" panose="020F0502020204030204" pitchFamily="34" charset="0"/>
                <a:cs typeface="Times New Roman" panose="02020603050405020304" pitchFamily="18" charset="0"/>
              </a:rPr>
              <a:t>Ofsted report on </a:t>
            </a:r>
            <a:r>
              <a:rPr lang="en-GB" sz="1400" i="1" dirty="0">
                <a:latin typeface="Arial" panose="020B0604020202020204" pitchFamily="34" charset="0"/>
                <a:ea typeface="Calibri" panose="020F0502020204030204" pitchFamily="34" charset="0"/>
                <a:cs typeface="Times New Roman" panose="02020603050405020304" pitchFamily="18" charset="0"/>
              </a:rPr>
              <a:t>Unseen Children</a:t>
            </a:r>
            <a:r>
              <a:rPr lang="en-GB" sz="1400" dirty="0">
                <a:latin typeface="Arial" panose="020B0604020202020204" pitchFamily="34" charset="0"/>
                <a:ea typeface="Calibri" panose="020F0502020204030204" pitchFamily="34" charset="0"/>
                <a:cs typeface="Times New Roman" panose="02020603050405020304" pitchFamily="18" charset="0"/>
              </a:rPr>
              <a:t>: </a:t>
            </a:r>
            <a:r>
              <a:rPr lang="en-GB" sz="14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http://www.ofsted.gov.uk/resources/unseen-children-access-and-achievement-20-years</a:t>
            </a:r>
            <a:endParaRPr lang="en-GB" sz="1400" u="sng"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None/>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buFont typeface="Wingdings" panose="05000000000000000000" pitchFamily="2" charset="2"/>
              <a:buChar char="Ø"/>
            </a:pPr>
            <a:r>
              <a:rPr lang="en-GB" sz="1400" dirty="0">
                <a:latin typeface="Arial" panose="020B0604020202020204" pitchFamily="34" charset="0"/>
                <a:ea typeface="Calibri" panose="020F0502020204030204" pitchFamily="34" charset="0"/>
                <a:cs typeface="Times New Roman" panose="02020603050405020304" pitchFamily="18" charset="0"/>
              </a:rPr>
              <a:t>A link to the Free School Meals toolkit, which give practical ideas for increasing registration:</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buFont typeface="Wingdings" panose="05000000000000000000" pitchFamily="2" charset="2"/>
              <a:buChar char="Ø"/>
            </a:pPr>
            <a:r>
              <a:rPr lang="en-GB" sz="14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http://www.childrensfoodtrust.org.uk/resources/fsm/free-school-meals-matter-toolkit</a:t>
            </a:r>
            <a:endParaRPr lang="en-GB" sz="1400" u="sng"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None/>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buFont typeface="Wingdings" panose="05000000000000000000" pitchFamily="2" charset="2"/>
              <a:buChar char="Ø"/>
            </a:pPr>
            <a:r>
              <a:rPr lang="en-GB" sz="1400" dirty="0">
                <a:latin typeface="Arial" panose="020B0604020202020204" pitchFamily="34" charset="0"/>
                <a:ea typeface="Calibri" panose="020F0502020204030204" pitchFamily="34" charset="0"/>
                <a:cs typeface="Times New Roman" panose="02020603050405020304" pitchFamily="18" charset="0"/>
              </a:rPr>
              <a:t>National Audit Office report on PP (June 2015) </a:t>
            </a:r>
            <a:r>
              <a:rPr lang="en-GB" sz="14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http://www.nao.org.uk/report/funding-for-disadvantaged-pupils/</a:t>
            </a:r>
            <a:r>
              <a:rPr lang="en-GB" sz="1400" dirty="0">
                <a:latin typeface="Arial" panose="020B0604020202020204" pitchFamily="34"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Font typeface="Wingdings 3" pitchFamily="-112" charset="2"/>
              <a:buNone/>
              <a:defRPr/>
            </a:pPr>
            <a:endParaRPr lang="en-GB" sz="2000" dirty="0"/>
          </a:p>
        </p:txBody>
      </p:sp>
      <p:sp>
        <p:nvSpPr>
          <p:cNvPr id="317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FE851CD5-B77C-4199-937C-C6CE0A894AEF}" type="slidenum">
              <a:rPr kumimoji="0" lang="en-US" altLang="en-US" sz="1400" b="0" i="0" u="none" strike="noStrike" kern="0" cap="none" spc="0" normalizeH="0" baseline="0" noProof="0" smtClean="0">
                <a:ln>
                  <a:noFill/>
                </a:ln>
                <a:solidFill>
                  <a:schemeClr val="tx2"/>
                </a:solidFill>
                <a:effectLst/>
                <a:uLnTx/>
                <a:uFillTx/>
                <a:latin typeface="Arial" charset="0"/>
                <a:ea typeface="ＭＳ Ｐゴシック" pitchFamily="34" charset="-128"/>
              </a:rPr>
              <a:pPr marL="0" marR="0" lvl="0" indent="0" defTabSz="914400" eaLnBrk="1" fontAlgn="auto" latinLnBrk="0" hangingPunct="1">
                <a:lnSpc>
                  <a:spcPct val="100000"/>
                </a:lnSpc>
                <a:spcBef>
                  <a:spcPct val="0"/>
                </a:spcBef>
                <a:spcAft>
                  <a:spcPts val="0"/>
                </a:spcAft>
                <a:buClrTx/>
                <a:buSzTx/>
                <a:buFontTx/>
                <a:buNone/>
                <a:tabLst/>
                <a:defRPr/>
              </a:pPr>
              <a:t>51</a:t>
            </a:fld>
            <a:endParaRPr kumimoji="0" lang="en-US" altLang="en-US" sz="1400" b="0" i="0" u="none" strike="noStrike" kern="0" cap="none" spc="0" normalizeH="0" baseline="0" noProof="0">
              <a:ln>
                <a:noFill/>
              </a:ln>
              <a:solidFill>
                <a:schemeClr val="tx2"/>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643658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y Leadership Journ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733" y="718371"/>
            <a:ext cx="3940440" cy="5546962"/>
          </a:xfrm>
          <a:prstGeom prst="rect">
            <a:avLst/>
          </a:prstGeom>
        </p:spPr>
      </p:pic>
    </p:spTree>
    <p:extLst>
      <p:ext uri="{BB962C8B-B14F-4D97-AF65-F5344CB8AC3E}">
        <p14:creationId xmlns:p14="http://schemas.microsoft.com/office/powerpoint/2010/main" val="2907809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1366838" y="908721"/>
            <a:ext cx="7453312" cy="504055"/>
          </a:xfrm>
        </p:spPr>
        <p:txBody>
          <a:bodyPr>
            <a:normAutofit fontScale="90000"/>
          </a:bodyPr>
          <a:lstStyle/>
          <a:p>
            <a:pPr eaLnBrk="1" hangingPunct="1">
              <a:defRPr/>
            </a:pPr>
            <a:endParaRPr lang="en-US" sz="3600" b="1" dirty="0">
              <a:latin typeface="+mn-lt"/>
            </a:endParaRPr>
          </a:p>
        </p:txBody>
      </p:sp>
      <p:sp>
        <p:nvSpPr>
          <p:cNvPr id="21507" name="Rectangle 3"/>
          <p:cNvSpPr>
            <a:spLocks noGrp="1" noChangeArrowheads="1"/>
          </p:cNvSpPr>
          <p:nvPr>
            <p:ph sz="quarter" idx="4294967295"/>
          </p:nvPr>
        </p:nvSpPr>
        <p:spPr>
          <a:xfrm>
            <a:off x="611560" y="1916832"/>
            <a:ext cx="8135938" cy="3743821"/>
          </a:xfrm>
        </p:spPr>
        <p:txBody>
          <a:bodyPr/>
          <a:lstStyle/>
          <a:p>
            <a:pPr marL="0" indent="0" algn="ctr" eaLnBrk="1" hangingPunct="1">
              <a:buFont typeface="Wingdings 3" pitchFamily="-112" charset="2"/>
              <a:buNone/>
              <a:defRPr/>
            </a:pPr>
            <a:r>
              <a:rPr lang="en-GB" sz="2000" dirty="0"/>
              <a:t>Contact John Dunford at</a:t>
            </a:r>
          </a:p>
          <a:p>
            <a:pPr marL="0" indent="0" algn="ctr" eaLnBrk="1" hangingPunct="1">
              <a:buFont typeface="Wingdings 3" pitchFamily="-112" charset="2"/>
              <a:buNone/>
              <a:defRPr/>
            </a:pPr>
            <a:r>
              <a:rPr lang="en-GB" sz="2000" dirty="0">
                <a:hlinkClick r:id="rId2"/>
              </a:rPr>
              <a:t>jd@johndunfordconsulting.co.uk</a:t>
            </a:r>
            <a:endParaRPr lang="en-GB" sz="2000" dirty="0"/>
          </a:p>
          <a:p>
            <a:pPr marL="0" indent="0" algn="ctr" eaLnBrk="1" hangingPunct="1">
              <a:buFont typeface="Wingdings 3" pitchFamily="-112" charset="2"/>
              <a:buNone/>
              <a:defRPr/>
            </a:pPr>
            <a:endParaRPr lang="en-GB" sz="2000" dirty="0">
              <a:solidFill>
                <a:srgbClr val="0070C0"/>
              </a:solidFill>
            </a:endParaRPr>
          </a:p>
          <a:p>
            <a:pPr marL="0" indent="0" algn="ctr" eaLnBrk="1" hangingPunct="1">
              <a:buFont typeface="Wingdings 3" pitchFamily="-112" charset="2"/>
              <a:buNone/>
              <a:defRPr/>
            </a:pPr>
            <a:r>
              <a:rPr lang="en-GB" sz="2000" dirty="0">
                <a:solidFill>
                  <a:srgbClr val="0070C0"/>
                </a:solidFill>
                <a:hlinkClick r:id="rId3"/>
              </a:rPr>
              <a:t>www.johndunfordconsulting.co.uk</a:t>
            </a:r>
            <a:r>
              <a:rPr lang="en-GB" sz="2000" dirty="0">
                <a:solidFill>
                  <a:srgbClr val="0070C0"/>
                </a:solidFill>
              </a:rPr>
              <a:t> </a:t>
            </a:r>
          </a:p>
          <a:p>
            <a:pPr marL="0" indent="0" algn="ctr" eaLnBrk="1" hangingPunct="1">
              <a:buFont typeface="Wingdings 3" pitchFamily="-112" charset="2"/>
              <a:buNone/>
              <a:defRPr/>
            </a:pPr>
            <a:r>
              <a:rPr lang="en-GB" sz="2000" dirty="0">
                <a:solidFill>
                  <a:srgbClr val="0070C0"/>
                </a:solidFill>
              </a:rPr>
              <a:t>Twitter: @</a:t>
            </a:r>
            <a:r>
              <a:rPr lang="en-GB" sz="2000" dirty="0" err="1">
                <a:solidFill>
                  <a:srgbClr val="0070C0"/>
                </a:solidFill>
              </a:rPr>
              <a:t>johndunford</a:t>
            </a:r>
            <a:endParaRPr lang="en-GB" sz="2000" dirty="0">
              <a:solidFill>
                <a:srgbClr val="0070C0"/>
              </a:solidFill>
            </a:endParaRPr>
          </a:p>
          <a:p>
            <a:pPr marL="0" lvl="0" indent="0" algn="ctr" eaLnBrk="1" hangingPunct="1">
              <a:buClr>
                <a:srgbClr val="727CA3"/>
              </a:buClr>
              <a:buNone/>
              <a:defRPr/>
            </a:pPr>
            <a:r>
              <a:rPr lang="en-GB" sz="2000" dirty="0">
                <a:solidFill>
                  <a:srgbClr val="0070C0"/>
                </a:solidFill>
              </a:rPr>
              <a:t>Blog: http://johndunfordconsulting.wordpress.com/</a:t>
            </a:r>
          </a:p>
          <a:p>
            <a:pPr marL="0" indent="0" algn="ctr" eaLnBrk="1" hangingPunct="1">
              <a:buFont typeface="Wingdings 3" pitchFamily="-112" charset="2"/>
              <a:buNone/>
              <a:defRPr/>
            </a:pPr>
            <a:r>
              <a:rPr lang="en-GB" sz="2000" dirty="0">
                <a:solidFill>
                  <a:srgbClr val="0070C0"/>
                </a:solidFill>
              </a:rPr>
              <a:t>http://www.johncattbookshop.com/the-school-leadership-journey </a:t>
            </a:r>
          </a:p>
          <a:p>
            <a:pPr marL="469900" lvl="1" indent="0" algn="ctr" eaLnBrk="1" hangingPunct="1">
              <a:lnSpc>
                <a:spcPct val="90000"/>
              </a:lnSpc>
              <a:spcBef>
                <a:spcPct val="20000"/>
              </a:spcBef>
              <a:buClrTx/>
              <a:buSzTx/>
              <a:buNone/>
            </a:pPr>
            <a:endParaRPr lang="en-GB" altLang="en-US" sz="2000" kern="0" dirty="0">
              <a:solidFill>
                <a:srgbClr val="104F75"/>
              </a:solidFill>
              <a:latin typeface="Arial"/>
            </a:endParaRPr>
          </a:p>
          <a:p>
            <a:pPr marL="469900" lvl="1" indent="0" algn="ctr" eaLnBrk="1" hangingPunct="1">
              <a:lnSpc>
                <a:spcPct val="90000"/>
              </a:lnSpc>
              <a:spcBef>
                <a:spcPct val="20000"/>
              </a:spcBef>
              <a:buClrTx/>
              <a:buSzTx/>
              <a:buNone/>
            </a:pPr>
            <a:r>
              <a:rPr lang="en-GB" sz="2000" dirty="0">
                <a:solidFill>
                  <a:srgbClr val="0070C0"/>
                </a:solidFill>
              </a:rPr>
              <a:t>www.wholeeducation.org</a:t>
            </a:r>
          </a:p>
          <a:p>
            <a:pPr eaLnBrk="1" hangingPunct="1">
              <a:buFont typeface="Wingdings 3" pitchFamily="-112" charset="2"/>
              <a:buChar char=""/>
              <a:defRPr/>
            </a:pPr>
            <a:endParaRPr lang="en-US" dirty="0"/>
          </a:p>
        </p:txBody>
      </p:sp>
      <p:sp>
        <p:nvSpPr>
          <p:cNvPr id="317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FE851CD5-B77C-4199-937C-C6CE0A894AEF}" type="slidenum">
              <a:rPr lang="en-US" altLang="en-US" sz="1400" smtClean="0">
                <a:solidFill>
                  <a:schemeClr val="tx2"/>
                </a:solidFill>
                <a:latin typeface="Arial" charset="0"/>
              </a:rPr>
              <a:pPr eaLnBrk="1" hangingPunct="1">
                <a:spcBef>
                  <a:spcPct val="0"/>
                </a:spcBef>
                <a:buClrTx/>
                <a:buSzTx/>
                <a:buFontTx/>
                <a:buNone/>
              </a:pPr>
              <a:t>53</a:t>
            </a:fld>
            <a:endParaRPr lang="en-US" altLang="en-US" sz="1400">
              <a:solidFill>
                <a:schemeClr val="tx2"/>
              </a:solidFill>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51520" y="116632"/>
            <a:ext cx="8075613" cy="504056"/>
          </a:xfrm>
        </p:spPr>
        <p:txBody>
          <a:bodyPr/>
          <a:lstStyle/>
          <a:p>
            <a:r>
              <a:rPr lang="en-GB" altLang="en-US" sz="2800" dirty="0">
                <a:solidFill>
                  <a:srgbClr val="104F75"/>
                </a:solidFill>
              </a:rPr>
              <a:t>… and Key Stage 4 gap since 2011</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836712"/>
            <a:ext cx="9050213" cy="591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396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971551" y="1196975"/>
            <a:ext cx="6984826" cy="576263"/>
          </a:xfrm>
        </p:spPr>
        <p:txBody>
          <a:bodyPr/>
          <a:lstStyle/>
          <a:p>
            <a:pPr algn="ctr" eaLnBrk="1" hangingPunct="1"/>
            <a:r>
              <a:rPr lang="en-GB" altLang="en-US" sz="2800" b="1" dirty="0">
                <a:latin typeface="Gill Sans" pitchFamily="-112" charset="0"/>
                <a:ea typeface="ＭＳ Ｐゴシック" pitchFamily="34" charset="-128"/>
                <a:cs typeface="Gill Sans" pitchFamily="-112" charset="0"/>
              </a:rPr>
              <a:t>V  I  P </a:t>
            </a:r>
            <a:endParaRPr lang="en-US" altLang="en-US" sz="2800" b="1" dirty="0">
              <a:latin typeface="Gill Sans" pitchFamily="-112" charset="0"/>
              <a:ea typeface="ＭＳ Ｐゴシック" pitchFamily="34" charset="-128"/>
              <a:cs typeface="Gill Sans" pitchFamily="-112" charset="0"/>
            </a:endParaRPr>
          </a:p>
        </p:txBody>
      </p:sp>
      <p:sp>
        <p:nvSpPr>
          <p:cNvPr id="7171" name="Rectangle 3"/>
          <p:cNvSpPr>
            <a:spLocks noGrp="1" noChangeArrowheads="1"/>
          </p:cNvSpPr>
          <p:nvPr>
            <p:ph sz="quarter" idx="4294967295"/>
          </p:nvPr>
        </p:nvSpPr>
        <p:spPr>
          <a:xfrm>
            <a:off x="1042988" y="2564904"/>
            <a:ext cx="6732587" cy="3385046"/>
          </a:xfrm>
        </p:spPr>
        <p:txBody>
          <a:bodyPr/>
          <a:lstStyle/>
          <a:p>
            <a:pPr marL="0" indent="0" algn="ctr" eaLnBrk="1" hangingPunct="1">
              <a:buNone/>
            </a:pPr>
            <a:r>
              <a:rPr lang="en-GB" altLang="en-US" sz="2800" b="1" dirty="0">
                <a:solidFill>
                  <a:srgbClr val="FF0000"/>
                </a:solidFill>
                <a:ea typeface="ＭＳ Ｐゴシック" pitchFamily="34" charset="-128"/>
              </a:rPr>
              <a:t>Values</a:t>
            </a:r>
          </a:p>
          <a:p>
            <a:pPr marL="0" indent="0" algn="ctr" eaLnBrk="1" hangingPunct="1">
              <a:buNone/>
            </a:pPr>
            <a:endParaRPr lang="en-GB" altLang="en-US" sz="2800" b="1" dirty="0">
              <a:solidFill>
                <a:srgbClr val="FF0000"/>
              </a:solidFill>
              <a:ea typeface="ＭＳ Ｐゴシック" pitchFamily="34" charset="-128"/>
            </a:endParaRPr>
          </a:p>
          <a:p>
            <a:pPr marL="0" indent="0" algn="ctr" eaLnBrk="1" hangingPunct="1">
              <a:buNone/>
            </a:pPr>
            <a:r>
              <a:rPr lang="en-GB" altLang="en-US" sz="2800" b="1" dirty="0">
                <a:solidFill>
                  <a:srgbClr val="00B050"/>
                </a:solidFill>
                <a:ea typeface="ＭＳ Ｐゴシック" pitchFamily="34" charset="-128"/>
              </a:rPr>
              <a:t>Innovation</a:t>
            </a:r>
          </a:p>
          <a:p>
            <a:pPr marL="0" indent="0" algn="ctr" eaLnBrk="1" hangingPunct="1">
              <a:buNone/>
            </a:pPr>
            <a:endParaRPr lang="en-GB" altLang="en-US" sz="2800" b="1" dirty="0">
              <a:solidFill>
                <a:srgbClr val="0070C0"/>
              </a:solidFill>
              <a:ea typeface="ＭＳ Ｐゴシック" pitchFamily="34" charset="-128"/>
            </a:endParaRPr>
          </a:p>
          <a:p>
            <a:pPr marL="0" indent="0" algn="ctr" eaLnBrk="1" hangingPunct="1">
              <a:buNone/>
            </a:pPr>
            <a:r>
              <a:rPr lang="en-GB" altLang="en-US" sz="2800" b="1" dirty="0">
                <a:solidFill>
                  <a:srgbClr val="0070C0"/>
                </a:solidFill>
                <a:ea typeface="ＭＳ Ｐゴシック" pitchFamily="34" charset="-128"/>
              </a:rPr>
              <a:t>Partnership</a:t>
            </a:r>
            <a:endParaRPr lang="en-GB" altLang="en-US" sz="2800" b="1" dirty="0">
              <a:solidFill>
                <a:srgbClr val="00B050"/>
              </a:solidFill>
              <a:ea typeface="ＭＳ Ｐゴシック" pitchFamily="34" charset="-128"/>
            </a:endParaRPr>
          </a:p>
        </p:txBody>
      </p:sp>
      <p:sp>
        <p:nvSpPr>
          <p:cNvPr id="71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0C08F900-0F02-420E-BD57-028BBCA5F8F8}" type="slidenum">
              <a:rPr lang="en-US" altLang="en-US" sz="1400" smtClean="0">
                <a:solidFill>
                  <a:srgbClr val="464653"/>
                </a:solidFill>
                <a:latin typeface="Arial" charset="0"/>
              </a:rPr>
              <a:pPr eaLnBrk="1" hangingPunct="1">
                <a:spcBef>
                  <a:spcPct val="0"/>
                </a:spcBef>
                <a:buClrTx/>
                <a:buSzTx/>
                <a:buFontTx/>
                <a:buNone/>
              </a:pPr>
              <a:t>7</a:t>
            </a:fld>
            <a:endParaRPr lang="en-US" altLang="en-US" sz="1400">
              <a:solidFill>
                <a:srgbClr val="464653"/>
              </a:solidFill>
              <a:latin typeface="Arial" charset="0"/>
            </a:endParaRPr>
          </a:p>
        </p:txBody>
      </p:sp>
    </p:spTree>
    <p:extLst>
      <p:ext uri="{BB962C8B-B14F-4D97-AF65-F5344CB8AC3E}">
        <p14:creationId xmlns:p14="http://schemas.microsoft.com/office/powerpoint/2010/main" val="8495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971550" y="1268413"/>
            <a:ext cx="7777163" cy="433387"/>
          </a:xfrm>
        </p:spPr>
        <p:txBody>
          <a:bodyPr/>
          <a:lstStyle/>
          <a:p>
            <a:pPr eaLnBrk="1" hangingPunct="1"/>
            <a:r>
              <a:rPr lang="en-GB" altLang="en-US" sz="2800" b="1">
                <a:latin typeface="Gill Sans" pitchFamily="-112" charset="0"/>
                <a:ea typeface="ＭＳ Ｐゴシック" pitchFamily="34" charset="-128"/>
                <a:cs typeface="Gill Sans" pitchFamily="-112" charset="0"/>
              </a:rPr>
              <a:t>The ambition </a:t>
            </a:r>
            <a:endParaRPr lang="en-US" altLang="en-US" sz="2800" b="1">
              <a:latin typeface="Gill Sans" pitchFamily="-112" charset="0"/>
              <a:ea typeface="ＭＳ Ｐゴシック" pitchFamily="34" charset="-128"/>
              <a:cs typeface="Gill Sans" pitchFamily="-112" charset="0"/>
            </a:endParaRPr>
          </a:p>
        </p:txBody>
      </p:sp>
      <p:sp>
        <p:nvSpPr>
          <p:cNvPr id="8195" name="Rectangle 3"/>
          <p:cNvSpPr>
            <a:spLocks noGrp="1" noChangeArrowheads="1"/>
          </p:cNvSpPr>
          <p:nvPr>
            <p:ph sz="quarter" idx="4294967295"/>
          </p:nvPr>
        </p:nvSpPr>
        <p:spPr>
          <a:xfrm>
            <a:off x="1042988" y="2060575"/>
            <a:ext cx="6732587" cy="4176713"/>
          </a:xfrm>
        </p:spPr>
        <p:txBody>
          <a:bodyPr/>
          <a:lstStyle/>
          <a:p>
            <a:pPr marL="0" indent="0">
              <a:buNone/>
            </a:pPr>
            <a:r>
              <a:rPr lang="en-GB" altLang="en-US" sz="2000" i="1" dirty="0">
                <a:ea typeface="ＭＳ Ｐゴシック" pitchFamily="34" charset="-128"/>
              </a:rPr>
              <a:t>“</a:t>
            </a:r>
            <a:r>
              <a:rPr lang="en-GB" sz="2000" dirty="0">
                <a:latin typeface="OptimaLTStd"/>
                <a:ea typeface="Times New Roman"/>
                <a:cs typeface="OptimaLTStd"/>
              </a:rPr>
              <a:t>The most advanced education systems now set ambitious goals for all students, with a clear focus on equity, and are clear about what students should be able to do.”</a:t>
            </a:r>
          </a:p>
          <a:p>
            <a:pPr marL="0" indent="0" fontAlgn="auto" hangingPunct="1">
              <a:spcAft>
                <a:spcPts val="0"/>
              </a:spcAft>
              <a:buNone/>
            </a:pPr>
            <a:endParaRPr lang="en-GB" sz="2000" dirty="0">
              <a:latin typeface="FrutigerLTStd-Roman"/>
              <a:ea typeface="Times New Roman"/>
              <a:cs typeface="FrutigerLTStd-Roman"/>
            </a:endParaRPr>
          </a:p>
          <a:p>
            <a:pPr marL="0" indent="0" fontAlgn="auto" hangingPunct="1">
              <a:spcAft>
                <a:spcPts val="0"/>
              </a:spcAft>
              <a:buNone/>
            </a:pPr>
            <a:r>
              <a:rPr lang="en-GB" sz="2000" dirty="0">
                <a:latin typeface="FrutigerLTStd-Roman"/>
                <a:ea typeface="Times New Roman"/>
                <a:cs typeface="FrutigerLTStd-Roman"/>
              </a:rPr>
              <a:t>“Excellence and equity in student performance are less related to a country’s income or expenditure on education than to how those educational resources are allocated, and to the policies, practices and learning environments that determine the conditions in which students work.”</a:t>
            </a:r>
            <a:endParaRPr lang="en-GB" sz="2000" dirty="0">
              <a:latin typeface="Arial"/>
              <a:ea typeface="Times New Roman"/>
              <a:cs typeface="Times New Roman"/>
            </a:endParaRPr>
          </a:p>
          <a:p>
            <a:pPr marL="0" indent="0">
              <a:buNone/>
            </a:pPr>
            <a:endParaRPr lang="en-GB" sz="1600" i="1" dirty="0">
              <a:latin typeface="Arial"/>
              <a:ea typeface="Times New Roman"/>
              <a:cs typeface="Times New Roman"/>
            </a:endParaRPr>
          </a:p>
          <a:p>
            <a:pPr marL="0" indent="0">
              <a:buNone/>
            </a:pPr>
            <a:r>
              <a:rPr lang="en-GB" sz="1600" i="1" dirty="0">
                <a:latin typeface="Arial"/>
                <a:ea typeface="Times New Roman"/>
                <a:cs typeface="Times New Roman"/>
              </a:rPr>
              <a:t>Equity, Excellence and Inclusiveness in Education Policy: Lessons from Around the World’ , </a:t>
            </a:r>
            <a:r>
              <a:rPr lang="en-GB" altLang="en-US" sz="1600" dirty="0">
                <a:ea typeface="ＭＳ Ｐゴシック" pitchFamily="34" charset="-128"/>
              </a:rPr>
              <a:t>Andreas </a:t>
            </a:r>
            <a:r>
              <a:rPr lang="en-GB" altLang="en-US" sz="1600" dirty="0" err="1">
                <a:ea typeface="ＭＳ Ｐゴシック" pitchFamily="34" charset="-128"/>
              </a:rPr>
              <a:t>Schleicher</a:t>
            </a:r>
            <a:r>
              <a:rPr lang="en-GB" altLang="en-US" sz="1600" dirty="0">
                <a:ea typeface="ＭＳ Ｐゴシック" pitchFamily="34" charset="-128"/>
              </a:rPr>
              <a:t>, </a:t>
            </a:r>
            <a:r>
              <a:rPr lang="en-GB" sz="1600" dirty="0">
                <a:latin typeface="Arial"/>
                <a:ea typeface="Times New Roman"/>
                <a:cs typeface="Times New Roman"/>
              </a:rPr>
              <a:t>OECD, 2014</a:t>
            </a:r>
            <a:endParaRPr lang="en-GB" altLang="en-US" sz="1600" dirty="0">
              <a:ea typeface="ＭＳ Ｐゴシック" pitchFamily="34" charset="-128"/>
            </a:endParaRPr>
          </a:p>
          <a:p>
            <a:pPr marL="0" indent="0">
              <a:buFont typeface="Wingdings 3" pitchFamily="18" charset="2"/>
              <a:buNone/>
            </a:pPr>
            <a:endParaRPr lang="en-GB" altLang="en-US" sz="2400" dirty="0">
              <a:ea typeface="ＭＳ Ｐゴシック" pitchFamily="34" charset="-128"/>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C15CE45C-16F6-40D9-B0F8-64B030B011AD}" type="slidenum">
              <a:rPr kumimoji="0" lang="en-US" altLang="en-US" sz="1400" b="0" i="0" u="none" strike="noStrike" kern="0" cap="none" spc="0" normalizeH="0" baseline="0" noProof="0" smtClean="0">
                <a:ln>
                  <a:noFill/>
                </a:ln>
                <a:solidFill>
                  <a:srgbClr val="464653"/>
                </a:solidFill>
                <a:effectLst/>
                <a:uLnTx/>
                <a:uFillTx/>
                <a:latin typeface="Arial" charset="0"/>
                <a:ea typeface="ＭＳ Ｐゴシック" pitchFamily="34" charset="-128"/>
              </a:rPr>
              <a:pPr marL="0" marR="0" lvl="0" indent="0" defTabSz="914400" eaLnBrk="1" fontAlgn="auto" latinLnBrk="0" hangingPunct="1">
                <a:lnSpc>
                  <a:spcPct val="100000"/>
                </a:lnSpc>
                <a:spcBef>
                  <a:spcPct val="0"/>
                </a:spcBef>
                <a:spcAft>
                  <a:spcPts val="0"/>
                </a:spcAft>
                <a:buClrTx/>
                <a:buSzTx/>
                <a:buFontTx/>
                <a:buNone/>
                <a:tabLst/>
                <a:defRPr/>
              </a:pPr>
              <a:t>8</a:t>
            </a:fld>
            <a:endParaRPr kumimoji="0" lang="en-US" altLang="en-US" sz="1400" b="0" i="0" u="none" strike="noStrike" kern="0" cap="none" spc="0" normalizeH="0" baseline="0" noProof="0">
              <a:ln>
                <a:noFill/>
              </a:ln>
              <a:solidFill>
                <a:srgbClr val="464653"/>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375866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971551" y="1196975"/>
            <a:ext cx="6984826" cy="576263"/>
          </a:xfrm>
        </p:spPr>
        <p:txBody>
          <a:bodyPr/>
          <a:lstStyle/>
          <a:p>
            <a:pPr algn="ctr" eaLnBrk="1" hangingPunct="1"/>
            <a:r>
              <a:rPr lang="en-GB" altLang="en-US" sz="2800" b="1" dirty="0">
                <a:latin typeface="Gill Sans" pitchFamily="-112" charset="0"/>
                <a:ea typeface="ＭＳ Ｐゴシック" pitchFamily="34" charset="-128"/>
                <a:cs typeface="Gill Sans" pitchFamily="-112" charset="0"/>
              </a:rPr>
              <a:t>The priorities </a:t>
            </a:r>
            <a:endParaRPr lang="en-US" altLang="en-US" sz="2800" b="1" dirty="0">
              <a:latin typeface="Gill Sans" pitchFamily="-112" charset="0"/>
              <a:ea typeface="ＭＳ Ｐゴシック" pitchFamily="34" charset="-128"/>
              <a:cs typeface="Gill Sans" pitchFamily="-112" charset="0"/>
            </a:endParaRPr>
          </a:p>
        </p:txBody>
      </p:sp>
      <p:sp>
        <p:nvSpPr>
          <p:cNvPr id="7171" name="Rectangle 3"/>
          <p:cNvSpPr>
            <a:spLocks noGrp="1" noChangeArrowheads="1"/>
          </p:cNvSpPr>
          <p:nvPr>
            <p:ph sz="quarter" idx="4294967295"/>
          </p:nvPr>
        </p:nvSpPr>
        <p:spPr>
          <a:xfrm>
            <a:off x="1042988" y="2132856"/>
            <a:ext cx="6732587" cy="3817094"/>
          </a:xfrm>
        </p:spPr>
        <p:txBody>
          <a:bodyPr/>
          <a:lstStyle/>
          <a:p>
            <a:pPr marL="0" indent="0" algn="ctr" eaLnBrk="1" hangingPunct="1">
              <a:buNone/>
            </a:pPr>
            <a:r>
              <a:rPr lang="en-GB" altLang="en-US" sz="2800" b="1" dirty="0">
                <a:solidFill>
                  <a:srgbClr val="FF0000"/>
                </a:solidFill>
                <a:ea typeface="ＭＳ Ｐゴシック" pitchFamily="34" charset="-128"/>
              </a:rPr>
              <a:t>Excellence</a:t>
            </a:r>
          </a:p>
          <a:p>
            <a:pPr marL="0" indent="0" algn="ctr" eaLnBrk="1" hangingPunct="1">
              <a:buNone/>
            </a:pPr>
            <a:r>
              <a:rPr lang="en-GB" altLang="en-US" sz="2800" b="1" dirty="0">
                <a:solidFill>
                  <a:srgbClr val="FF0000"/>
                </a:solidFill>
                <a:ea typeface="ＭＳ Ｐゴシック" pitchFamily="34" charset="-128"/>
              </a:rPr>
              <a:t>and</a:t>
            </a:r>
          </a:p>
          <a:p>
            <a:pPr marL="0" indent="0" algn="ctr" eaLnBrk="1" hangingPunct="1">
              <a:buNone/>
            </a:pPr>
            <a:r>
              <a:rPr lang="en-GB" altLang="en-US" sz="2800" b="1" dirty="0">
                <a:solidFill>
                  <a:srgbClr val="FF0000"/>
                </a:solidFill>
                <a:ea typeface="ＭＳ Ｐゴシック" pitchFamily="34" charset="-128"/>
              </a:rPr>
              <a:t>Equity</a:t>
            </a:r>
          </a:p>
          <a:p>
            <a:pPr marL="0" indent="0" algn="ctr" eaLnBrk="1" hangingPunct="1">
              <a:buNone/>
            </a:pPr>
            <a:endParaRPr lang="en-GB" altLang="en-US" sz="2800" b="1" dirty="0">
              <a:solidFill>
                <a:srgbClr val="FF0000"/>
              </a:solidFill>
              <a:ea typeface="ＭＳ Ｐゴシック" pitchFamily="34" charset="-128"/>
            </a:endParaRPr>
          </a:p>
          <a:p>
            <a:pPr marL="0" indent="0" algn="ctr" eaLnBrk="1" hangingPunct="1">
              <a:buNone/>
            </a:pPr>
            <a:r>
              <a:rPr lang="en-GB" altLang="en-US" sz="2800" b="1" dirty="0">
                <a:solidFill>
                  <a:srgbClr val="0070C0"/>
                </a:solidFill>
                <a:ea typeface="ＭＳ Ｐゴシック" pitchFamily="34" charset="-128"/>
              </a:rPr>
              <a:t>Raising achievement </a:t>
            </a:r>
          </a:p>
          <a:p>
            <a:pPr marL="0" indent="0" algn="ctr" eaLnBrk="1" hangingPunct="1">
              <a:buNone/>
            </a:pPr>
            <a:r>
              <a:rPr lang="en-GB" altLang="en-US" sz="2800" b="1" dirty="0">
                <a:solidFill>
                  <a:srgbClr val="0070C0"/>
                </a:solidFill>
                <a:ea typeface="ＭＳ Ｐゴシック" pitchFamily="34" charset="-128"/>
              </a:rPr>
              <a:t>and </a:t>
            </a:r>
          </a:p>
          <a:p>
            <a:pPr marL="0" indent="0" algn="ctr" eaLnBrk="1" hangingPunct="1">
              <a:buNone/>
            </a:pPr>
            <a:r>
              <a:rPr lang="en-GB" altLang="en-US" sz="2800" b="1" dirty="0">
                <a:solidFill>
                  <a:srgbClr val="0070C0"/>
                </a:solidFill>
                <a:ea typeface="ＭＳ Ｐゴシック" pitchFamily="34" charset="-128"/>
              </a:rPr>
              <a:t>Closing the gap</a:t>
            </a:r>
          </a:p>
        </p:txBody>
      </p:sp>
      <p:sp>
        <p:nvSpPr>
          <p:cNvPr id="71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0C08F900-0F02-420E-BD57-028BBCA5F8F8}" type="slidenum">
              <a:rPr lang="en-US" altLang="en-US" sz="1400" smtClean="0">
                <a:solidFill>
                  <a:schemeClr val="tx2"/>
                </a:solidFill>
                <a:latin typeface="Arial" charset="0"/>
              </a:rPr>
              <a:pPr eaLnBrk="1" hangingPunct="1">
                <a:spcBef>
                  <a:spcPct val="0"/>
                </a:spcBef>
                <a:buClrTx/>
                <a:buSzTx/>
                <a:buFontTx/>
                <a:buNone/>
              </a:pPr>
              <a:t>9</a:t>
            </a:fld>
            <a:endParaRPr lang="en-US" altLang="en-US" sz="1400">
              <a:solidFill>
                <a:schemeClr val="tx2"/>
              </a:solidFill>
              <a:latin typeface="Arial"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B2B2B2"/>
      </a:lt2>
      <a:accent1>
        <a:srgbClr val="FBDD00"/>
      </a:accent1>
      <a:accent2>
        <a:srgbClr val="5ABBB1"/>
      </a:accent2>
      <a:accent3>
        <a:srgbClr val="FFFFFF"/>
      </a:accent3>
      <a:accent4>
        <a:srgbClr val="000000"/>
      </a:accent4>
      <a:accent5>
        <a:srgbClr val="FDEBAA"/>
      </a:accent5>
      <a:accent6>
        <a:srgbClr val="51A9A0"/>
      </a:accent6>
      <a:hlink>
        <a:srgbClr val="0092BC"/>
      </a:hlink>
      <a:folHlink>
        <a:srgbClr val="324C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1">
            <a:lumMod val="40000"/>
            <a:lumOff val="60000"/>
          </a:schemeClr>
        </a:solidFill>
        <a:ln w="9525">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indent="0">
          <a:buFont typeface="Wingdings" pitchFamily="2" charset="2"/>
          <a:buNone/>
          <a:defRPr sz="1400" b="0" kern="0" dirty="0" smtClean="0"/>
        </a:defPPr>
      </a:lstStyle>
    </a:txDef>
  </a:objectDefaults>
  <a:extraClrSchemeLst>
    <a:extraClrScheme>
      <a:clrScheme name="Default Design 1">
        <a:dk1>
          <a:srgbClr val="000000"/>
        </a:dk1>
        <a:lt1>
          <a:srgbClr val="FFFFFF"/>
        </a:lt1>
        <a:dk2>
          <a:srgbClr val="000000"/>
        </a:dk2>
        <a:lt2>
          <a:srgbClr val="B2B2B2"/>
        </a:lt2>
        <a:accent1>
          <a:srgbClr val="FBDD00"/>
        </a:accent1>
        <a:accent2>
          <a:srgbClr val="5ABBB1"/>
        </a:accent2>
        <a:accent3>
          <a:srgbClr val="FFFFFF"/>
        </a:accent3>
        <a:accent4>
          <a:srgbClr val="000000"/>
        </a:accent4>
        <a:accent5>
          <a:srgbClr val="FDEBAA"/>
        </a:accent5>
        <a:accent6>
          <a:srgbClr val="51A9A0"/>
        </a:accent6>
        <a:hlink>
          <a:srgbClr val="0092BC"/>
        </a:hlink>
        <a:folHlink>
          <a:srgbClr val="324C5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4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8237</TotalTime>
  <Words>2955</Words>
  <Application>Microsoft Office PowerPoint</Application>
  <PresentationFormat>On-screen Show (4:3)</PresentationFormat>
  <Paragraphs>682</Paragraphs>
  <Slides>53</Slides>
  <Notes>6</Notes>
  <HiddenSlides>0</HiddenSlides>
  <MMClips>0</MMClips>
  <ScaleCrop>false</ScaleCrop>
  <HeadingPairs>
    <vt:vector size="6" baseType="variant">
      <vt:variant>
        <vt:lpstr>Fonts Used</vt:lpstr>
      </vt:variant>
      <vt:variant>
        <vt:i4>17</vt:i4>
      </vt:variant>
      <vt:variant>
        <vt:lpstr>Theme</vt:lpstr>
      </vt:variant>
      <vt:variant>
        <vt:i4>11</vt:i4>
      </vt:variant>
      <vt:variant>
        <vt:lpstr>Slide Titles</vt:lpstr>
      </vt:variant>
      <vt:variant>
        <vt:i4>53</vt:i4>
      </vt:variant>
    </vt:vector>
  </HeadingPairs>
  <TitlesOfParts>
    <vt:vector size="81" baseType="lpstr">
      <vt:lpstr>ＭＳ Ｐゴシック</vt:lpstr>
      <vt:lpstr>Arial</vt:lpstr>
      <vt:lpstr>Avenir Light</vt:lpstr>
      <vt:lpstr>Avenir LT Std 35 Light</vt:lpstr>
      <vt:lpstr>Avenir LT Std 55 Roman</vt:lpstr>
      <vt:lpstr>Avenir Roman</vt:lpstr>
      <vt:lpstr>Bookman Old Style</vt:lpstr>
      <vt:lpstr>Calibri</vt:lpstr>
      <vt:lpstr>FrutigerLTStd-Roman</vt:lpstr>
      <vt:lpstr>Gill Sans</vt:lpstr>
      <vt:lpstr>Gill Sans MT</vt:lpstr>
      <vt:lpstr>Lato</vt:lpstr>
      <vt:lpstr>OptimaLTStd</vt:lpstr>
      <vt:lpstr>Tahoma</vt:lpstr>
      <vt:lpstr>Times New Roman</vt:lpstr>
      <vt:lpstr>Wingdings</vt:lpstr>
      <vt:lpstr>Wingdings 3</vt:lpstr>
      <vt:lpstr>Origin</vt:lpstr>
      <vt:lpstr>Office Theme</vt:lpstr>
      <vt:lpstr>1_Office Theme</vt:lpstr>
      <vt:lpstr>2_Origin</vt:lpstr>
      <vt:lpstr>3_Origin</vt:lpstr>
      <vt:lpstr>6_Office Theme</vt:lpstr>
      <vt:lpstr>Default Design</vt:lpstr>
      <vt:lpstr>7_Office Theme</vt:lpstr>
      <vt:lpstr>4_Office Theme</vt:lpstr>
      <vt:lpstr>2_Office Theme</vt:lpstr>
      <vt:lpstr>3_Office Theme</vt:lpstr>
      <vt:lpstr>The biggest challenge for this generation of educators: Raising attainment of disadvantaged students and closing the gap</vt:lpstr>
      <vt:lpstr>The pupil premium </vt:lpstr>
      <vt:lpstr>Gap and disadvantaged attainment at 11: 2015</vt:lpstr>
      <vt:lpstr>Gap and disadvantaged attainment at 16: 2015</vt:lpstr>
      <vt:lpstr>Story so far: Key Stage 2 gap since 2011… </vt:lpstr>
      <vt:lpstr>… and Key Stage 4 gap since 2011</vt:lpstr>
      <vt:lpstr>V  I  P </vt:lpstr>
      <vt:lpstr>The ambition </vt:lpstr>
      <vt:lpstr>The priorities </vt:lpstr>
      <vt:lpstr>PowerPoint Presentation</vt:lpstr>
      <vt:lpstr>Gaps and Ethnicity / EAL</vt:lpstr>
      <vt:lpstr>Missing talent </vt:lpstr>
      <vt:lpstr>Looked-after children: some statistics </vt:lpstr>
      <vt:lpstr>School focus for the pupil premium </vt:lpstr>
      <vt:lpstr>PowerPoint Presentation</vt:lpstr>
      <vt:lpstr>Strategic approach</vt:lpstr>
      <vt:lpstr>Identifying the barriers to learning for PP pupils</vt:lpstr>
      <vt:lpstr>Identifying the barriers to learning for PP pupils through ….</vt:lpstr>
      <vt:lpstr>Deciding on the school’s desired outcomes</vt:lpstr>
      <vt:lpstr>Choosing the school’s strategies</vt:lpstr>
      <vt:lpstr>Evaluating the school’s strategies</vt:lpstr>
      <vt:lpstr>The Families of Schools Database</vt:lpstr>
      <vt:lpstr>Evaluating school strategies: getting the balance right</vt:lpstr>
      <vt:lpstr>Creating a good audit trail</vt:lpstr>
      <vt:lpstr>Audit trail on the school website</vt:lpstr>
      <vt:lpstr>The opportunity </vt:lpstr>
      <vt:lpstr>Choosing strategies</vt:lpstr>
      <vt:lpstr>The evidence </vt:lpstr>
      <vt:lpstr>Professional networks </vt:lpstr>
      <vt:lpstr>EEF Toolkit Strategies</vt:lpstr>
      <vt:lpstr>EEF Toolkit Strategies</vt:lpstr>
      <vt:lpstr>EEF Toolkit</vt:lpstr>
      <vt:lpstr>Small group tuition</vt:lpstr>
      <vt:lpstr> The ‘second page’ </vt:lpstr>
      <vt:lpstr>Using teaching assistants effectively</vt:lpstr>
      <vt:lpstr>Projects: teaching assistants</vt:lpstr>
      <vt:lpstr>PowerPoint Presentation</vt:lpstr>
      <vt:lpstr>Building blocks of success with PP</vt:lpstr>
      <vt:lpstr>Building blocks of success with PP</vt:lpstr>
      <vt:lpstr>Building blocks of success with PP</vt:lpstr>
      <vt:lpstr>Accountability</vt:lpstr>
      <vt:lpstr>What inspectors are looking for</vt:lpstr>
      <vt:lpstr>Factors considered by inspectors</vt:lpstr>
      <vt:lpstr>Accountability to parents</vt:lpstr>
      <vt:lpstr>The moral purpose </vt:lpstr>
      <vt:lpstr>Disseminating PP policy and practice</vt:lpstr>
      <vt:lpstr>Disseminating PP policy and practice </vt:lpstr>
      <vt:lpstr>The challenge of dissemination </vt:lpstr>
      <vt:lpstr>Essential documents</vt:lpstr>
      <vt:lpstr>Essential documents</vt:lpstr>
      <vt:lpstr>Essential documents</vt:lpstr>
      <vt:lpstr>PowerPoint Presentation</vt:lpstr>
      <vt:lpstr>PowerPoint Presentation</vt:lpstr>
    </vt:vector>
  </TitlesOfParts>
  <Company>SHA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ASCL NI Conf</dc:title>
  <dc:creator>Janet Jones</dc:creator>
  <cp:lastModifiedBy>John</cp:lastModifiedBy>
  <cp:revision>366</cp:revision>
  <cp:lastPrinted>2013-12-08T12:14:58Z</cp:lastPrinted>
  <dcterms:created xsi:type="dcterms:W3CDTF">2010-09-19T16:38:49Z</dcterms:created>
  <dcterms:modified xsi:type="dcterms:W3CDTF">2016-11-02T07:30:05Z</dcterms:modified>
</cp:coreProperties>
</file>