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709" r:id="rId5"/>
  </p:sldMasterIdLst>
  <p:notesMasterIdLst>
    <p:notesMasterId r:id="rId23"/>
  </p:notesMasterIdLst>
  <p:handoutMasterIdLst>
    <p:handoutMasterId r:id="rId24"/>
  </p:handoutMasterIdLst>
  <p:sldIdLst>
    <p:sldId id="258" r:id="rId6"/>
    <p:sldId id="266" r:id="rId7"/>
    <p:sldId id="267" r:id="rId8"/>
    <p:sldId id="268" r:id="rId9"/>
    <p:sldId id="269" r:id="rId10"/>
    <p:sldId id="272" r:id="rId11"/>
    <p:sldId id="271" r:id="rId12"/>
    <p:sldId id="303" r:id="rId13"/>
    <p:sldId id="319" r:id="rId14"/>
    <p:sldId id="310" r:id="rId15"/>
    <p:sldId id="315" r:id="rId16"/>
    <p:sldId id="284" r:id="rId17"/>
    <p:sldId id="279" r:id="rId18"/>
    <p:sldId id="304" r:id="rId19"/>
    <p:sldId id="273" r:id="rId20"/>
    <p:sldId id="320" r:id="rId21"/>
    <p:sldId id="265" r:id="rId22"/>
  </p:sldIdLst>
  <p:sldSz cx="12192000" cy="6858000"/>
  <p:notesSz cx="9144000" cy="6858000"/>
  <p:embeddedFontLst>
    <p:embeddedFont>
      <p:font typeface="PT Sans" panose="020B0503020203020204" pitchFamily="34" charset="0"/>
      <p:regular r:id="rId25"/>
      <p:bold r:id="rId26"/>
      <p:italic r:id="rId27"/>
      <p:boldItalic r:id="rId28"/>
    </p:embeddedFont>
    <p:embeddedFont>
      <p:font typeface="Swis721 BlkCn BT" panose="020B0806030502040204" pitchFamily="34" charset="0"/>
      <p:regular r:id="rId29"/>
    </p:embeddedFont>
    <p:embeddedFont>
      <p:font typeface="Swis721 BT" panose="020B0504020202020204" pitchFamily="34" charset="0"/>
      <p:regular r:id="rId30"/>
      <p:italic r:id="rId31"/>
    </p:embeddedFont>
    <p:embeddedFont>
      <p:font typeface="Swis721 Cn BT" panose="020B0706030502030204" pitchFamily="34" charset="0"/>
      <p:bold r:id="rId32"/>
    </p:embeddedFont>
    <p:embeddedFont>
      <p:font typeface="Swis721 Lt BT" panose="020B0403020202020204" pitchFamily="34" charset="0"/>
      <p:regular r:id="rId33"/>
      <p:italic r:id="rId34"/>
    </p:embeddedFont>
    <p:embeddedFont>
      <p:font typeface="Swiss721 BT" panose="020B0704020202020204" pitchFamily="34" charset="0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5B43"/>
    <a:srgbClr val="FFB623"/>
    <a:srgbClr val="655B58"/>
    <a:srgbClr val="5C4018"/>
    <a:srgbClr val="56461E"/>
    <a:srgbClr val="1A2736"/>
    <a:srgbClr val="FDFDFD"/>
    <a:srgbClr val="756D43"/>
    <a:srgbClr val="58523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524" autoAdjust="0"/>
  </p:normalViewPr>
  <p:slideViewPr>
    <p:cSldViewPr>
      <p:cViewPr varScale="1">
        <p:scale>
          <a:sx n="59" d="100"/>
          <a:sy n="59" d="100"/>
        </p:scale>
        <p:origin x="92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1405" y="69"/>
      </p:cViewPr>
      <p:guideLst>
        <p:guide orient="horz" pos="2880"/>
        <p:guide pos="2160"/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Revenue Estimates, FY 22-28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State funds, MDOT 2045 annual estimate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Sheet1!$B$2:$H$2</c:f>
              <c:strCache>
                <c:ptCount val="7"/>
                <c:pt idx="0">
                  <c:v>FY 2022</c:v>
                </c:pt>
                <c:pt idx="1">
                  <c:v>FY 2023</c:v>
                </c:pt>
                <c:pt idx="2">
                  <c:v>FY 2024</c:v>
                </c:pt>
                <c:pt idx="3">
                  <c:v>FY 2025</c:v>
                </c:pt>
                <c:pt idx="4">
                  <c:v>FY 2026</c:v>
                </c:pt>
                <c:pt idx="5">
                  <c:v>FY 2027</c:v>
                </c:pt>
                <c:pt idx="6">
                  <c:v>FY 2028</c:v>
                </c:pt>
              </c:strCache>
            </c:strRef>
          </c:cat>
          <c:val>
            <c:numRef>
              <c:f>Sheet1!$B$3:$H$3</c:f>
              <c:numCache>
                <c:formatCode>"$"#,##0_);[Red]\("$"#,##0\)</c:formatCode>
                <c:ptCount val="7"/>
                <c:pt idx="0">
                  <c:v>3183400000</c:v>
                </c:pt>
                <c:pt idx="1">
                  <c:v>3183400000</c:v>
                </c:pt>
                <c:pt idx="2">
                  <c:v>3183400000</c:v>
                </c:pt>
                <c:pt idx="3">
                  <c:v>3183400000</c:v>
                </c:pt>
                <c:pt idx="4">
                  <c:v>3183400000</c:v>
                </c:pt>
                <c:pt idx="5">
                  <c:v>3183400000</c:v>
                </c:pt>
                <c:pt idx="6">
                  <c:v>3183400000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BE-4CFD-997A-8AFCED989D8A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Federal funds, MDOT 2045 annual estimate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Sheet1!$B$2:$H$2</c:f>
              <c:strCache>
                <c:ptCount val="7"/>
                <c:pt idx="0">
                  <c:v>FY 2022</c:v>
                </c:pt>
                <c:pt idx="1">
                  <c:v>FY 2023</c:v>
                </c:pt>
                <c:pt idx="2">
                  <c:v>FY 2024</c:v>
                </c:pt>
                <c:pt idx="3">
                  <c:v>FY 2025</c:v>
                </c:pt>
                <c:pt idx="4">
                  <c:v>FY 2026</c:v>
                </c:pt>
                <c:pt idx="5">
                  <c:v>FY 2027</c:v>
                </c:pt>
                <c:pt idx="6">
                  <c:v>FY 2028</c:v>
                </c:pt>
              </c:strCache>
            </c:strRef>
          </c:cat>
          <c:val>
            <c:numRef>
              <c:f>Sheet1!$B$4:$H$4</c:f>
              <c:numCache>
                <c:formatCode>"$"#,##0_);[Red]\("$"#,##0\)</c:formatCode>
                <c:ptCount val="7"/>
                <c:pt idx="0">
                  <c:v>1158760000</c:v>
                </c:pt>
                <c:pt idx="1">
                  <c:v>1158760000</c:v>
                </c:pt>
                <c:pt idx="2">
                  <c:v>1158760000</c:v>
                </c:pt>
                <c:pt idx="3">
                  <c:v>1158760000</c:v>
                </c:pt>
                <c:pt idx="4">
                  <c:v>1158760000</c:v>
                </c:pt>
                <c:pt idx="5">
                  <c:v>1158760000</c:v>
                </c:pt>
                <c:pt idx="6">
                  <c:v>1158760000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BE-4CFD-997A-8AFCED989D8A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IIJA increase, House Fiscal Agency estimate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Sheet1!$B$2:$H$2</c:f>
              <c:strCache>
                <c:ptCount val="7"/>
                <c:pt idx="0">
                  <c:v>FY 2022</c:v>
                </c:pt>
                <c:pt idx="1">
                  <c:v>FY 2023</c:v>
                </c:pt>
                <c:pt idx="2">
                  <c:v>FY 2024</c:v>
                </c:pt>
                <c:pt idx="3">
                  <c:v>FY 2025</c:v>
                </c:pt>
                <c:pt idx="4">
                  <c:v>FY 2026</c:v>
                </c:pt>
                <c:pt idx="5">
                  <c:v>FY 2027</c:v>
                </c:pt>
                <c:pt idx="6">
                  <c:v>FY 2028</c:v>
                </c:pt>
              </c:strCache>
            </c:strRef>
          </c:cat>
          <c:val>
            <c:numRef>
              <c:f>Sheet1!$B$5:$H$5</c:f>
              <c:numCache>
                <c:formatCode>"$"#,##0_);[Red]\("$"#,##0\)</c:formatCode>
                <c:ptCount val="7"/>
                <c:pt idx="0">
                  <c:v>0</c:v>
                </c:pt>
                <c:pt idx="1">
                  <c:v>377800000</c:v>
                </c:pt>
                <c:pt idx="2">
                  <c:v>377800000</c:v>
                </c:pt>
                <c:pt idx="3">
                  <c:v>377800000</c:v>
                </c:pt>
                <c:pt idx="4">
                  <c:v>377800000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BE-4CFD-997A-8AFCED989D8A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RBMP, MDOT Five-year plan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Sheet1!$B$2:$H$2</c:f>
              <c:strCache>
                <c:ptCount val="7"/>
                <c:pt idx="0">
                  <c:v>FY 2022</c:v>
                </c:pt>
                <c:pt idx="1">
                  <c:v>FY 2023</c:v>
                </c:pt>
                <c:pt idx="2">
                  <c:v>FY 2024</c:v>
                </c:pt>
                <c:pt idx="3">
                  <c:v>FY 2025</c:v>
                </c:pt>
                <c:pt idx="4">
                  <c:v>FY 2026</c:v>
                </c:pt>
                <c:pt idx="5">
                  <c:v>FY 2027</c:v>
                </c:pt>
                <c:pt idx="6">
                  <c:v>FY 2028</c:v>
                </c:pt>
              </c:strCache>
            </c:strRef>
          </c:cat>
          <c:val>
            <c:numRef>
              <c:f>Sheet1!$B$6:$H$6</c:f>
              <c:numCache>
                <c:formatCode>"$"#,##0_);[Red]\("$"#,##0\)</c:formatCode>
                <c:ptCount val="7"/>
                <c:pt idx="0">
                  <c:v>1441000000</c:v>
                </c:pt>
                <c:pt idx="1">
                  <c:v>774000000</c:v>
                </c:pt>
                <c:pt idx="2">
                  <c:v>0</c:v>
                </c:pt>
                <c:pt idx="3">
                  <c:v>97000000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BE-4CFD-997A-8AFCED989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48351664"/>
        <c:axId val="2038850064"/>
      </c:barChart>
      <c:catAx>
        <c:axId val="204835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8850064"/>
        <c:crosses val="autoZero"/>
        <c:auto val="1"/>
        <c:lblAlgn val="ctr"/>
        <c:lblOffset val="100"/>
        <c:noMultiLvlLbl val="0"/>
      </c:catAx>
      <c:valAx>
        <c:axId val="203885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35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PT Sans" panose="020B0503020203020204" pitchFamily="34" charset="0"/>
              </a:rPr>
              <a:t>Public Sector Consultants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DFF4F-7079-4183-8B81-C7E6EBF63056}" type="datetimeFigureOut">
              <a:rPr lang="en-US" smtClean="0">
                <a:latin typeface="PT Sans" panose="020B0503020203020204" pitchFamily="34" charset="0"/>
              </a:rPr>
              <a:t>9/15/2023</a:t>
            </a:fld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PT Sans" panose="020B0503020203020204" pitchFamily="34" charset="0"/>
              </a:rPr>
              <a:t>www.publicsectorconsultants.com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66939-952B-4356-B38F-2650A8BA0B15}" type="slidenum">
              <a:rPr lang="en-US" smtClean="0">
                <a:latin typeface="PT Sans" panose="020B0503020203020204" pitchFamily="34" charset="0"/>
              </a:rPr>
              <a:t>‹#›</a:t>
            </a:fld>
            <a:endParaRPr lang="en-US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3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 Sans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 Sans" panose="020B0503020203020204" pitchFamily="34" charset="0"/>
              </a:defRPr>
            </a:lvl1pPr>
          </a:lstStyle>
          <a:p>
            <a:fld id="{75A8835D-B0A9-D449-AE9A-5ED24691EB81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 Sans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 Sans" panose="020B0503020203020204" pitchFamily="34" charset="0"/>
              </a:defRPr>
            </a:lvl1pPr>
          </a:lstStyle>
          <a:p>
            <a:fld id="{24ACB441-5DAB-AB4E-A57E-BBA85C56F7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8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 Sans" panose="020B0503020203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 Sans" panose="020B0503020203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 Sans" panose="020B0503020203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 Sans" panose="020B0503020203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 Sans" panose="020B05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CB441-5DAB-AB4E-A57E-BBA85C56F7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0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 to progress with implementation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CB441-5DAB-AB4E-A57E-BBA85C56F71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82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https://graham.umich.edu/media/files/MI-statewide-water-affordability-assessment-report.pdf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CB441-5DAB-AB4E-A57E-BBA85C56F71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93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CB441-5DAB-AB4E-A57E-BBA85C56F71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CB441-5DAB-AB4E-A57E-BBA85C56F71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57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Michigan’s CWSRF program has allocated over $5.7 billion in low interest loans to over 670 projects around the State since 1988. Of that amount, $106 million has been awarded as loan principal forgiveness since 2010. Over the past five years WIFFS has seen a significant uptick in the number of municipalities interested in applying for CWSRF dollars, from just over $150 million in 2019 to over $1.5 billion in requests for fiscal year (FY)2023 dollars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CB441-5DAB-AB4E-A57E-BBA85C56F71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11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$ 981,610,000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CB441-5DAB-AB4E-A57E-BBA85C56F71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37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CB441-5DAB-AB4E-A57E-BBA85C56F71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73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Assumes a road life of 49 years, 256,000</a:t>
            </a:r>
          </a:p>
          <a:p>
            <a:r>
              <a:rPr lang="en-US" dirty="0"/>
              <a:t>MDOT+CRA= $2 billion annually</a:t>
            </a:r>
          </a:p>
          <a:p>
            <a:r>
              <a:rPr lang="en-US" dirty="0"/>
              <a:t>PSC= $3.9 billion annually</a:t>
            </a:r>
          </a:p>
          <a:p>
            <a:r>
              <a:rPr lang="en-US" dirty="0"/>
              <a:t>PSC number assumes that the roads have a maintenance cycle that allows for almost 50 years of useful life.</a:t>
            </a:r>
          </a:p>
          <a:p>
            <a:r>
              <a:rPr lang="en-US" dirty="0"/>
              <a:t>That number grows to more than $11 billion over time if proper maintenance is not adhered 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CB441-5DAB-AB4E-A57E-BBA85C56F71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24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MDOT+CRA= $2 billion annually</a:t>
            </a:r>
          </a:p>
          <a:p>
            <a:r>
              <a:rPr lang="en-US" dirty="0"/>
              <a:t>PSC= $3.9 billion annually</a:t>
            </a:r>
          </a:p>
          <a:p>
            <a:r>
              <a:rPr lang="en-US" dirty="0"/>
              <a:t>PSC number assumes that the roads have a maintenance cycle that allows for almost 50 years of useful life.</a:t>
            </a:r>
          </a:p>
          <a:p>
            <a:r>
              <a:rPr lang="en-US" dirty="0"/>
              <a:t>That number grows to more than $11 billion over time if proper maintenance is not adhered 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CB441-5DAB-AB4E-A57E-BBA85C56F71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3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4419" cy="68580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43200" y="3805535"/>
            <a:ext cx="6705600" cy="461665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94079"/>
            <a:ext cx="9144000" cy="707886"/>
          </a:xfrm>
        </p:spPr>
        <p:txBody>
          <a:bodyPr/>
          <a:lstStyle>
            <a:lvl1pPr algn="ctr">
              <a:defRPr baseline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31266"/>
            <a:ext cx="12194419" cy="18292"/>
          </a:xfrm>
          <a:prstGeom prst="line">
            <a:avLst/>
          </a:prstGeom>
          <a:ln w="88900">
            <a:solidFill>
              <a:srgbClr val="FFB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Public Sector Consultants logo.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210300"/>
            <a:ext cx="347472" cy="34747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9829800" y="6393418"/>
            <a:ext cx="1981200" cy="23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54225" algn="l"/>
                <a:tab pos="3252788" algn="l"/>
              </a:tabLst>
            </a:pPr>
            <a:r>
              <a:rPr lang="en-US" sz="900" b="0" dirty="0">
                <a:solidFill>
                  <a:schemeClr val="bg1"/>
                </a:solidFill>
                <a:latin typeface="Swis721 Cn BT" panose="020B0706030502030204" pitchFamily="34" charset="0"/>
                <a:ea typeface="Swis721 BlkCn BT Black" charset="0"/>
                <a:cs typeface="Swis721 BlkCn BT Black" charset="0"/>
              </a:rPr>
              <a:t>PUBLICSECTORCONSULTANTS.COM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553A39-4994-42E2-86B4-766C73558D10}"/>
              </a:ext>
            </a:extLst>
          </p:cNvPr>
          <p:cNvGrpSpPr/>
          <p:nvPr userDrawn="1"/>
        </p:nvGrpSpPr>
        <p:grpSpPr>
          <a:xfrm>
            <a:off x="8915400" y="6376246"/>
            <a:ext cx="695910" cy="237744"/>
            <a:chOff x="8915400" y="6396409"/>
            <a:chExt cx="695910" cy="237744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5400" y="6396409"/>
              <a:ext cx="237744" cy="2377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30426" y="6435682"/>
              <a:ext cx="80884" cy="146304"/>
            </a:xfrm>
            <a:prstGeom prst="rect">
              <a:avLst/>
            </a:prstGeom>
          </p:spPr>
        </p:pic>
        <p:pic>
          <p:nvPicPr>
            <p:cNvPr id="16" name="Picture 15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519B4AA0-1BE0-4FD7-ADC7-D30DBE839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3058" y="6444481"/>
              <a:ext cx="137160" cy="131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491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19400"/>
            <a:ext cx="9144000" cy="780685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FE2EA-CD44-5D44-AFC4-F0BA3D751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51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655B4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FE2EA-CD44-5D44-AFC4-F0BA3D751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63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FE2EA-CD44-5D44-AFC4-F0BA3D751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78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ecorative object.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29" y="5358"/>
            <a:ext cx="12192000" cy="685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2419" y="6831270"/>
            <a:ext cx="12192000" cy="18288"/>
          </a:xfrm>
          <a:prstGeom prst="line">
            <a:avLst/>
          </a:prstGeom>
          <a:ln w="88900">
            <a:solidFill>
              <a:srgbClr val="FFB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Public Sector Consultants logo.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2133600"/>
            <a:ext cx="3962400" cy="129656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3467100" y="3877056"/>
            <a:ext cx="5067300" cy="0"/>
          </a:xfrm>
          <a:prstGeom prst="line">
            <a:avLst/>
          </a:prstGeom>
          <a:ln w="12700">
            <a:solidFill>
              <a:srgbClr val="FFB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E661684-3682-4BAD-A28E-739BBF0F1745}"/>
              </a:ext>
            </a:extLst>
          </p:cNvPr>
          <p:cNvSpPr/>
          <p:nvPr userDrawn="1"/>
        </p:nvSpPr>
        <p:spPr>
          <a:xfrm>
            <a:off x="5061229" y="4208531"/>
            <a:ext cx="18389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054225" algn="l"/>
                <a:tab pos="3252788" algn="l"/>
              </a:tabLst>
            </a:pPr>
            <a:r>
              <a:rPr lang="en-US" sz="900" b="1" dirty="0">
                <a:solidFill>
                  <a:schemeClr val="bg1"/>
                </a:solidFill>
                <a:latin typeface="Swis721 Cn BT" panose="020B0706030502030204" pitchFamily="34" charset="0"/>
                <a:ea typeface="Swis721 BlkCn BT Black" charset="0"/>
                <a:cs typeface="Swis721 BlkCn BT Black" charset="0"/>
              </a:rPr>
              <a:t>PUBLICSECTORCONSULTANTS.COM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F9FEB2-EBE7-43CE-8978-EB6CCC4F4928}"/>
              </a:ext>
            </a:extLst>
          </p:cNvPr>
          <p:cNvGrpSpPr/>
          <p:nvPr userDrawn="1"/>
        </p:nvGrpSpPr>
        <p:grpSpPr>
          <a:xfrm>
            <a:off x="5638800" y="4532368"/>
            <a:ext cx="638064" cy="237744"/>
            <a:chOff x="5181600" y="4550656"/>
            <a:chExt cx="638064" cy="237744"/>
          </a:xfrm>
        </p:grpSpPr>
        <p:pic>
          <p:nvPicPr>
            <p:cNvPr id="8" name="Picture 7" descr="Twitter icon.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1600" y="4550656"/>
              <a:ext cx="237744" cy="237744"/>
            </a:xfrm>
            <a:prstGeom prst="rect">
              <a:avLst/>
            </a:prstGeom>
          </p:spPr>
        </p:pic>
        <p:pic>
          <p:nvPicPr>
            <p:cNvPr id="9" name="Picture 8" descr="Facebook icon.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8780" y="4604001"/>
              <a:ext cx="80884" cy="146304"/>
            </a:xfrm>
            <a:prstGeom prst="rect">
              <a:avLst/>
            </a:prstGeom>
          </p:spPr>
        </p:pic>
        <p:pic>
          <p:nvPicPr>
            <p:cNvPr id="14" name="Picture 13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9BA4E554-79EA-4B7A-97EC-01ED9F99CA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482" y="4604001"/>
              <a:ext cx="137160" cy="131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470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29BBD05-8C08-094C-8926-A011917C3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3126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2419" y="6831270"/>
            <a:ext cx="12192000" cy="18288"/>
          </a:xfrm>
          <a:prstGeom prst="line">
            <a:avLst/>
          </a:prstGeom>
          <a:ln w="88900">
            <a:solidFill>
              <a:srgbClr val="FFB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Public Sector Consultants logo.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2133600"/>
            <a:ext cx="3962400" cy="129656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3467100" y="3877056"/>
            <a:ext cx="5067300" cy="0"/>
          </a:xfrm>
          <a:prstGeom prst="line">
            <a:avLst/>
          </a:prstGeom>
          <a:ln w="12700">
            <a:solidFill>
              <a:srgbClr val="FFB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86F81D-19AC-4699-A8C9-FAFAF64935AB}"/>
              </a:ext>
            </a:extLst>
          </p:cNvPr>
          <p:cNvGrpSpPr/>
          <p:nvPr userDrawn="1"/>
        </p:nvGrpSpPr>
        <p:grpSpPr>
          <a:xfrm>
            <a:off x="5638800" y="4532368"/>
            <a:ext cx="638064" cy="237744"/>
            <a:chOff x="5181600" y="4550656"/>
            <a:chExt cx="638064" cy="237744"/>
          </a:xfrm>
        </p:grpSpPr>
        <p:pic>
          <p:nvPicPr>
            <p:cNvPr id="20" name="Picture 19" descr="Twitter icon.">
              <a:extLst>
                <a:ext uri="{FF2B5EF4-FFF2-40B4-BE49-F238E27FC236}">
                  <a16:creationId xmlns:a16="http://schemas.microsoft.com/office/drawing/2014/main" id="{73D9B56B-470F-4B7F-9640-ABE96F84CB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1600" y="4550656"/>
              <a:ext cx="237744" cy="237744"/>
            </a:xfrm>
            <a:prstGeom prst="rect">
              <a:avLst/>
            </a:prstGeom>
          </p:spPr>
        </p:pic>
        <p:pic>
          <p:nvPicPr>
            <p:cNvPr id="21" name="Picture 20" descr="Facebook icon.">
              <a:extLst>
                <a:ext uri="{FF2B5EF4-FFF2-40B4-BE49-F238E27FC236}">
                  <a16:creationId xmlns:a16="http://schemas.microsoft.com/office/drawing/2014/main" id="{051F2220-7123-43D2-95BE-20791E80A5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8780" y="4604001"/>
              <a:ext cx="80884" cy="146304"/>
            </a:xfrm>
            <a:prstGeom prst="rect">
              <a:avLst/>
            </a:prstGeom>
          </p:spPr>
        </p:pic>
        <p:pic>
          <p:nvPicPr>
            <p:cNvPr id="22" name="Picture 21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4B209612-98E6-462E-AED2-98D9F45E5C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482" y="4604001"/>
              <a:ext cx="137160" cy="131053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EFCD283-FE66-436C-BE48-F3F938ACB977}"/>
              </a:ext>
            </a:extLst>
          </p:cNvPr>
          <p:cNvSpPr/>
          <p:nvPr userDrawn="1"/>
        </p:nvSpPr>
        <p:spPr>
          <a:xfrm>
            <a:off x="5061229" y="4208531"/>
            <a:ext cx="18389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054225" algn="l"/>
                <a:tab pos="3252788" algn="l"/>
              </a:tabLst>
            </a:pPr>
            <a:r>
              <a:rPr lang="en-US" sz="900" b="0" dirty="0">
                <a:solidFill>
                  <a:schemeClr val="bg1"/>
                </a:solidFill>
                <a:latin typeface="Swis721 Cn BT" panose="020B0706030502030204" pitchFamily="34" charset="0"/>
                <a:ea typeface="Swis721 BlkCn BT Black" charset="0"/>
                <a:cs typeface="Swis721 BlkCn BT Black" charset="0"/>
              </a:rPr>
              <a:t>PUBLICSECTORCONSULTANTS.COM</a:t>
            </a:r>
          </a:p>
        </p:txBody>
      </p:sp>
    </p:spTree>
    <p:extLst>
      <p:ext uri="{BB962C8B-B14F-4D97-AF65-F5344CB8AC3E}">
        <p14:creationId xmlns:p14="http://schemas.microsoft.com/office/powerpoint/2010/main" val="3131879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D261E9C-0CDB-B744-BC57-92D759E2D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2419" y="6831270"/>
            <a:ext cx="12192000" cy="18288"/>
          </a:xfrm>
          <a:prstGeom prst="line">
            <a:avLst/>
          </a:prstGeom>
          <a:ln w="88900">
            <a:solidFill>
              <a:srgbClr val="FFB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Public Sector Consultants logo.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2133600"/>
            <a:ext cx="3962400" cy="129656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3467100" y="3877056"/>
            <a:ext cx="5067300" cy="0"/>
          </a:xfrm>
          <a:prstGeom prst="line">
            <a:avLst/>
          </a:prstGeom>
          <a:ln w="12700">
            <a:solidFill>
              <a:srgbClr val="FFB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D8058A-06CC-472E-893E-8E11EDF9C6EF}"/>
              </a:ext>
            </a:extLst>
          </p:cNvPr>
          <p:cNvGrpSpPr/>
          <p:nvPr userDrawn="1"/>
        </p:nvGrpSpPr>
        <p:grpSpPr>
          <a:xfrm>
            <a:off x="5638800" y="4532368"/>
            <a:ext cx="638064" cy="237744"/>
            <a:chOff x="5181600" y="4550656"/>
            <a:chExt cx="638064" cy="237744"/>
          </a:xfrm>
        </p:grpSpPr>
        <p:pic>
          <p:nvPicPr>
            <p:cNvPr id="15" name="Picture 14" descr="Twitter icon.">
              <a:extLst>
                <a:ext uri="{FF2B5EF4-FFF2-40B4-BE49-F238E27FC236}">
                  <a16:creationId xmlns:a16="http://schemas.microsoft.com/office/drawing/2014/main" id="{5B27B229-6C03-4B50-B5B5-19AA47CA21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1600" y="4550656"/>
              <a:ext cx="237744" cy="237744"/>
            </a:xfrm>
            <a:prstGeom prst="rect">
              <a:avLst/>
            </a:prstGeom>
          </p:spPr>
        </p:pic>
        <p:pic>
          <p:nvPicPr>
            <p:cNvPr id="16" name="Picture 15" descr="Facebook icon.">
              <a:extLst>
                <a:ext uri="{FF2B5EF4-FFF2-40B4-BE49-F238E27FC236}">
                  <a16:creationId xmlns:a16="http://schemas.microsoft.com/office/drawing/2014/main" id="{B4AF6E3A-EEF9-405C-9AD7-6954975FD0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8780" y="4604001"/>
              <a:ext cx="80884" cy="146304"/>
            </a:xfrm>
            <a:prstGeom prst="rect">
              <a:avLst/>
            </a:prstGeom>
          </p:spPr>
        </p:pic>
        <p:pic>
          <p:nvPicPr>
            <p:cNvPr id="17" name="Picture 16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7F0B4F2C-2124-4749-BFBC-1D2F3C9F4B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482" y="4604001"/>
              <a:ext cx="137160" cy="131053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8684941-F492-4517-8602-EF36FFFFBE4E}"/>
              </a:ext>
            </a:extLst>
          </p:cNvPr>
          <p:cNvSpPr/>
          <p:nvPr userDrawn="1"/>
        </p:nvSpPr>
        <p:spPr>
          <a:xfrm>
            <a:off x="5061229" y="4208531"/>
            <a:ext cx="18389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054225" algn="l"/>
                <a:tab pos="3252788" algn="l"/>
              </a:tabLst>
            </a:pPr>
            <a:r>
              <a:rPr lang="en-US" sz="900" b="0" dirty="0">
                <a:solidFill>
                  <a:schemeClr val="bg1"/>
                </a:solidFill>
                <a:latin typeface="Swis721 Cn BT" panose="020B0706030502030204" pitchFamily="34" charset="0"/>
                <a:ea typeface="Swis721 BlkCn BT Black" charset="0"/>
                <a:cs typeface="Swis721 BlkCn BT Black" charset="0"/>
              </a:rPr>
              <a:t>PUBLICSECTORCONSULTANTS.COM</a:t>
            </a:r>
          </a:p>
        </p:txBody>
      </p:sp>
    </p:spTree>
    <p:extLst>
      <p:ext uri="{BB962C8B-B14F-4D97-AF65-F5344CB8AC3E}">
        <p14:creationId xmlns:p14="http://schemas.microsoft.com/office/powerpoint/2010/main" val="1639752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 object.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1688" cy="68580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43200" y="3048000"/>
            <a:ext cx="6705600" cy="461665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09800"/>
            <a:ext cx="9144000" cy="780685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algn="ctr"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31266"/>
            <a:ext cx="12194419" cy="18292"/>
          </a:xfrm>
          <a:prstGeom prst="line">
            <a:avLst/>
          </a:prstGeom>
          <a:ln w="88900">
            <a:solidFill>
              <a:srgbClr val="FFB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Public Sector Consultants icon.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210300"/>
            <a:ext cx="347472" cy="3474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121C26-83EC-4CCB-8353-34CF06FD024A}"/>
              </a:ext>
            </a:extLst>
          </p:cNvPr>
          <p:cNvSpPr txBox="1"/>
          <p:nvPr userDrawn="1"/>
        </p:nvSpPr>
        <p:spPr>
          <a:xfrm>
            <a:off x="9829800" y="6393418"/>
            <a:ext cx="198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54225" algn="l"/>
                <a:tab pos="3252788" algn="l"/>
              </a:tabLst>
            </a:pPr>
            <a:r>
              <a:rPr lang="en-US" sz="900" b="0" dirty="0">
                <a:solidFill>
                  <a:schemeClr val="tx1"/>
                </a:solidFill>
                <a:latin typeface="Swis721 Cn BT" panose="020B0706030502030204" pitchFamily="34" charset="0"/>
                <a:ea typeface="Swis721 BlkCn BT Black" charset="0"/>
                <a:cs typeface="Swis721 BlkCn BT Black" charset="0"/>
              </a:rPr>
              <a:t>PUBLICSECTORCONSULTANTS.COM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867E4B-D45A-4DCD-850C-95D1F54340AE}"/>
              </a:ext>
            </a:extLst>
          </p:cNvPr>
          <p:cNvGrpSpPr/>
          <p:nvPr userDrawn="1"/>
        </p:nvGrpSpPr>
        <p:grpSpPr>
          <a:xfrm>
            <a:off x="8915400" y="6376246"/>
            <a:ext cx="695910" cy="237744"/>
            <a:chOff x="8915400" y="6396409"/>
            <a:chExt cx="695910" cy="23774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484B334-9B0D-433B-88D8-48F8CA3334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5400" y="6396409"/>
              <a:ext cx="237744" cy="23774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9FD68FC-33C4-41FA-A850-03B57CC524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30426" y="6435682"/>
              <a:ext cx="80884" cy="146304"/>
            </a:xfrm>
            <a:prstGeom prst="rect">
              <a:avLst/>
            </a:prstGeom>
          </p:spPr>
        </p:pic>
        <p:pic>
          <p:nvPicPr>
            <p:cNvPr id="19" name="Picture 18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B884193B-A2A6-440F-81B0-EA47A8C26C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3058" y="6444481"/>
              <a:ext cx="137160" cy="131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9442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31266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43200" y="3805535"/>
            <a:ext cx="6705600" cy="461665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57680"/>
            <a:ext cx="9144000" cy="780685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algn="ctr"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31266"/>
            <a:ext cx="12194419" cy="18292"/>
          </a:xfrm>
          <a:prstGeom prst="line">
            <a:avLst/>
          </a:prstGeom>
          <a:ln w="88900">
            <a:solidFill>
              <a:srgbClr val="FFB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Public Sector Consultants logo.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210300"/>
            <a:ext cx="347472" cy="34747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F4E01C9-DC1B-4D28-9F42-75B84586DE72}"/>
              </a:ext>
            </a:extLst>
          </p:cNvPr>
          <p:cNvGrpSpPr/>
          <p:nvPr userDrawn="1"/>
        </p:nvGrpSpPr>
        <p:grpSpPr>
          <a:xfrm>
            <a:off x="8915400" y="6376246"/>
            <a:ext cx="695910" cy="237744"/>
            <a:chOff x="8915400" y="6396409"/>
            <a:chExt cx="695910" cy="23774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F52D0A-7746-46DF-9C0E-945BCA5FA7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5400" y="6396409"/>
              <a:ext cx="237744" cy="23774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0BEAA7-3C9C-4885-BF5C-93E475D5D5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30426" y="6435682"/>
              <a:ext cx="80884" cy="146304"/>
            </a:xfrm>
            <a:prstGeom prst="rect">
              <a:avLst/>
            </a:prstGeom>
          </p:spPr>
        </p:pic>
        <p:pic>
          <p:nvPicPr>
            <p:cNvPr id="17" name="Picture 16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7E485B34-437B-44FE-973D-70051E2ED2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3058" y="6444481"/>
              <a:ext cx="137160" cy="13105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DFBBB34-4983-4588-9A65-9488B0D573DD}"/>
              </a:ext>
            </a:extLst>
          </p:cNvPr>
          <p:cNvSpPr txBox="1"/>
          <p:nvPr userDrawn="1"/>
        </p:nvSpPr>
        <p:spPr>
          <a:xfrm>
            <a:off x="9829800" y="6393418"/>
            <a:ext cx="198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54225" algn="l"/>
                <a:tab pos="3252788" algn="l"/>
              </a:tabLst>
            </a:pPr>
            <a:r>
              <a:rPr lang="en-US" sz="900" b="0" dirty="0">
                <a:solidFill>
                  <a:schemeClr val="tx1"/>
                </a:solidFill>
                <a:latin typeface="Swis721 Cn BT" panose="020B0706030502030204" pitchFamily="34" charset="0"/>
                <a:ea typeface="Swis721 BlkCn BT Black" charset="0"/>
                <a:cs typeface="Swis721 BlkCn BT Black" charset="0"/>
              </a:rPr>
              <a:t>PUBLICSECTORCONSULTANTS.COM</a:t>
            </a:r>
          </a:p>
        </p:txBody>
      </p:sp>
    </p:spTree>
    <p:extLst>
      <p:ext uri="{BB962C8B-B14F-4D97-AF65-F5344CB8AC3E}">
        <p14:creationId xmlns:p14="http://schemas.microsoft.com/office/powerpoint/2010/main" val="2583305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43200" y="3805535"/>
            <a:ext cx="6705600" cy="461665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57680"/>
            <a:ext cx="9144000" cy="780685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algn="ctr"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31266"/>
            <a:ext cx="12194419" cy="18292"/>
          </a:xfrm>
          <a:prstGeom prst="line">
            <a:avLst/>
          </a:prstGeom>
          <a:ln w="88900">
            <a:solidFill>
              <a:srgbClr val="FFB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Public Sector Consultants logo.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210300"/>
            <a:ext cx="347472" cy="34747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B8CF47-520D-47C6-9E13-E9F505BEC624}"/>
              </a:ext>
            </a:extLst>
          </p:cNvPr>
          <p:cNvGrpSpPr/>
          <p:nvPr userDrawn="1"/>
        </p:nvGrpSpPr>
        <p:grpSpPr>
          <a:xfrm>
            <a:off x="8915400" y="6376246"/>
            <a:ext cx="695910" cy="237744"/>
            <a:chOff x="8915400" y="6396409"/>
            <a:chExt cx="695910" cy="23774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2672F0-6960-4535-BD93-156791EB70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5400" y="6396409"/>
              <a:ext cx="237744" cy="23774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CA02361-428C-44F2-B273-9324DBFA82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30426" y="6435682"/>
              <a:ext cx="80884" cy="146304"/>
            </a:xfrm>
            <a:prstGeom prst="rect">
              <a:avLst/>
            </a:prstGeom>
          </p:spPr>
        </p:pic>
        <p:pic>
          <p:nvPicPr>
            <p:cNvPr id="17" name="Picture 16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2A0AB428-223C-403F-BDEE-D03E72E647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3058" y="6444481"/>
              <a:ext cx="137160" cy="13105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88F3BA8-3939-4BDC-A0E7-FE5DDAD0FB32}"/>
              </a:ext>
            </a:extLst>
          </p:cNvPr>
          <p:cNvSpPr txBox="1"/>
          <p:nvPr userDrawn="1"/>
        </p:nvSpPr>
        <p:spPr>
          <a:xfrm>
            <a:off x="9829800" y="6393418"/>
            <a:ext cx="198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54225" algn="l"/>
                <a:tab pos="3252788" algn="l"/>
              </a:tabLst>
            </a:pPr>
            <a:r>
              <a:rPr lang="en-US" sz="900" b="0" dirty="0">
                <a:solidFill>
                  <a:schemeClr val="tx1"/>
                </a:solidFill>
                <a:latin typeface="Swis721 Cn BT" panose="020B0706030502030204" pitchFamily="34" charset="0"/>
                <a:ea typeface="Swis721 BlkCn BT Black" charset="0"/>
                <a:cs typeface="Swis721 BlkCn BT Black" charset="0"/>
              </a:rPr>
              <a:t>PUBLICSECTORCONSULTANTS.COM</a:t>
            </a:r>
          </a:p>
        </p:txBody>
      </p:sp>
    </p:spTree>
    <p:extLst>
      <p:ext uri="{BB962C8B-B14F-4D97-AF65-F5344CB8AC3E}">
        <p14:creationId xmlns:p14="http://schemas.microsoft.com/office/powerpoint/2010/main" val="572739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0" y="3048000"/>
            <a:ext cx="9144000" cy="461665"/>
          </a:xfrm>
        </p:spPr>
        <p:txBody>
          <a:bodyPr>
            <a:sp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09800"/>
            <a:ext cx="9144000" cy="780685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47DC-5F4F-1C4A-8509-452CA7A184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2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31266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43200" y="3805535"/>
            <a:ext cx="6705600" cy="461665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57680"/>
            <a:ext cx="9144000" cy="780685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algn="ctr"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31266"/>
            <a:ext cx="12194419" cy="18292"/>
          </a:xfrm>
          <a:prstGeom prst="line">
            <a:avLst/>
          </a:prstGeom>
          <a:ln w="88900">
            <a:solidFill>
              <a:srgbClr val="FFB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Public Sector Consultants logo.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210300"/>
            <a:ext cx="347472" cy="34747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1F73979-27CD-4E2C-9BD3-02DA47D1FAC6}"/>
              </a:ext>
            </a:extLst>
          </p:cNvPr>
          <p:cNvGrpSpPr/>
          <p:nvPr userDrawn="1"/>
        </p:nvGrpSpPr>
        <p:grpSpPr>
          <a:xfrm>
            <a:off x="8915400" y="6376246"/>
            <a:ext cx="695910" cy="237744"/>
            <a:chOff x="8915400" y="6396409"/>
            <a:chExt cx="695910" cy="23774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24A7649-4BBD-43F5-8E30-74E690494E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5400" y="6396409"/>
              <a:ext cx="237744" cy="23774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D6B3851-A498-420C-A1CE-B47C624EAB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30426" y="6435682"/>
              <a:ext cx="80884" cy="146304"/>
            </a:xfrm>
            <a:prstGeom prst="rect">
              <a:avLst/>
            </a:prstGeom>
          </p:spPr>
        </p:pic>
        <p:pic>
          <p:nvPicPr>
            <p:cNvPr id="17" name="Picture 16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87232E06-5CE6-42DF-B056-C4B3B5B234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3058" y="6444481"/>
              <a:ext cx="137160" cy="13105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D3320EF-1DB2-4241-A066-123C6CE0FED3}"/>
              </a:ext>
            </a:extLst>
          </p:cNvPr>
          <p:cNvSpPr txBox="1"/>
          <p:nvPr userDrawn="1"/>
        </p:nvSpPr>
        <p:spPr>
          <a:xfrm>
            <a:off x="9829800" y="6393418"/>
            <a:ext cx="1981200" cy="23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54225" algn="l"/>
                <a:tab pos="3252788" algn="l"/>
              </a:tabLst>
            </a:pPr>
            <a:r>
              <a:rPr lang="en-US" sz="900" b="0" dirty="0">
                <a:solidFill>
                  <a:schemeClr val="bg1"/>
                </a:solidFill>
                <a:latin typeface="Swis721 Cn BT" panose="020B0706030502030204" pitchFamily="34" charset="0"/>
                <a:ea typeface="Swis721 BlkCn BT Black" charset="0"/>
                <a:cs typeface="Swis721 BlkCn BT Black" charset="0"/>
              </a:rPr>
              <a:t>PUBLICSECTORCONSULTANTS.COM</a:t>
            </a:r>
          </a:p>
        </p:txBody>
      </p:sp>
    </p:spTree>
    <p:extLst>
      <p:ext uri="{BB962C8B-B14F-4D97-AF65-F5344CB8AC3E}">
        <p14:creationId xmlns:p14="http://schemas.microsoft.com/office/powerpoint/2010/main" val="2291101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47DC-5F4F-1C4A-8509-452CA7A184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51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47DC-5F4F-1C4A-8509-452CA7A184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52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Two Content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latin typeface="Swis721 Cn BT" panose="020B07060305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200">
                <a:latin typeface="+mn-lt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latin typeface="Swis721 Cn BT" panose="020B07060305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200">
                <a:latin typeface="+mn-lt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47DC-5F4F-1C4A-8509-452CA7A18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02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ext Layout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1"/>
            <a:ext cx="5384800" cy="121920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latin typeface="+mn-lt"/>
                <a:cs typeface="Swis721 BlkCn B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52601"/>
            <a:ext cx="5384800" cy="121920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latin typeface="+mn-lt"/>
                <a:cs typeface="Swis721 BlkCn B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3429000"/>
            <a:ext cx="5384800" cy="121920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latin typeface="+mn-lt"/>
                <a:cs typeface="Swis721 BlkCn B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172200" y="3429000"/>
            <a:ext cx="5384800" cy="121920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latin typeface="+mn-lt"/>
                <a:cs typeface="Swis721 BlkCn B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55320" y="1600201"/>
            <a:ext cx="411480" cy="0"/>
          </a:xfrm>
          <a:prstGeom prst="line">
            <a:avLst/>
          </a:prstGeom>
          <a:ln w="38100">
            <a:solidFill>
              <a:srgbClr val="FFB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217920" y="1600201"/>
            <a:ext cx="411480" cy="0"/>
          </a:xfrm>
          <a:prstGeom prst="line">
            <a:avLst/>
          </a:prstGeom>
          <a:ln w="38100">
            <a:solidFill>
              <a:srgbClr val="FFB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55320" y="3276601"/>
            <a:ext cx="411480" cy="0"/>
          </a:xfrm>
          <a:prstGeom prst="line">
            <a:avLst/>
          </a:prstGeom>
          <a:ln w="38100">
            <a:solidFill>
              <a:srgbClr val="FFB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217920" y="3276601"/>
            <a:ext cx="411480" cy="0"/>
          </a:xfrm>
          <a:prstGeom prst="line">
            <a:avLst/>
          </a:prstGeom>
          <a:ln w="38100">
            <a:solidFill>
              <a:srgbClr val="FFB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7DC-5F4F-1C4A-8509-452CA7A18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73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ulled Quot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239" y="2133600"/>
            <a:ext cx="6667500" cy="2667000"/>
          </a:xfrm>
        </p:spPr>
        <p:txBody>
          <a:bodyPr anchor="t" anchorCtr="0">
            <a:normAutofit/>
          </a:bodyPr>
          <a:lstStyle>
            <a:lvl1pPr algn="l"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834640" y="1981200"/>
            <a:ext cx="594360" cy="0"/>
          </a:xfrm>
          <a:prstGeom prst="line">
            <a:avLst/>
          </a:prstGeom>
          <a:ln w="38100">
            <a:solidFill>
              <a:srgbClr val="FFB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47DC-5F4F-1C4A-8509-452CA7A18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44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19400"/>
            <a:ext cx="9144000" cy="780685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47DC-5F4F-1C4A-8509-452CA7A18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655B4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47DC-5F4F-1C4A-8509-452CA7A18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40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47DC-5F4F-1C4A-8509-452CA7A18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59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419" y="6831270"/>
            <a:ext cx="12192000" cy="18288"/>
          </a:xfrm>
          <a:prstGeom prst="line">
            <a:avLst/>
          </a:prstGeom>
          <a:ln w="88900">
            <a:solidFill>
              <a:srgbClr val="FFB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ecorative object.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419" y="6831270"/>
            <a:ext cx="12192000" cy="18288"/>
          </a:xfrm>
          <a:prstGeom prst="line">
            <a:avLst/>
          </a:prstGeom>
          <a:ln w="88900">
            <a:solidFill>
              <a:srgbClr val="FFB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Public Sector Consultants logo.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2133600"/>
            <a:ext cx="3962400" cy="1296566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3467100" y="3877056"/>
            <a:ext cx="5067300" cy="0"/>
          </a:xfrm>
          <a:prstGeom prst="line">
            <a:avLst/>
          </a:prstGeom>
          <a:ln w="12700">
            <a:solidFill>
              <a:srgbClr val="FFB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DBCE29-603E-40CD-B5A9-E6BBEDD9AE7D}"/>
              </a:ext>
            </a:extLst>
          </p:cNvPr>
          <p:cNvGrpSpPr/>
          <p:nvPr userDrawn="1"/>
        </p:nvGrpSpPr>
        <p:grpSpPr>
          <a:xfrm>
            <a:off x="5638800" y="4532368"/>
            <a:ext cx="638064" cy="237744"/>
            <a:chOff x="5181600" y="4550656"/>
            <a:chExt cx="638064" cy="237744"/>
          </a:xfrm>
        </p:grpSpPr>
        <p:pic>
          <p:nvPicPr>
            <p:cNvPr id="15" name="Picture 14" descr="Twitter icon.">
              <a:extLst>
                <a:ext uri="{FF2B5EF4-FFF2-40B4-BE49-F238E27FC236}">
                  <a16:creationId xmlns:a16="http://schemas.microsoft.com/office/drawing/2014/main" id="{1F69901D-D167-4BD1-A268-83E01ACEE6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1600" y="4550656"/>
              <a:ext cx="237744" cy="237744"/>
            </a:xfrm>
            <a:prstGeom prst="rect">
              <a:avLst/>
            </a:prstGeom>
          </p:spPr>
        </p:pic>
        <p:pic>
          <p:nvPicPr>
            <p:cNvPr id="16" name="Picture 15" descr="Facebook icon.">
              <a:extLst>
                <a:ext uri="{FF2B5EF4-FFF2-40B4-BE49-F238E27FC236}">
                  <a16:creationId xmlns:a16="http://schemas.microsoft.com/office/drawing/2014/main" id="{CD8C2FDB-FB83-4CC8-82D7-7380D35877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8780" y="4604001"/>
              <a:ext cx="80884" cy="146304"/>
            </a:xfrm>
            <a:prstGeom prst="rect">
              <a:avLst/>
            </a:prstGeom>
          </p:spPr>
        </p:pic>
        <p:pic>
          <p:nvPicPr>
            <p:cNvPr id="17" name="Picture 16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000FA9E9-9996-45A8-B5DF-21CEC79A61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482" y="4604001"/>
              <a:ext cx="137160" cy="131053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8536494-6751-4145-B6E5-3D3C6306EC17}"/>
              </a:ext>
            </a:extLst>
          </p:cNvPr>
          <p:cNvSpPr/>
          <p:nvPr userDrawn="1"/>
        </p:nvSpPr>
        <p:spPr>
          <a:xfrm>
            <a:off x="5061229" y="4208531"/>
            <a:ext cx="18389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054225" algn="l"/>
                <a:tab pos="3252788" algn="l"/>
              </a:tabLst>
            </a:pPr>
            <a:r>
              <a:rPr lang="en-US" sz="900" b="0" dirty="0">
                <a:solidFill>
                  <a:schemeClr val="tx1"/>
                </a:solidFill>
                <a:latin typeface="Swis721 Cn BT" panose="020B0706030502030204" pitchFamily="34" charset="0"/>
                <a:ea typeface="Swis721 BlkCn BT Black" charset="0"/>
                <a:cs typeface="Swis721 BlkCn BT Black" charset="0"/>
              </a:rPr>
              <a:t>PUBLICSECTORCONSULTANTS.COM</a:t>
            </a:r>
          </a:p>
        </p:txBody>
      </p:sp>
    </p:spTree>
    <p:extLst>
      <p:ext uri="{BB962C8B-B14F-4D97-AF65-F5344CB8AC3E}">
        <p14:creationId xmlns:p14="http://schemas.microsoft.com/office/powerpoint/2010/main" val="4081647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29BBD05-8C08-094C-8926-A011917C3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3126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2419" y="6831270"/>
            <a:ext cx="12192000" cy="18288"/>
          </a:xfrm>
          <a:prstGeom prst="line">
            <a:avLst/>
          </a:prstGeom>
          <a:ln w="88900">
            <a:solidFill>
              <a:srgbClr val="FFB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Public Sector Consultants logo.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2133600"/>
            <a:ext cx="3962400" cy="129656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3467100" y="3877056"/>
            <a:ext cx="5067300" cy="0"/>
          </a:xfrm>
          <a:prstGeom prst="line">
            <a:avLst/>
          </a:prstGeom>
          <a:ln w="12700">
            <a:solidFill>
              <a:srgbClr val="FFB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99CBF5-19E5-4CC8-88C6-69ED8FADBB05}"/>
              </a:ext>
            </a:extLst>
          </p:cNvPr>
          <p:cNvGrpSpPr/>
          <p:nvPr userDrawn="1"/>
        </p:nvGrpSpPr>
        <p:grpSpPr>
          <a:xfrm>
            <a:off x="5638800" y="4532368"/>
            <a:ext cx="638064" cy="237744"/>
            <a:chOff x="5181600" y="4550656"/>
            <a:chExt cx="638064" cy="237744"/>
          </a:xfrm>
        </p:grpSpPr>
        <p:pic>
          <p:nvPicPr>
            <p:cNvPr id="15" name="Picture 14" descr="Twitter icon.">
              <a:extLst>
                <a:ext uri="{FF2B5EF4-FFF2-40B4-BE49-F238E27FC236}">
                  <a16:creationId xmlns:a16="http://schemas.microsoft.com/office/drawing/2014/main" id="{5E4E9202-AF9E-4215-8EBD-791E5E7D10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1600" y="4550656"/>
              <a:ext cx="237744" cy="237744"/>
            </a:xfrm>
            <a:prstGeom prst="rect">
              <a:avLst/>
            </a:prstGeom>
          </p:spPr>
        </p:pic>
        <p:pic>
          <p:nvPicPr>
            <p:cNvPr id="16" name="Picture 15" descr="Facebook icon.">
              <a:extLst>
                <a:ext uri="{FF2B5EF4-FFF2-40B4-BE49-F238E27FC236}">
                  <a16:creationId xmlns:a16="http://schemas.microsoft.com/office/drawing/2014/main" id="{65D6A2BD-0400-4736-9D46-F829E5D6E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8780" y="4604001"/>
              <a:ext cx="80884" cy="146304"/>
            </a:xfrm>
            <a:prstGeom prst="rect">
              <a:avLst/>
            </a:prstGeom>
          </p:spPr>
        </p:pic>
        <p:pic>
          <p:nvPicPr>
            <p:cNvPr id="17" name="Picture 16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32B5CAB2-7F50-4E64-AE50-18191403BA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482" y="4604001"/>
              <a:ext cx="137160" cy="131053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677C012-1961-4F81-B172-1E07EC464501}"/>
              </a:ext>
            </a:extLst>
          </p:cNvPr>
          <p:cNvSpPr/>
          <p:nvPr userDrawn="1"/>
        </p:nvSpPr>
        <p:spPr>
          <a:xfrm>
            <a:off x="5061229" y="4208531"/>
            <a:ext cx="18389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054225" algn="l"/>
                <a:tab pos="3252788" algn="l"/>
              </a:tabLst>
            </a:pPr>
            <a:r>
              <a:rPr lang="en-US" sz="900" b="0" dirty="0">
                <a:solidFill>
                  <a:schemeClr val="tx1"/>
                </a:solidFill>
                <a:latin typeface="Swis721 Cn BT" panose="020B0706030502030204" pitchFamily="34" charset="0"/>
                <a:ea typeface="Swis721 BlkCn BT Black" charset="0"/>
                <a:cs typeface="Swis721 BlkCn BT Black" charset="0"/>
              </a:rPr>
              <a:t>PUBLICSECTORCONSULTANTS.COM</a:t>
            </a:r>
          </a:p>
        </p:txBody>
      </p:sp>
    </p:spTree>
    <p:extLst>
      <p:ext uri="{BB962C8B-B14F-4D97-AF65-F5344CB8AC3E}">
        <p14:creationId xmlns:p14="http://schemas.microsoft.com/office/powerpoint/2010/main" val="18824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43200" y="3805535"/>
            <a:ext cx="6705600" cy="461665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57680"/>
            <a:ext cx="9144000" cy="780685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algn="ctr"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31266"/>
            <a:ext cx="12194419" cy="18292"/>
          </a:xfrm>
          <a:prstGeom prst="line">
            <a:avLst/>
          </a:prstGeom>
          <a:ln w="88900">
            <a:solidFill>
              <a:srgbClr val="FFB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Public Sector Consultants logo.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210300"/>
            <a:ext cx="347472" cy="34747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99CBD-F5A5-4899-A4F6-94EF4F729611}"/>
              </a:ext>
            </a:extLst>
          </p:cNvPr>
          <p:cNvGrpSpPr/>
          <p:nvPr userDrawn="1"/>
        </p:nvGrpSpPr>
        <p:grpSpPr>
          <a:xfrm>
            <a:off x="8915400" y="6376246"/>
            <a:ext cx="695910" cy="237744"/>
            <a:chOff x="8915400" y="6396409"/>
            <a:chExt cx="695910" cy="23774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EFBF06E-3DF3-49AF-A69B-EF0290E8A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5400" y="6396409"/>
              <a:ext cx="237744" cy="23774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4297EE6-F46E-4092-8340-46D5A86C8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30426" y="6435682"/>
              <a:ext cx="80884" cy="146304"/>
            </a:xfrm>
            <a:prstGeom prst="rect">
              <a:avLst/>
            </a:prstGeom>
          </p:spPr>
        </p:pic>
        <p:pic>
          <p:nvPicPr>
            <p:cNvPr id="17" name="Picture 16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F77F5622-506A-488D-95F9-34156C04CC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3058" y="6444481"/>
              <a:ext cx="137160" cy="13105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700EB27-9AA4-4990-A563-00AEB5F67A7B}"/>
              </a:ext>
            </a:extLst>
          </p:cNvPr>
          <p:cNvSpPr txBox="1"/>
          <p:nvPr userDrawn="1"/>
        </p:nvSpPr>
        <p:spPr>
          <a:xfrm>
            <a:off x="9829800" y="6393418"/>
            <a:ext cx="1981200" cy="23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54225" algn="l"/>
                <a:tab pos="3252788" algn="l"/>
              </a:tabLst>
            </a:pPr>
            <a:r>
              <a:rPr lang="en-US" sz="900" b="0" dirty="0">
                <a:solidFill>
                  <a:schemeClr val="bg1"/>
                </a:solidFill>
                <a:latin typeface="Swis721 Cn BT" panose="020B0706030502030204" pitchFamily="34" charset="0"/>
                <a:ea typeface="Swis721 BlkCn BT Black" charset="0"/>
                <a:cs typeface="Swis721 BlkCn BT Black" charset="0"/>
              </a:rPr>
              <a:t>PUBLICSECTORCONSULTANTS.COM</a:t>
            </a:r>
          </a:p>
        </p:txBody>
      </p:sp>
    </p:spTree>
    <p:extLst>
      <p:ext uri="{BB962C8B-B14F-4D97-AF65-F5344CB8AC3E}">
        <p14:creationId xmlns:p14="http://schemas.microsoft.com/office/powerpoint/2010/main" val="34440842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D261E9C-0CDB-B744-BC57-92D759E2D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2419" y="6831270"/>
            <a:ext cx="12192000" cy="18288"/>
          </a:xfrm>
          <a:prstGeom prst="line">
            <a:avLst/>
          </a:prstGeom>
          <a:ln w="88900">
            <a:solidFill>
              <a:srgbClr val="FFB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Public Sector Consultants logo.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2133600"/>
            <a:ext cx="3962400" cy="129656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3467100" y="3877056"/>
            <a:ext cx="5067300" cy="0"/>
          </a:xfrm>
          <a:prstGeom prst="line">
            <a:avLst/>
          </a:prstGeom>
          <a:ln w="12700">
            <a:solidFill>
              <a:srgbClr val="FFB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743E46-9AE7-456F-9C5C-00CE5E977663}"/>
              </a:ext>
            </a:extLst>
          </p:cNvPr>
          <p:cNvGrpSpPr/>
          <p:nvPr userDrawn="1"/>
        </p:nvGrpSpPr>
        <p:grpSpPr>
          <a:xfrm>
            <a:off x="5638800" y="4532368"/>
            <a:ext cx="638064" cy="237744"/>
            <a:chOff x="5181600" y="4550656"/>
            <a:chExt cx="638064" cy="237744"/>
          </a:xfrm>
        </p:grpSpPr>
        <p:pic>
          <p:nvPicPr>
            <p:cNvPr id="15" name="Picture 14" descr="Twitter icon.">
              <a:extLst>
                <a:ext uri="{FF2B5EF4-FFF2-40B4-BE49-F238E27FC236}">
                  <a16:creationId xmlns:a16="http://schemas.microsoft.com/office/drawing/2014/main" id="{02A32CF5-D78A-4F1F-A2C8-C1E51A4BCA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1600" y="4550656"/>
              <a:ext cx="237744" cy="237744"/>
            </a:xfrm>
            <a:prstGeom prst="rect">
              <a:avLst/>
            </a:prstGeom>
          </p:spPr>
        </p:pic>
        <p:pic>
          <p:nvPicPr>
            <p:cNvPr id="16" name="Picture 15" descr="Facebook icon.">
              <a:extLst>
                <a:ext uri="{FF2B5EF4-FFF2-40B4-BE49-F238E27FC236}">
                  <a16:creationId xmlns:a16="http://schemas.microsoft.com/office/drawing/2014/main" id="{0F3C3998-19A4-48C7-A1A0-8A866A7A25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8780" y="4604001"/>
              <a:ext cx="80884" cy="146304"/>
            </a:xfrm>
            <a:prstGeom prst="rect">
              <a:avLst/>
            </a:prstGeom>
          </p:spPr>
        </p:pic>
        <p:pic>
          <p:nvPicPr>
            <p:cNvPr id="17" name="Picture 16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4878C183-C717-4FCC-872B-A9E6382FE2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482" y="4604001"/>
              <a:ext cx="137160" cy="131053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B0DFF33-E403-4D16-A46B-B69BF6B676BF}"/>
              </a:ext>
            </a:extLst>
          </p:cNvPr>
          <p:cNvSpPr/>
          <p:nvPr userDrawn="1"/>
        </p:nvSpPr>
        <p:spPr>
          <a:xfrm>
            <a:off x="5061229" y="4208531"/>
            <a:ext cx="18389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054225" algn="l"/>
                <a:tab pos="3252788" algn="l"/>
              </a:tabLst>
            </a:pPr>
            <a:r>
              <a:rPr lang="en-US" sz="900" b="0" dirty="0">
                <a:solidFill>
                  <a:schemeClr val="tx1"/>
                </a:solidFill>
                <a:latin typeface="Swis721 Cn BT" panose="020B0706030502030204" pitchFamily="34" charset="0"/>
                <a:ea typeface="Swis721 BlkCn BT Black" charset="0"/>
                <a:cs typeface="Swis721 BlkCn BT Black" charset="0"/>
              </a:rPr>
              <a:t>PUBLICSECTORCONSULTANTS.COM</a:t>
            </a:r>
          </a:p>
        </p:txBody>
      </p:sp>
    </p:spTree>
    <p:extLst>
      <p:ext uri="{BB962C8B-B14F-4D97-AF65-F5344CB8AC3E}">
        <p14:creationId xmlns:p14="http://schemas.microsoft.com/office/powerpoint/2010/main" val="97645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0" y="3048000"/>
            <a:ext cx="9144000" cy="461665"/>
          </a:xfrm>
        </p:spPr>
        <p:txBody>
          <a:bodyPr>
            <a:sp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09800"/>
            <a:ext cx="9144000" cy="780685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FE2EA-CD44-5D44-AFC4-F0BA3D751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201400" y="6340475"/>
            <a:ext cx="457200" cy="365125"/>
          </a:xfrm>
        </p:spPr>
        <p:txBody>
          <a:bodyPr/>
          <a:lstStyle/>
          <a:p>
            <a:fld id="{8DEFE2EA-CD44-5D44-AFC4-F0BA3D751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6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FE2EA-CD44-5D44-AFC4-F0BA3D751A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1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Two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latin typeface="Swis721 Cn BT" panose="020B07060305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200">
                <a:latin typeface="+mn-lt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latin typeface="Swis721 Cn BT" panose="020B07060305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200">
                <a:latin typeface="+mn-lt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FE2EA-CD44-5D44-AFC4-F0BA3D751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5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ext Layou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1"/>
            <a:ext cx="5384800" cy="121920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latin typeface="+mn-lt"/>
                <a:cs typeface="Swis721 BlkCn B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52601"/>
            <a:ext cx="5384800" cy="121920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latin typeface="+mn-lt"/>
                <a:cs typeface="Swis721 BlkCn B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3429000"/>
            <a:ext cx="5384800" cy="121920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latin typeface="+mn-lt"/>
                <a:cs typeface="Swis721 BlkCn B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172200" y="3429000"/>
            <a:ext cx="5384800" cy="121920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latin typeface="+mn-lt"/>
                <a:cs typeface="Swis721 BlkCn B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55320" y="1600201"/>
            <a:ext cx="411480" cy="0"/>
          </a:xfrm>
          <a:prstGeom prst="line">
            <a:avLst/>
          </a:prstGeom>
          <a:ln w="38100">
            <a:solidFill>
              <a:srgbClr val="FFB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217920" y="1600201"/>
            <a:ext cx="411480" cy="0"/>
          </a:xfrm>
          <a:prstGeom prst="line">
            <a:avLst/>
          </a:prstGeom>
          <a:ln w="38100">
            <a:solidFill>
              <a:srgbClr val="FFB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55320" y="3276601"/>
            <a:ext cx="411480" cy="0"/>
          </a:xfrm>
          <a:prstGeom prst="line">
            <a:avLst/>
          </a:prstGeom>
          <a:ln w="38100">
            <a:solidFill>
              <a:srgbClr val="FFB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217920" y="3276601"/>
            <a:ext cx="411480" cy="0"/>
          </a:xfrm>
          <a:prstGeom prst="line">
            <a:avLst/>
          </a:prstGeom>
          <a:ln w="38100">
            <a:solidFill>
              <a:srgbClr val="FFB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E2EA-CD44-5D44-AFC4-F0BA3D751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5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ulled Quot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239" y="2133600"/>
            <a:ext cx="6667500" cy="2667000"/>
          </a:xfrm>
        </p:spPr>
        <p:txBody>
          <a:bodyPr anchor="t" anchorCtr="0">
            <a:normAutofit/>
          </a:bodyPr>
          <a:lstStyle>
            <a:lvl1pPr algn="l"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834640" y="1981200"/>
            <a:ext cx="594360" cy="0"/>
          </a:xfrm>
          <a:prstGeom prst="line">
            <a:avLst/>
          </a:prstGeom>
          <a:ln w="38100">
            <a:solidFill>
              <a:srgbClr val="FFB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FE2EA-CD44-5D44-AFC4-F0BA3D751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49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92195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818014"/>
            <a:ext cx="12192000" cy="18288"/>
          </a:xfrm>
          <a:prstGeom prst="line">
            <a:avLst/>
          </a:prstGeom>
          <a:ln w="88900">
            <a:solidFill>
              <a:srgbClr val="FFB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Public Sector Consultants logo.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210300"/>
            <a:ext cx="342900" cy="3429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9296400" y="6402562"/>
            <a:ext cx="198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54225" algn="l"/>
                <a:tab pos="3252788" algn="l"/>
              </a:tabLst>
            </a:pPr>
            <a:r>
              <a:rPr lang="en-US" sz="900" b="0" dirty="0">
                <a:solidFill>
                  <a:srgbClr val="655B43"/>
                </a:solidFill>
                <a:latin typeface="Swis721 Cn BT" panose="020B0706030502030204" pitchFamily="34" charset="0"/>
                <a:ea typeface="Swis721 BlkCn BT Black" charset="0"/>
                <a:cs typeface="Swis721 BlkCn BT Black" charset="0"/>
              </a:rPr>
              <a:t>PUBLICSECTORCONSULTANTS.COM</a:t>
            </a:r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11201400" y="632048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rgbClr val="655B43"/>
                </a:solidFill>
                <a:latin typeface="Swis721 BlkCn BT" panose="020B0806030502040204" pitchFamily="34" charset="0"/>
                <a:ea typeface="Swis721 BlkCn BT" panose="020B0806030502040204" pitchFamily="34" charset="0"/>
                <a:cs typeface="Swis721 BlkCn BT" panose="020B0806030502040204" pitchFamily="34" charset="0"/>
              </a:defRPr>
            </a:lvl1pPr>
          </a:lstStyle>
          <a:p>
            <a:fld id="{8DEFE2EA-CD44-5D44-AFC4-F0BA3D751A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D43454-D931-460A-943A-8575DAD7F5BE}"/>
              </a:ext>
            </a:extLst>
          </p:cNvPr>
          <p:cNvGrpSpPr/>
          <p:nvPr userDrawn="1"/>
        </p:nvGrpSpPr>
        <p:grpSpPr>
          <a:xfrm>
            <a:off x="8581677" y="6402926"/>
            <a:ext cx="634577" cy="234356"/>
            <a:chOff x="8581677" y="6402926"/>
            <a:chExt cx="634577" cy="234356"/>
          </a:xfrm>
        </p:grpSpPr>
        <p:pic>
          <p:nvPicPr>
            <p:cNvPr id="7" name="Picture 6" descr="Facebook icon.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5370" y="6429892"/>
              <a:ext cx="80884" cy="146304"/>
            </a:xfrm>
            <a:prstGeom prst="rect">
              <a:avLst/>
            </a:prstGeom>
          </p:spPr>
        </p:pic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139E4666-46FC-4D25-9DC7-AF554692BD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5476" y="6437517"/>
              <a:ext cx="137160" cy="131054"/>
            </a:xfrm>
            <a:prstGeom prst="rect">
              <a:avLst/>
            </a:prstGeom>
          </p:spPr>
        </p:pic>
        <p:pic>
          <p:nvPicPr>
            <p:cNvPr id="15" name="Picture 14" descr="Twitter icon.">
              <a:extLst>
                <a:ext uri="{FF2B5EF4-FFF2-40B4-BE49-F238E27FC236}">
                  <a16:creationId xmlns:a16="http://schemas.microsoft.com/office/drawing/2014/main" id="{46A16173-EC5E-4FD6-8A71-C04CD6248C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1677" y="6402926"/>
              <a:ext cx="234356" cy="234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54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5" r:id="rId2"/>
    <p:sldLayoutId id="2147483724" r:id="rId3"/>
    <p:sldLayoutId id="2147483691" r:id="rId4"/>
    <p:sldLayoutId id="2147483662" r:id="rId5"/>
    <p:sldLayoutId id="2147483664" r:id="rId6"/>
    <p:sldLayoutId id="2147483690" r:id="rId7"/>
    <p:sldLayoutId id="2147483688" r:id="rId8"/>
    <p:sldLayoutId id="2147483694" r:id="rId9"/>
    <p:sldLayoutId id="2147483666" r:id="rId10"/>
    <p:sldLayoutId id="2147483669" r:id="rId11"/>
    <p:sldLayoutId id="2147483678" r:id="rId12"/>
    <p:sldLayoutId id="2147483661" r:id="rId13"/>
    <p:sldLayoutId id="2147483726" r:id="rId14"/>
    <p:sldLayoutId id="2147483727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0" i="0" kern="1200">
          <a:solidFill>
            <a:srgbClr val="655B58"/>
          </a:solidFill>
          <a:latin typeface="+mj-lt"/>
          <a:ea typeface="+mj-ea"/>
          <a:cs typeface="Swis721 BlkCn BT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600"/>
        </a:spcAft>
        <a:buClr>
          <a:srgbClr val="655B43"/>
        </a:buClr>
        <a:buFont typeface="Swis721 BT" panose="020B0504020202020204" pitchFamily="34" charset="0"/>
        <a:buChar char="•"/>
        <a:defRPr sz="2800" b="0" i="0" kern="1200">
          <a:solidFill>
            <a:srgbClr val="655B58"/>
          </a:solidFill>
          <a:latin typeface="+mn-lt"/>
          <a:ea typeface="+mn-ea"/>
          <a:cs typeface="PT Sans" panose="020B0503020203020204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600"/>
        </a:spcAft>
        <a:buClr>
          <a:srgbClr val="655B43"/>
        </a:buClr>
        <a:buFont typeface="Swis721 Lt BT" panose="020B0403020202020204" pitchFamily="34" charset="0"/>
        <a:buChar char="-"/>
        <a:defRPr sz="2400" b="0" i="0" kern="1200">
          <a:solidFill>
            <a:srgbClr val="655B58"/>
          </a:solidFill>
          <a:latin typeface="+mn-lt"/>
          <a:ea typeface="+mn-ea"/>
          <a:cs typeface="PT Sans" panose="020B0503020203020204" pitchFamily="34" charset="0"/>
        </a:defRPr>
      </a:lvl2pPr>
      <a:lvl3pPr marL="1257300" indent="-342900" algn="l" defTabSz="914400" rtl="0" eaLnBrk="1" latinLnBrk="0" hangingPunct="1">
        <a:spcBef>
          <a:spcPts val="0"/>
        </a:spcBef>
        <a:spcAft>
          <a:spcPts val="600"/>
        </a:spcAft>
        <a:buClr>
          <a:srgbClr val="756D43"/>
        </a:buClr>
        <a:buFont typeface="Swis721 Lt BT" panose="020B0403020202020204" pitchFamily="34" charset="0"/>
        <a:buChar char="•"/>
        <a:defRPr sz="2000" b="0" i="0" kern="1200">
          <a:solidFill>
            <a:srgbClr val="655B58"/>
          </a:solidFill>
          <a:latin typeface="+mn-lt"/>
          <a:ea typeface="+mn-ea"/>
          <a:cs typeface="PT Sans" panose="020B0503020203020204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600"/>
        </a:spcAft>
        <a:buFont typeface="Swis721 Lt BT" panose="020B0403020202020204" pitchFamily="34" charset="0"/>
        <a:buChar char="•"/>
        <a:defRPr sz="1800" b="0" i="0" kern="1200">
          <a:solidFill>
            <a:srgbClr val="655B58"/>
          </a:solidFill>
          <a:latin typeface="+mn-lt"/>
          <a:ea typeface="+mn-ea"/>
          <a:cs typeface="PT Sans" panose="020B0503020203020204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Font typeface="Swis721 Lt BT" panose="020B0403020202020204" pitchFamily="34" charset="0"/>
        <a:buChar char="»"/>
        <a:defRPr sz="1800" b="0" i="0" kern="1200">
          <a:solidFill>
            <a:srgbClr val="655B58"/>
          </a:solidFill>
          <a:latin typeface="+mn-lt"/>
          <a:ea typeface="+mn-ea"/>
          <a:cs typeface="PT Sans" panose="020B0503020203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55B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92195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831266"/>
            <a:ext cx="12194419" cy="18292"/>
          </a:xfrm>
          <a:prstGeom prst="line">
            <a:avLst/>
          </a:prstGeom>
          <a:ln w="88900">
            <a:solidFill>
              <a:srgbClr val="FFB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Public Sector Consultants logo.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210300"/>
            <a:ext cx="347472" cy="34747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296400" y="6402562"/>
            <a:ext cx="198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54225" algn="l"/>
                <a:tab pos="3252788" algn="l"/>
              </a:tabLst>
            </a:pPr>
            <a:r>
              <a:rPr lang="en-US" sz="900" b="0" dirty="0">
                <a:solidFill>
                  <a:schemeClr val="tx1"/>
                </a:solidFill>
                <a:latin typeface="Swis721 Cn BT" panose="020B0706030502030204" pitchFamily="34" charset="0"/>
                <a:ea typeface="Swis721 BlkCn BT Black" charset="0"/>
                <a:cs typeface="Swis721 BlkCn BT Black" charset="0"/>
              </a:rPr>
              <a:t>PUBLICSECTORCONSULTANTS.COM</a:t>
            </a:r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11125200" y="6318886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1"/>
                </a:solidFill>
                <a:latin typeface="Swis721 BlkCn BT" panose="020B0806030502040204" pitchFamily="34" charset="0"/>
                <a:ea typeface="Swis721 BlkCn BT" panose="020B0806030502040204" pitchFamily="34" charset="0"/>
                <a:cs typeface="Swis721 BlkCn BT" panose="020B0806030502040204" pitchFamily="34" charset="0"/>
              </a:defRPr>
            </a:lvl1pPr>
          </a:lstStyle>
          <a:p>
            <a:fld id="{112847DC-5F4F-1C4A-8509-452CA7A1843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0B6AF3-9C77-4828-8812-BC66C45EE825}"/>
              </a:ext>
            </a:extLst>
          </p:cNvPr>
          <p:cNvGrpSpPr/>
          <p:nvPr userDrawn="1"/>
        </p:nvGrpSpPr>
        <p:grpSpPr>
          <a:xfrm>
            <a:off x="8588371" y="6376245"/>
            <a:ext cx="641939" cy="237744"/>
            <a:chOff x="8969371" y="6396408"/>
            <a:chExt cx="641939" cy="2377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C001AD-BB80-4CC4-8FE6-83B694F41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9371" y="6396408"/>
              <a:ext cx="237744" cy="23774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F3C5563-1A5E-4B66-A6F9-EB7551A282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30426" y="6435682"/>
              <a:ext cx="80884" cy="146304"/>
            </a:xfrm>
            <a:prstGeom prst="rect">
              <a:avLst/>
            </a:prstGeom>
          </p:spPr>
        </p:pic>
        <p:pic>
          <p:nvPicPr>
            <p:cNvPr id="19" name="Picture 18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221657BD-3AA8-4D1A-BAEF-F068A34F7F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3147" y="6449753"/>
              <a:ext cx="137160" cy="131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3511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28" r:id="rId2"/>
    <p:sldLayoutId id="2147483729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  <p:sldLayoutId id="2147483721" r:id="rId13"/>
    <p:sldLayoutId id="2147483730" r:id="rId14"/>
    <p:sldLayoutId id="2147483731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0" i="0" kern="1200">
          <a:solidFill>
            <a:srgbClr val="FFB623"/>
          </a:solidFill>
          <a:latin typeface="+mj-lt"/>
          <a:ea typeface="+mj-ea"/>
          <a:cs typeface="Swis721 BlkCn BT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Swis721 BT" panose="020B0504020202020204" pitchFamily="34" charset="0"/>
        <a:buChar char="•"/>
        <a:defRPr sz="2800" b="0" i="0" kern="1200">
          <a:solidFill>
            <a:schemeClr val="tx1"/>
          </a:solidFill>
          <a:latin typeface="+mn-lt"/>
          <a:ea typeface="+mn-ea"/>
          <a:cs typeface="PT Sans" panose="020B0503020203020204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Swis721 Lt BT" panose="020B0403020202020204" pitchFamily="34" charset="0"/>
        <a:buChar char="-"/>
        <a:defRPr sz="2400" b="0" i="0" kern="1200">
          <a:solidFill>
            <a:schemeClr val="tx1"/>
          </a:solidFill>
          <a:latin typeface="+mn-lt"/>
          <a:ea typeface="+mn-ea"/>
          <a:cs typeface="PT Sans" panose="020B0503020203020204" pitchFamily="34" charset="0"/>
        </a:defRPr>
      </a:lvl2pPr>
      <a:lvl3pPr marL="1257300" indent="-342900" algn="l" defTabSz="9144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Swis721 Lt BT" panose="020B0403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PT Sans" panose="020B0503020203020204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600"/>
        </a:spcAft>
        <a:buFont typeface="Swis721 Lt BT" panose="020B0403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PT Sans" panose="020B0503020203020204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Font typeface="Swis721 Lt BT" panose="020B0403020202020204" pitchFamily="34" charset="0"/>
        <a:buChar char="»"/>
        <a:defRPr sz="1800" b="0" i="0" kern="1200">
          <a:solidFill>
            <a:schemeClr val="tx1"/>
          </a:solidFill>
          <a:latin typeface="+mn-lt"/>
          <a:ea typeface="+mn-ea"/>
          <a:cs typeface="PT Sans" panose="020B0503020203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7058EA-4B19-5E4B-93E3-3D3FD965A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3805535"/>
            <a:ext cx="6705600" cy="461665"/>
          </a:xfrm>
        </p:spPr>
        <p:txBody>
          <a:bodyPr/>
          <a:lstStyle/>
          <a:p>
            <a:r>
              <a:rPr lang="en-US" dirty="0"/>
              <a:t>Identified Funding Gaps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22C344-842B-0746-A201-FA5AAEB3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94079"/>
            <a:ext cx="9144000" cy="707886"/>
          </a:xfrm>
        </p:spPr>
        <p:txBody>
          <a:bodyPr/>
          <a:lstStyle/>
          <a:p>
            <a:r>
              <a:rPr lang="en-US" dirty="0"/>
              <a:t>GMTC Infrastructure and Places</a:t>
            </a:r>
          </a:p>
        </p:txBody>
      </p:sp>
    </p:spTree>
    <p:extLst>
      <p:ext uri="{BB962C8B-B14F-4D97-AF65-F5344CB8AC3E}">
        <p14:creationId xmlns:p14="http://schemas.microsoft.com/office/powerpoint/2010/main" val="15568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Estimates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476781"/>
          <a:ext cx="10972800" cy="302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70073753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tabLst/>
                      </a:pPr>
                      <a:r>
                        <a:rPr kumimoji="0" lang="en-US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B623"/>
                          </a:solidFill>
                          <a:effectLst/>
                          <a:latin typeface="+mn-lt"/>
                          <a:ea typeface="+mn-ea"/>
                          <a:cs typeface="Swis721 BlkCn BT"/>
                        </a:rPr>
                        <a:t>Combined Annual Estimated Cost of Preserving Michigan’s Road Network, MDOT and CRA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FFB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655B58"/>
                          </a:solidFill>
                          <a:latin typeface="Swiss721 BT" panose="020B0704020202020204" pitchFamily="34" charset="0"/>
                          <a:ea typeface="Swis721 BT Roman" charset="0"/>
                          <a:cs typeface="Swis721 BT Roman" charset="0"/>
                        </a:rPr>
                        <a:t>Road Type</a:t>
                      </a:r>
                    </a:p>
                  </a:txBody>
                  <a:tcPr marT="91440" marB="91440" anchor="ctr">
                    <a:lnT w="28575" cap="flat" cmpd="sng" algn="ctr">
                      <a:solidFill>
                        <a:srgbClr val="FFB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rgbClr val="655B58"/>
                          </a:solidFill>
                          <a:latin typeface="Swiss721 BT" panose="020B0704020202020204" pitchFamily="34" charset="0"/>
                          <a:ea typeface="Swis721 BT Roman" charset="0"/>
                          <a:cs typeface="Swis721 BT Roman" charset="0"/>
                        </a:rPr>
                        <a:t>Annual Average</a:t>
                      </a:r>
                    </a:p>
                  </a:txBody>
                  <a:tcPr marT="91440" marB="91440" anchor="ctr">
                    <a:lnT w="28575" cap="flat" cmpd="sng" algn="ctr">
                      <a:solidFill>
                        <a:srgbClr val="FFB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rgbClr val="655B58"/>
                          </a:solidFill>
                          <a:latin typeface="Swiss721 BT" panose="020B0704020202020204" pitchFamily="34" charset="0"/>
                          <a:ea typeface="Swis721 BT Roman" charset="0"/>
                          <a:cs typeface="Swis721 BT Roman" charset="0"/>
                        </a:rPr>
                        <a:t>Lane Miles</a:t>
                      </a:r>
                    </a:p>
                  </a:txBody>
                  <a:tcPr marT="91440" marB="91440" anchor="ctr">
                    <a:lnT w="28575" cap="flat" cmpd="sng" algn="ctr">
                      <a:solidFill>
                        <a:srgbClr val="FFB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rgbClr val="655B58"/>
                          </a:solidFill>
                          <a:latin typeface="Swiss721 BT" panose="020B0704020202020204" pitchFamily="34" charset="0"/>
                          <a:ea typeface="Swis721 BT Roman" charset="0"/>
                          <a:cs typeface="Swis721 BT Roman" charset="0"/>
                        </a:rPr>
                        <a:t>Percent of Road Network</a:t>
                      </a:r>
                    </a:p>
                  </a:txBody>
                  <a:tcPr marT="91440" marB="91440" anchor="ctr">
                    <a:lnT w="28575" cap="flat" cmpd="sng" algn="ctr">
                      <a:solidFill>
                        <a:srgbClr val="FFB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58523A"/>
                          </a:solidFill>
                          <a:effectLst/>
                          <a:latin typeface="+mn-lt"/>
                        </a:rPr>
                        <a:t>Federal-aid roads Total</a:t>
                      </a:r>
                      <a:endParaRPr lang="en-US" sz="1600" dirty="0">
                        <a:solidFill>
                          <a:srgbClr val="58523A"/>
                        </a:solidFill>
                        <a:effectLst/>
                        <a:latin typeface="+mn-lt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889" marR="156889" marT="42128" marB="42128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58523A"/>
                          </a:solidFill>
                          <a:effectLst/>
                          <a:latin typeface="+mn-lt"/>
                        </a:rPr>
                        <a:t>$4,940,000,000 </a:t>
                      </a:r>
                      <a:endParaRPr lang="en-US" sz="1600">
                        <a:solidFill>
                          <a:srgbClr val="58523A"/>
                        </a:solidFill>
                        <a:effectLst/>
                        <a:latin typeface="+mn-lt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889" marR="156889" marT="42128" marB="42128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58523A"/>
                          </a:solidFill>
                          <a:effectLst/>
                          <a:latin typeface="+mn-lt"/>
                        </a:rPr>
                        <a:t>85,590</a:t>
                      </a:r>
                      <a:endParaRPr lang="en-US" sz="1600" dirty="0">
                        <a:solidFill>
                          <a:srgbClr val="58523A"/>
                        </a:solidFill>
                        <a:effectLst/>
                        <a:latin typeface="+mn-lt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889" marR="156889" marT="42128" marB="42128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58523A"/>
                          </a:solidFill>
                          <a:effectLst/>
                          <a:latin typeface="+mn-lt"/>
                        </a:rPr>
                        <a:t>33.4%</a:t>
                      </a:r>
                      <a:endParaRPr lang="en-US" sz="1600" dirty="0">
                        <a:solidFill>
                          <a:srgbClr val="58523A"/>
                        </a:solidFill>
                        <a:effectLst/>
                        <a:latin typeface="+mn-lt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889" marR="156889" marT="42128" marB="42128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680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58523A"/>
                          </a:solidFill>
                          <a:effectLst/>
                          <a:latin typeface="+mn-lt"/>
                        </a:rPr>
                        <a:t>    MDOT-owned federal-aid roads</a:t>
                      </a:r>
                      <a:endParaRPr lang="en-US" sz="1200" dirty="0">
                        <a:solidFill>
                          <a:srgbClr val="58523A"/>
                        </a:solidFill>
                        <a:effectLst/>
                        <a:latin typeface="+mn-lt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889" marR="156889" marT="42128" marB="42128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58523A"/>
                          </a:solidFill>
                          <a:effectLst/>
                          <a:latin typeface="+mn-lt"/>
                        </a:rPr>
                        <a:t>$2,476,000,000 </a:t>
                      </a:r>
                      <a:endParaRPr lang="en-US" sz="1200" dirty="0">
                        <a:solidFill>
                          <a:srgbClr val="58523A"/>
                        </a:solidFill>
                        <a:effectLst/>
                        <a:latin typeface="+mn-lt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889" marR="156889" marT="42128" marB="42128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58523A"/>
                          </a:solidFill>
                          <a:effectLst/>
                          <a:latin typeface="+mn-lt"/>
                        </a:rPr>
                        <a:t>27,366</a:t>
                      </a:r>
                      <a:endParaRPr lang="en-US" sz="1200" dirty="0">
                        <a:solidFill>
                          <a:srgbClr val="58523A"/>
                        </a:solidFill>
                        <a:effectLst/>
                        <a:latin typeface="+mn-lt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889" marR="156889" marT="42128" marB="42128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58523A"/>
                          </a:solidFill>
                          <a:effectLst/>
                          <a:latin typeface="+mn-lt"/>
                        </a:rPr>
                        <a:t>10.7%</a:t>
                      </a:r>
                      <a:endParaRPr lang="en-US" sz="1200" dirty="0">
                        <a:solidFill>
                          <a:srgbClr val="58523A"/>
                        </a:solidFill>
                        <a:effectLst/>
                        <a:latin typeface="+mn-lt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889" marR="156889" marT="42128" marB="42128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58523A"/>
                          </a:solidFill>
                          <a:effectLst/>
                          <a:latin typeface="+mn-lt"/>
                        </a:rPr>
                        <a:t>    Locally owned federal-aid roads</a:t>
                      </a:r>
                      <a:endParaRPr lang="en-US" sz="1200" dirty="0">
                        <a:solidFill>
                          <a:srgbClr val="58523A"/>
                        </a:solidFill>
                        <a:effectLst/>
                        <a:latin typeface="+mn-lt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889" marR="156889" marT="42128" marB="42128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solidFill>
                            <a:srgbClr val="58523A"/>
                          </a:solidFill>
                          <a:effectLst/>
                          <a:latin typeface="+mn-lt"/>
                        </a:rPr>
                        <a:t>$2,464,000,000 </a:t>
                      </a:r>
                      <a:endParaRPr lang="en-US" sz="1200">
                        <a:solidFill>
                          <a:srgbClr val="58523A"/>
                        </a:solidFill>
                        <a:effectLst/>
                        <a:latin typeface="+mn-lt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889" marR="156889" marT="42128" marB="42128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58523A"/>
                          </a:solidFill>
                          <a:effectLst/>
                          <a:latin typeface="+mn-lt"/>
                        </a:rPr>
                        <a:t>58,224</a:t>
                      </a:r>
                      <a:endParaRPr lang="en-US" sz="1200" dirty="0">
                        <a:solidFill>
                          <a:srgbClr val="58523A"/>
                        </a:solidFill>
                        <a:effectLst/>
                        <a:latin typeface="+mn-lt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889" marR="156889" marT="42128" marB="42128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58523A"/>
                          </a:solidFill>
                          <a:effectLst/>
                          <a:latin typeface="+mn-lt"/>
                        </a:rPr>
                        <a:t>22.7%</a:t>
                      </a:r>
                      <a:endParaRPr lang="en-US" sz="1200" dirty="0">
                        <a:solidFill>
                          <a:srgbClr val="58523A"/>
                        </a:solidFill>
                        <a:effectLst/>
                        <a:latin typeface="+mn-lt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889" marR="156889" marT="42128" marB="42128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91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58523A"/>
                          </a:solidFill>
                          <a:effectLst/>
                          <a:latin typeface="+mn-lt"/>
                        </a:rPr>
                        <a:t>Non-federal-aid roads, CRA (15 percent per year)</a:t>
                      </a:r>
                      <a:endParaRPr lang="en-US" sz="1600" dirty="0">
                        <a:solidFill>
                          <a:srgbClr val="58523A"/>
                        </a:solidFill>
                        <a:effectLst/>
                        <a:latin typeface="+mn-lt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889" marR="156889" marT="42128" marB="42128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58523A"/>
                          </a:solidFill>
                          <a:effectLst/>
                          <a:latin typeface="+mn-lt"/>
                        </a:rPr>
                        <a:t>$2,245,676,838 </a:t>
                      </a:r>
                      <a:endParaRPr lang="en-US" sz="1600">
                        <a:solidFill>
                          <a:srgbClr val="58523A"/>
                        </a:solidFill>
                        <a:effectLst/>
                        <a:latin typeface="+mn-lt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889" marR="156889" marT="42128" marB="42128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58523A"/>
                          </a:solidFill>
                          <a:effectLst/>
                          <a:latin typeface="+mn-lt"/>
                        </a:rPr>
                        <a:t>170,704</a:t>
                      </a:r>
                      <a:endParaRPr lang="en-US" sz="1600">
                        <a:solidFill>
                          <a:srgbClr val="58523A"/>
                        </a:solidFill>
                        <a:effectLst/>
                        <a:latin typeface="+mn-lt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889" marR="156889" marT="42128" marB="42128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58523A"/>
                          </a:solidFill>
                          <a:effectLst/>
                          <a:latin typeface="+mn-lt"/>
                        </a:rPr>
                        <a:t>66.6%</a:t>
                      </a:r>
                      <a:endParaRPr lang="en-US" sz="1600" dirty="0">
                        <a:solidFill>
                          <a:srgbClr val="58523A"/>
                        </a:solidFill>
                        <a:effectLst/>
                        <a:latin typeface="+mn-lt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889" marR="156889" marT="42128" marB="42128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58523A"/>
                          </a:solidFill>
                          <a:effectLst/>
                          <a:latin typeface="Swis721 Cn BT" panose="020B0706030502030204" pitchFamily="34" charset="0"/>
                        </a:rPr>
                        <a:t>MDOT and CRA Combined Estimated Total</a:t>
                      </a:r>
                      <a:endParaRPr lang="en-US" sz="1600" b="1" dirty="0">
                        <a:solidFill>
                          <a:srgbClr val="58523A"/>
                        </a:solidFill>
                        <a:effectLst/>
                        <a:latin typeface="Swis721 Cn BT" panose="020B070603050203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889" marR="156889" marT="42128" marB="42128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58523A"/>
                          </a:solidFill>
                          <a:effectLst/>
                          <a:latin typeface="Swis721 Cn BT" panose="020B0706030502030204" pitchFamily="34" charset="0"/>
                        </a:rPr>
                        <a:t>$7,185,676,838 </a:t>
                      </a:r>
                      <a:endParaRPr lang="en-US" sz="1600" b="1">
                        <a:solidFill>
                          <a:srgbClr val="58523A"/>
                        </a:solidFill>
                        <a:effectLst/>
                        <a:latin typeface="Swis721 Cn BT" panose="020B070603050203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889" marR="156889" marT="42128" marB="42128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58523A"/>
                          </a:solidFill>
                          <a:effectLst/>
                          <a:latin typeface="Swis721 Cn BT" panose="020B0706030502030204" pitchFamily="34" charset="0"/>
                        </a:rPr>
                        <a:t>256,294</a:t>
                      </a:r>
                      <a:endParaRPr lang="en-US" sz="1600" b="1" dirty="0">
                        <a:solidFill>
                          <a:srgbClr val="58523A"/>
                        </a:solidFill>
                        <a:effectLst/>
                        <a:latin typeface="Swis721 Cn BT" panose="020B070603050203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889" marR="156889" marT="42128" marB="42128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58523A"/>
                          </a:solidFill>
                          <a:effectLst/>
                          <a:latin typeface="Swis721 Cn BT" panose="020B0706030502030204" pitchFamily="34" charset="0"/>
                        </a:rPr>
                        <a:t>100%</a:t>
                      </a:r>
                      <a:endParaRPr lang="en-US" sz="1600" b="1" dirty="0">
                        <a:solidFill>
                          <a:srgbClr val="58523A"/>
                        </a:solidFill>
                        <a:effectLst/>
                        <a:latin typeface="Swis721 Cn BT" panose="020B070603050203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889" marR="156889" marT="42128" marB="42128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26414D-23A5-4E2E-8EC6-B4368805FF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FE2EA-CD44-5D44-AFC4-F0BA3D751A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E9EAB9-679B-7CB7-046C-70C83CD90B0B}"/>
              </a:ext>
            </a:extLst>
          </p:cNvPr>
          <p:cNvSpPr txBox="1"/>
          <p:nvPr/>
        </p:nvSpPr>
        <p:spPr>
          <a:xfrm>
            <a:off x="685800" y="4638453"/>
            <a:ext cx="61239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655B43"/>
                </a:solidFill>
              </a:rPr>
              <a:t>Sources: MDOT November 2021b, CRA 2021, US DOT FHA 2022</a:t>
            </a:r>
          </a:p>
        </p:txBody>
      </p:sp>
    </p:spTree>
    <p:extLst>
      <p:ext uri="{BB962C8B-B14F-4D97-AF65-F5344CB8AC3E}">
        <p14:creationId xmlns:p14="http://schemas.microsoft.com/office/powerpoint/2010/main" val="375137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F5B53-AA6E-7EA3-E1B3-EC93BCEFD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4419"/>
            <a:ext cx="10972800" cy="1323439"/>
          </a:xfrm>
        </p:spPr>
        <p:txBody>
          <a:bodyPr/>
          <a:lstStyle/>
          <a:p>
            <a:r>
              <a:rPr lang="en-US" dirty="0"/>
              <a:t>MDOT Historic and Projected Trunkline Pavement in Good or Fair Condition, 1998–2034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28E3A-79B9-94A2-61E3-BC626AC3D3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FE2EA-CD44-5D44-AFC4-F0BA3D751AE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9DCFD9-D2E1-6157-5059-0A12F37D9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/>
        </p:blipFill>
        <p:spPr bwMode="auto">
          <a:xfrm>
            <a:off x="1530612" y="1600200"/>
            <a:ext cx="9130776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0270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PSC-Modeled Road Network Annual Costs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143000"/>
          <a:ext cx="8763000" cy="4939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="1" spc="0" dirty="0">
                          <a:solidFill>
                            <a:srgbClr val="FFB623"/>
                          </a:solidFill>
                          <a:latin typeface="Swiss721 BT" panose="020B0704020202020204" pitchFamily="34" charset="0"/>
                          <a:ea typeface="Swis721 BT Roman" charset="0"/>
                          <a:cs typeface="Swis721 BT Roman" charset="0"/>
                        </a:rPr>
                        <a:t>PSC Calculated Road Network Cost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FFB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655B58"/>
                          </a:solidFill>
                          <a:latin typeface="Swiss721 BT" panose="020B0704020202020204" pitchFamily="34" charset="0"/>
                          <a:ea typeface="Swis721 BT Roman" charset="0"/>
                          <a:cs typeface="Swis721 BT Roman" charset="0"/>
                        </a:rPr>
                        <a:t>Breakdown of Maintenance Costs</a:t>
                      </a:r>
                    </a:p>
                  </a:txBody>
                  <a:tcPr marT="91440" marB="91440" anchor="ctr">
                    <a:lnT w="28575" cap="flat" cmpd="sng" algn="ctr">
                      <a:solidFill>
                        <a:srgbClr val="FFB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655B58"/>
                          </a:solidFill>
                          <a:latin typeface="Swiss721 BT" panose="020B0704020202020204" pitchFamily="34" charset="0"/>
                          <a:ea typeface="Swis721 BT Roman" charset="0"/>
                          <a:cs typeface="Swis721 BT Roman" charset="0"/>
                        </a:rPr>
                        <a:t>Costs</a:t>
                      </a:r>
                    </a:p>
                  </a:txBody>
                  <a:tcPr marT="91440" marB="91440" anchor="ctr">
                    <a:lnT w="28575" cap="flat" cmpd="sng" algn="ctr">
                      <a:solidFill>
                        <a:srgbClr val="FFB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Federal-aid Roads</a:t>
                      </a:r>
                      <a:endParaRPr lang="en-US" sz="1400" b="1" dirty="0"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655B58"/>
                        </a:solidFill>
                        <a:latin typeface="Swis721 Lt BT" panose="020B0403020202020204" pitchFamily="34" charset="0"/>
                        <a:ea typeface="Swis721 Lt BT Light" charset="0"/>
                        <a:cs typeface="Swis721 Lt BT Light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Total cost per lane mile (life of the road)</a:t>
                      </a:r>
                      <a:endParaRPr lang="en-US" sz="1400" dirty="0"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$4,226,000 </a:t>
                      </a:r>
                      <a:endParaRPr lang="en-US" sz="1400"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288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Average annual cost per lane mile</a:t>
                      </a:r>
                      <a:endParaRPr lang="en-US" sz="1400"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$86,245 </a:t>
                      </a:r>
                      <a:endParaRPr lang="en-US" sz="1400"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Total lane miles</a:t>
                      </a:r>
                      <a:endParaRPr lang="en-US" sz="1400"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83,030</a:t>
                      </a:r>
                      <a:endParaRPr lang="en-US" sz="1400" dirty="0"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Total average annual cost </a:t>
                      </a:r>
                      <a:endParaRPr lang="en-US" sz="1400" dirty="0"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$7,160,940,012 </a:t>
                      </a:r>
                      <a:endParaRPr lang="en-US" sz="1400" dirty="0"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238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Non-federal-aid Roads</a:t>
                      </a:r>
                      <a:endParaRPr lang="en-US" sz="1400" b="1" dirty="0"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 </a:t>
                      </a:r>
                      <a:endParaRPr lang="en-US" sz="1400" b="1"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885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Total cost per lane mile</a:t>
                      </a:r>
                      <a:endParaRPr lang="en-US" sz="1400"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$557,595 </a:t>
                      </a:r>
                      <a:endParaRPr lang="en-US" sz="1400"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975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Average annual cost per lane mile</a:t>
                      </a:r>
                      <a:endParaRPr lang="en-US" sz="1400"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$11,379 </a:t>
                      </a:r>
                      <a:endParaRPr lang="en-US" sz="1400"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008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Total lane miles</a:t>
                      </a:r>
                      <a:endParaRPr lang="en-US" sz="1400"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165,000</a:t>
                      </a:r>
                      <a:endParaRPr lang="en-US" sz="1400" dirty="0"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95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Total average annual cost </a:t>
                      </a:r>
                      <a:endParaRPr lang="en-US" sz="1400"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$1,877,615,816 </a:t>
                      </a:r>
                      <a:endParaRPr lang="en-US" sz="1400"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208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Average annual cost of the State of Michigan road system, all roads</a:t>
                      </a:r>
                      <a:endParaRPr lang="en-US" sz="1400" b="1" dirty="0"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$9,038,555,828 </a:t>
                      </a:r>
                      <a:endParaRPr lang="en-US" sz="1400" b="1" dirty="0"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 anchor="ctr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88901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26414D-23A5-4E2E-8EC6-B4368805FF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FE2EA-CD44-5D44-AFC4-F0BA3D751AE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94760-C8C5-5BEC-34F4-F527A751271F}"/>
              </a:ext>
            </a:extLst>
          </p:cNvPr>
          <p:cNvSpPr txBox="1"/>
          <p:nvPr/>
        </p:nvSpPr>
        <p:spPr>
          <a:xfrm>
            <a:off x="9677400" y="2073275"/>
            <a:ext cx="1676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655B43"/>
                </a:solidFill>
              </a:rPr>
              <a:t> Cost to maintain FEDERAL- AID lane-mile road over a 50-year lifespan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B6CCA9-50EB-6832-A6FF-887746CC8686}"/>
              </a:ext>
            </a:extLst>
          </p:cNvPr>
          <p:cNvCxnSpPr>
            <a:cxnSpLocks/>
          </p:cNvCxnSpPr>
          <p:nvPr/>
        </p:nvCxnSpPr>
        <p:spPr>
          <a:xfrm flipH="1">
            <a:off x="7391400" y="2454799"/>
            <a:ext cx="23145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11E7D40-BEB3-43CA-6BA4-B2AFFF49FEC4}"/>
              </a:ext>
            </a:extLst>
          </p:cNvPr>
          <p:cNvSpPr txBox="1"/>
          <p:nvPr/>
        </p:nvSpPr>
        <p:spPr>
          <a:xfrm>
            <a:off x="9677400" y="3900448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655B43"/>
                </a:solidFill>
              </a:rPr>
              <a:t>Cost to maintain a LOCAL road lane mile over a 50-year lifespan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DB956C6-3F40-B6DE-D8B2-36D984632A28}"/>
              </a:ext>
            </a:extLst>
          </p:cNvPr>
          <p:cNvCxnSpPr>
            <a:cxnSpLocks/>
          </p:cNvCxnSpPr>
          <p:nvPr/>
        </p:nvCxnSpPr>
        <p:spPr>
          <a:xfrm flipH="1">
            <a:off x="7239000" y="4331230"/>
            <a:ext cx="2438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202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Funding Gap in Michigan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2490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 gridSpan="3">
                  <a:txBody>
                    <a:bodyPr/>
                    <a:lstStyle/>
                    <a:p>
                      <a:pPr algn="l"/>
                      <a:r>
                        <a:rPr lang="en-US" sz="1600" b="1" spc="0" dirty="0">
                          <a:solidFill>
                            <a:srgbClr val="FFB623"/>
                          </a:solidFill>
                          <a:latin typeface="Swiss721 BT" panose="020B0704020202020204" pitchFamily="34" charset="0"/>
                          <a:ea typeface="Swis721 BT Roman" charset="0"/>
                          <a:cs typeface="Swis721 BT Roman" charset="0"/>
                        </a:rPr>
                        <a:t>Funding Gap Estimate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FFB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655B58"/>
                          </a:solidFill>
                          <a:latin typeface="Swiss721 BT" panose="020B0704020202020204" pitchFamily="34" charset="0"/>
                          <a:ea typeface="Swis721 BT Roman" charset="0"/>
                          <a:cs typeface="Swis721 BT Roman" charset="0"/>
                        </a:rPr>
                        <a:t>Funding Source</a:t>
                      </a:r>
                    </a:p>
                  </a:txBody>
                  <a:tcPr marT="91440" marB="91440" anchor="ctr">
                    <a:lnT w="28575" cap="flat" cmpd="sng" algn="ctr">
                      <a:solidFill>
                        <a:srgbClr val="FFB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rgbClr val="655B58"/>
                        </a:solidFill>
                        <a:latin typeface="Swiss721 BT" panose="020B0704020202020204" pitchFamily="34" charset="0"/>
                        <a:ea typeface="Swis721 BT Roman" charset="0"/>
                        <a:cs typeface="Swis721 BT Roman" charset="0"/>
                      </a:endParaRPr>
                    </a:p>
                  </a:txBody>
                  <a:tcPr marT="91440" marB="91440" anchor="ctr">
                    <a:lnT w="28575" cap="flat" cmpd="sng" algn="ctr">
                      <a:solidFill>
                        <a:srgbClr val="FFB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655B58"/>
                          </a:solidFill>
                          <a:latin typeface="Swiss721 BT" panose="020B0704020202020204" pitchFamily="34" charset="0"/>
                          <a:ea typeface="Swis721 BT Roman" charset="0"/>
                          <a:cs typeface="Swis721 BT Roman" charset="0"/>
                        </a:rPr>
                        <a:t>PSC Estimate</a:t>
                      </a:r>
                    </a:p>
                  </a:txBody>
                  <a:tcPr marT="91440" marB="91440" anchor="ctr">
                    <a:lnT w="28575" cap="flat" cmpd="sng" algn="ctr">
                      <a:solidFill>
                        <a:srgbClr val="FFB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Average annual cost of the State of Michigan road network, federal- and non-federal-aid roads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dirty="0">
                        <a:ln>
                          <a:noFill/>
                        </a:ln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$9,038,555,829 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MDOT state and federal annual estimate through 2045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dirty="0">
                        <a:ln>
                          <a:noFill/>
                        </a:ln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$4,342,160,000 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IIJA increase and RBMP through FY 2026</a:t>
                      </a:r>
                      <a:endParaRPr lang="en-US" sz="1600">
                        <a:ln>
                          <a:noFill/>
                        </a:ln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dirty="0">
                        <a:ln>
                          <a:noFill/>
                        </a:ln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$764,640,000 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Average annual deficit through FY 2026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 anchor="ctr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b="1" dirty="0">
                        <a:ln>
                          <a:noFill/>
                        </a:ln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 anchor="ctr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rgbClr val="58523A"/>
                          </a:solidFill>
                          <a:effectLst/>
                          <a:latin typeface="Swis721 Lt BT" panose="020B0403020202020204" pitchFamily="34" charset="0"/>
                        </a:rPr>
                        <a:t>$3,931,755,829 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58523A"/>
                        </a:solidFill>
                        <a:effectLst/>
                        <a:latin typeface="Swis721 Lt BT" panose="020B0403020202020204" pitchFamily="34" charset="0"/>
                        <a:ea typeface="PT Sans" panose="020B0503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 anchor="ctr">
                    <a:lnT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5B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25498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26414D-23A5-4E2E-8EC6-B4368805FF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FE2EA-CD44-5D44-AFC4-F0BA3D751AE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C9AC2-F42B-3858-FC0B-2BEC1EE2155B}"/>
              </a:ext>
            </a:extLst>
          </p:cNvPr>
          <p:cNvSpPr txBox="1"/>
          <p:nvPr/>
        </p:nvSpPr>
        <p:spPr>
          <a:xfrm>
            <a:off x="609600" y="4096652"/>
            <a:ext cx="647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655B43"/>
                </a:solidFill>
                <a:latin typeface="Swis721 Lt BT" panose="020B0403020202020204" pitchFamily="34" charset="0"/>
              </a:rPr>
              <a:t>Note: These numbers are not adjusted for inflation.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E7D8F8-6880-6F72-973D-B88CA8232931}"/>
              </a:ext>
            </a:extLst>
          </p:cNvPr>
          <p:cNvSpPr txBox="1"/>
          <p:nvPr/>
        </p:nvSpPr>
        <p:spPr>
          <a:xfrm>
            <a:off x="762000" y="48006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655B43"/>
                </a:solidFill>
              </a:rPr>
              <a:t>This equates to an annual cost of $535 for all adults in Michigan. </a:t>
            </a:r>
          </a:p>
        </p:txBody>
      </p:sp>
    </p:spTree>
    <p:extLst>
      <p:ext uri="{BB962C8B-B14F-4D97-AF65-F5344CB8AC3E}">
        <p14:creationId xmlns:p14="http://schemas.microsoft.com/office/powerpoint/2010/main" val="3726661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10B84-3D67-DF25-2ABC-B83DFA02C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707886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2016 21</a:t>
            </a:r>
            <a:r>
              <a:rPr lang="en-US" baseline="30000" dirty="0"/>
              <a:t>st</a:t>
            </a:r>
            <a:r>
              <a:rPr lang="en-US" dirty="0"/>
              <a:t> Century Infrastructure Commission</a:t>
            </a:r>
            <a:br>
              <a:rPr lang="en-US" dirty="0"/>
            </a:br>
            <a:r>
              <a:rPr lang="en-US" dirty="0"/>
              <a:t> Potential Funding Solutions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E6ADC0D0-656D-C29D-5505-29765173D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15127"/>
            <a:ext cx="6941780" cy="5501359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7C63D-F262-3766-E497-644B3195E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01400" y="6340475"/>
            <a:ext cx="457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DEFE2EA-CD44-5D44-AFC4-F0BA3D751AE0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20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DE6A2-ABA6-7D9D-5611-B92564AF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2195"/>
            <a:ext cx="10972800" cy="707886"/>
          </a:xfrm>
        </p:spPr>
        <p:txBody>
          <a:bodyPr anchor="ctr">
            <a:normAutofit/>
          </a:bodyPr>
          <a:lstStyle/>
          <a:p>
            <a:r>
              <a:rPr lang="en-US" dirty="0"/>
              <a:t>HNTB Roads Funding Needs Estimates</a:t>
            </a:r>
          </a:p>
        </p:txBody>
      </p:sp>
      <p:pic>
        <p:nvPicPr>
          <p:cNvPr id="8" name="Content Placeholder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A0DAAE6-8CA7-3A01-5DD3-3738E6B5B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97" y="1600201"/>
            <a:ext cx="9681206" cy="4525963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30602-EEFB-53F3-9B3E-CC926B5531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01400" y="6340475"/>
            <a:ext cx="457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DEFE2EA-CD44-5D44-AFC4-F0BA3D751AE0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65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0748A-045F-D2E0-357F-A69CE923C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HNTB Transit Funding Options</a:t>
            </a:r>
          </a:p>
        </p:txBody>
      </p:sp>
      <p:pic>
        <p:nvPicPr>
          <p:cNvPr id="6" name="Content Placeholder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9B70453-69D9-07F0-4437-5A3E45CAC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745" y="1600200"/>
            <a:ext cx="8762510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95BA5-EA5B-BE03-F8DC-A60D498481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FE2EA-CD44-5D44-AFC4-F0BA3D751AE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61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91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476D79-F9F3-F262-6F53-E987A7E81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Water: Change in Water Rates over Time</a:t>
            </a:r>
          </a:p>
        </p:txBody>
      </p:sp>
      <p:pic>
        <p:nvPicPr>
          <p:cNvPr id="7" name="Content Placeholder 6" descr="A graph of water costs&#10;&#10;Description automatically generated">
            <a:extLst>
              <a:ext uri="{FF2B5EF4-FFF2-40B4-BE49-F238E27FC236}">
                <a16:creationId xmlns:a16="http://schemas.microsoft.com/office/drawing/2014/main" id="{BD4F544C-2EBA-6388-0EFB-D895C25CC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3" y="1600200"/>
            <a:ext cx="6639253" cy="452596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1347DB-86DF-0830-FAD5-FFC0A1D8C12E}"/>
              </a:ext>
            </a:extLst>
          </p:cNvPr>
          <p:cNvSpPr txBox="1"/>
          <p:nvPr/>
        </p:nvSpPr>
        <p:spPr>
          <a:xfrm>
            <a:off x="7772400" y="5987663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655B43"/>
                </a:solidFill>
              </a:rPr>
              <a:t>UM’s Statewide Water Affordability Assessment Report</a:t>
            </a:r>
          </a:p>
        </p:txBody>
      </p:sp>
    </p:spTree>
    <p:extLst>
      <p:ext uri="{BB962C8B-B14F-4D97-AF65-F5344CB8AC3E}">
        <p14:creationId xmlns:p14="http://schemas.microsoft.com/office/powerpoint/2010/main" val="1530563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20EEB70-E6EF-FF8E-A522-5422D6201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4419"/>
            <a:ext cx="10972800" cy="1323439"/>
          </a:xfrm>
        </p:spPr>
        <p:txBody>
          <a:bodyPr/>
          <a:lstStyle/>
          <a:p>
            <a:r>
              <a:rPr lang="en-US" dirty="0"/>
              <a:t>Water: Water Burden across Different Population Segments</a:t>
            </a:r>
          </a:p>
        </p:txBody>
      </p:sp>
      <p:pic>
        <p:nvPicPr>
          <p:cNvPr id="6" name="Content Placeholder 5" descr="A table with numbers and text&#10;&#10;Description automatically generated">
            <a:extLst>
              <a:ext uri="{FF2B5EF4-FFF2-40B4-BE49-F238E27FC236}">
                <a16:creationId xmlns:a16="http://schemas.microsoft.com/office/drawing/2014/main" id="{5D0633F3-B906-25EB-139A-8FBC2D72E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84" y="1600201"/>
            <a:ext cx="9380232" cy="4525963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15269-9CF8-E7CF-249A-F4FAF92A8B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01400" y="6340475"/>
            <a:ext cx="457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DEFE2EA-CD44-5D44-AFC4-F0BA3D751AE0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5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816E891-FFC8-A8C9-7FB5-5CBA044B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2195"/>
            <a:ext cx="10972800" cy="707886"/>
          </a:xfrm>
        </p:spPr>
        <p:txBody>
          <a:bodyPr anchor="ctr">
            <a:normAutofit/>
          </a:bodyPr>
          <a:lstStyle/>
          <a:p>
            <a:r>
              <a:rPr lang="en-US" dirty="0"/>
              <a:t>Water: Gap in Funding</a:t>
            </a:r>
          </a:p>
        </p:txBody>
      </p:sp>
      <p:pic>
        <p:nvPicPr>
          <p:cNvPr id="9" name="Content Placeholder 8" descr="A screenshot of a document&#10;&#10;Description automatically generated">
            <a:extLst>
              <a:ext uri="{FF2B5EF4-FFF2-40B4-BE49-F238E27FC236}">
                <a16:creationId xmlns:a16="http://schemas.microsoft.com/office/drawing/2014/main" id="{710D36C1-0C53-6C82-951D-B2FB59B09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78" y="1600201"/>
            <a:ext cx="4628243" cy="4525963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11455-5A2E-0F11-19F4-2F956EEC14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01400" y="6340475"/>
            <a:ext cx="457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DEFE2EA-CD44-5D44-AFC4-F0BA3D751AE0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5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64AFEF8-433E-3BF8-5AA1-568E9B495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State of Michigan SRF Funding Allocation</a:t>
            </a:r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1EC9668C-0448-CCF2-76C7-F014AA5EC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25" y="1600200"/>
            <a:ext cx="9336949" cy="452596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D881F-DAF8-C850-F161-4240E6F05E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FE2EA-CD44-5D44-AFC4-F0BA3D751AE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31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A210B-0E5A-E2F9-59F1-4988D33E2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CWSRF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38B79-A616-55BD-8A6C-EE9797C92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CWSRF</a:t>
            </a:r>
          </a:p>
        </p:txBody>
      </p:sp>
      <p:pic>
        <p:nvPicPr>
          <p:cNvPr id="7" name="Content Placeholder 6" descr="A graph with a line going up&#10;&#10;Description automatically generated">
            <a:extLst>
              <a:ext uri="{FF2B5EF4-FFF2-40B4-BE49-F238E27FC236}">
                <a16:creationId xmlns:a16="http://schemas.microsoft.com/office/drawing/2014/main" id="{5FA0BCB8-018E-43BE-00DF-27772F66A3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54780"/>
            <a:ext cx="5386388" cy="2991477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A8D2E-724D-3EA9-7515-99D3931A7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DWSRF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5251B-2A69-ABFE-AF30-3966E22D7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DEFE2EA-CD44-5D44-AFC4-F0BA3D751AE0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8" name="Content Placeholder 15" descr="A graph with a line going up&#10;&#10;Description automatically generated">
            <a:extLst>
              <a:ext uri="{FF2B5EF4-FFF2-40B4-BE49-F238E27FC236}">
                <a16:creationId xmlns:a16="http://schemas.microsoft.com/office/drawing/2014/main" id="{EACF33FD-3446-F4C6-A653-8895E512527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57" y="2440543"/>
            <a:ext cx="5363323" cy="3419952"/>
          </a:xfrm>
          <a:noFill/>
        </p:spPr>
      </p:pic>
    </p:spTree>
    <p:extLst>
      <p:ext uri="{BB962C8B-B14F-4D97-AF65-F5344CB8AC3E}">
        <p14:creationId xmlns:p14="http://schemas.microsoft.com/office/powerpoint/2010/main" val="3985468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D23B0B2-78B4-4737-4ED4-C48F53CD5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CWSRF and DWSRF FY 2023 Funds</a:t>
            </a:r>
          </a:p>
        </p:txBody>
      </p:sp>
      <p:pic>
        <p:nvPicPr>
          <p:cNvPr id="9" name="Content Placeholder 8" descr="A table of funds with black text&#10;&#10;Description automatically generated">
            <a:extLst>
              <a:ext uri="{FF2B5EF4-FFF2-40B4-BE49-F238E27FC236}">
                <a16:creationId xmlns:a16="http://schemas.microsoft.com/office/drawing/2014/main" id="{75A1DF1F-1596-BA5A-58B6-D4965744CF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1357"/>
            <a:ext cx="5384800" cy="2403649"/>
          </a:xfrm>
          <a:noFill/>
        </p:spPr>
      </p:pic>
      <p:pic>
        <p:nvPicPr>
          <p:cNvPr id="16" name="Content Placeholder 15" descr="A table of funds with text&#10;&#10;Description automatically generated with medium confidence">
            <a:extLst>
              <a:ext uri="{FF2B5EF4-FFF2-40B4-BE49-F238E27FC236}">
                <a16:creationId xmlns:a16="http://schemas.microsoft.com/office/drawing/2014/main" id="{CD628A17-61A7-2862-BDBB-7AD1DBAAE2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719351"/>
            <a:ext cx="5384800" cy="228766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A19CA-6FC5-1F71-A6EC-4C7DD82A7E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DEFE2EA-CD44-5D44-AFC4-F0BA3D751AE0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987C83F-0962-2E75-3951-4F2FE9392C8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90562" y="1479549"/>
            <a:ext cx="5386388" cy="6397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Drinking Water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CFD70E3-D5A1-A226-253D-6C0003DF9C2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02438" y="1479550"/>
            <a:ext cx="5389562" cy="6397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Clean Water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64F6E3-3104-92C4-6A02-C64BD299517B}"/>
              </a:ext>
            </a:extLst>
          </p:cNvPr>
          <p:cNvSpPr txBox="1"/>
          <p:nvPr/>
        </p:nvSpPr>
        <p:spPr>
          <a:xfrm>
            <a:off x="-152400" y="2119312"/>
            <a:ext cx="6497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655B43"/>
                </a:solidFill>
              </a:rPr>
              <a:t>Total Requests: 110; Total Value: $981,610,000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9289BF-3DDE-0469-B998-F559BB4C6D0E}"/>
              </a:ext>
            </a:extLst>
          </p:cNvPr>
          <p:cNvSpPr txBox="1"/>
          <p:nvPr/>
        </p:nvSpPr>
        <p:spPr>
          <a:xfrm>
            <a:off x="6562725" y="2144220"/>
            <a:ext cx="501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accent2"/>
                </a:solidFill>
              </a:rPr>
              <a:t>Total Requests: 69; Total Value: $1,646,761,629</a:t>
            </a:r>
          </a:p>
        </p:txBody>
      </p:sp>
    </p:spTree>
    <p:extLst>
      <p:ext uri="{BB962C8B-B14F-4D97-AF65-F5344CB8AC3E}">
        <p14:creationId xmlns:p14="http://schemas.microsoft.com/office/powerpoint/2010/main" val="267381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BBB45-5903-E89F-CDE8-801916E35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2195"/>
            <a:ext cx="10972800" cy="707886"/>
          </a:xfrm>
        </p:spPr>
        <p:txBody>
          <a:bodyPr anchor="ctr">
            <a:normAutofit/>
          </a:bodyPr>
          <a:lstStyle/>
          <a:p>
            <a:r>
              <a:rPr lang="en-US" dirty="0"/>
              <a:t>2016 Infrastructure Investment Gap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643EA7FB-9663-7C39-7560-969A96027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10972800" cy="3401565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D3F00-532A-2004-FDF1-A50E15B090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01400" y="6340475"/>
            <a:ext cx="457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DEFE2EA-CD44-5D44-AFC4-F0BA3D751AE0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19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1FD651-8E8D-4ABE-5C37-15AD8EDC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2195"/>
            <a:ext cx="10972800" cy="707886"/>
          </a:xfrm>
        </p:spPr>
        <p:txBody>
          <a:bodyPr anchor="ctr">
            <a:normAutofit/>
          </a:bodyPr>
          <a:lstStyle/>
          <a:p>
            <a:r>
              <a:rPr lang="en-US" dirty="0"/>
              <a:t>Road Funding Revenue (actual and estimated)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08CE6-D11F-D451-8544-3974AC347C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01400" y="6340475"/>
            <a:ext cx="457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DEFE2EA-CD44-5D44-AFC4-F0BA3D751AE0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632FD14-B5A2-E41D-3195-0ADE6FA13E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7460574"/>
      </p:ext>
    </p:extLst>
  </p:cSld>
  <p:clrMapOvr>
    <a:masterClrMapping/>
  </p:clrMapOvr>
</p:sld>
</file>

<file path=ppt/theme/theme1.xml><?xml version="1.0" encoding="utf-8"?>
<a:theme xmlns:a="http://schemas.openxmlformats.org/drawingml/2006/main" name="PSC_Master_White">
  <a:themeElements>
    <a:clrScheme name="PSC 2020">
      <a:dk1>
        <a:sysClr val="windowText" lastClr="000000"/>
      </a:dk1>
      <a:lt1>
        <a:sysClr val="window" lastClr="FFFFFF"/>
      </a:lt1>
      <a:dk2>
        <a:srgbClr val="004362"/>
      </a:dk2>
      <a:lt2>
        <a:srgbClr val="E7E6E6"/>
      </a:lt2>
      <a:accent1>
        <a:srgbClr val="FFB602"/>
      </a:accent1>
      <a:accent2>
        <a:srgbClr val="655B58"/>
      </a:accent2>
      <a:accent3>
        <a:srgbClr val="757B83"/>
      </a:accent3>
      <a:accent4>
        <a:srgbClr val="8BD4EE"/>
      </a:accent4>
      <a:accent5>
        <a:srgbClr val="17AE9F"/>
      </a:accent5>
      <a:accent6>
        <a:srgbClr val="ED6A56"/>
      </a:accent6>
      <a:hlink>
        <a:srgbClr val="2CBBEE"/>
      </a:hlink>
      <a:folHlink>
        <a:srgbClr val="2CBBEE"/>
      </a:folHlink>
    </a:clrScheme>
    <a:fontScheme name="PSC PPT">
      <a:majorFont>
        <a:latin typeface="Swis721 BlkCn BT"/>
        <a:ea typeface=""/>
        <a:cs typeface=""/>
      </a:majorFont>
      <a:minorFont>
        <a:latin typeface="Swis721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2400" dirty="0" smtClean="0">
            <a:solidFill>
              <a:srgbClr val="655B4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SC Presentation" id="{D9568141-818A-496D-A814-930FAABE5ADB}" vid="{7B3F5268-FBBF-490C-8B5B-671CE95AAE3E}"/>
    </a:ext>
  </a:extLst>
</a:theme>
</file>

<file path=ppt/theme/theme2.xml><?xml version="1.0" encoding="utf-8"?>
<a:theme xmlns:a="http://schemas.openxmlformats.org/drawingml/2006/main" name="1_PSC_Master_Gray">
  <a:themeElements>
    <a:clrScheme name="PSC 2020">
      <a:dk1>
        <a:sysClr val="windowText" lastClr="000000"/>
      </a:dk1>
      <a:lt1>
        <a:sysClr val="window" lastClr="FFFFFF"/>
      </a:lt1>
      <a:dk2>
        <a:srgbClr val="004362"/>
      </a:dk2>
      <a:lt2>
        <a:srgbClr val="E7E6E6"/>
      </a:lt2>
      <a:accent1>
        <a:srgbClr val="FFB602"/>
      </a:accent1>
      <a:accent2>
        <a:srgbClr val="655B58"/>
      </a:accent2>
      <a:accent3>
        <a:srgbClr val="757B83"/>
      </a:accent3>
      <a:accent4>
        <a:srgbClr val="8BD4EE"/>
      </a:accent4>
      <a:accent5>
        <a:srgbClr val="17AE9F"/>
      </a:accent5>
      <a:accent6>
        <a:srgbClr val="ED6A56"/>
      </a:accent6>
      <a:hlink>
        <a:srgbClr val="2CBBEE"/>
      </a:hlink>
      <a:folHlink>
        <a:srgbClr val="2CBBEE"/>
      </a:folHlink>
    </a:clrScheme>
    <a:fontScheme name="PSC PPT 2022">
      <a:majorFont>
        <a:latin typeface="Swis721 BlkCn BT"/>
        <a:ea typeface=""/>
        <a:cs typeface=""/>
      </a:majorFont>
      <a:minorFont>
        <a:latin typeface="Swis721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2400" dirty="0" smtClean="0">
            <a:solidFill>
              <a:srgbClr val="655B4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SC Presentation" id="{D9568141-818A-496D-A814-930FAABE5ADB}" vid="{1B4BFF11-31B6-4FF4-8240-2C3E65074A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2079BFB332834791D6657E116D101D" ma:contentTypeVersion="4" ma:contentTypeDescription="Create a new document." ma:contentTypeScope="" ma:versionID="1321c2b6b82d645591e3bbf5feedb3e4">
  <xsd:schema xmlns:xsd="http://www.w3.org/2001/XMLSchema" xmlns:xs="http://www.w3.org/2001/XMLSchema" xmlns:p="http://schemas.microsoft.com/office/2006/metadata/properties" xmlns:ns3="58eb494e-e1fc-4e8a-8017-5f6ffa72d642" targetNamespace="http://schemas.microsoft.com/office/2006/metadata/properties" ma:root="true" ma:fieldsID="776bdc0a2520081599fb6c461134ac4b" ns3:_="">
    <xsd:import namespace="58eb494e-e1fc-4e8a-8017-5f6ffa72d6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b494e-e1fc-4e8a-8017-5f6ffa72d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685A87-273E-4E4C-9552-5D3CD291CE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4DD0EA-8F79-402D-9F19-D9C5D42A0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eb494e-e1fc-4e8a-8017-5f6ffa72d6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3E72A2-BB71-47A5-93DC-19C26A6022CB}">
  <ds:schemaRefs>
    <ds:schemaRef ds:uri="58eb494e-e1fc-4e8a-8017-5f6ffa72d642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PSC Presentation</Template>
  <TotalTime>238</TotalTime>
  <Words>660</Words>
  <Application>Microsoft Office PowerPoint</Application>
  <PresentationFormat>Widescreen</PresentationFormat>
  <Paragraphs>127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Swis721 Lt BT</vt:lpstr>
      <vt:lpstr>Swis721 BlkCn BT</vt:lpstr>
      <vt:lpstr>PT Sans</vt:lpstr>
      <vt:lpstr>Swis721 BT</vt:lpstr>
      <vt:lpstr>Arial</vt:lpstr>
      <vt:lpstr>Swiss721 BT</vt:lpstr>
      <vt:lpstr>Swis721 Cn BT</vt:lpstr>
      <vt:lpstr>PSC_Master_White</vt:lpstr>
      <vt:lpstr>1_PSC_Master_Gray</vt:lpstr>
      <vt:lpstr>GMTC Infrastructure and Places</vt:lpstr>
      <vt:lpstr>Water: Change in Water Rates over Time</vt:lpstr>
      <vt:lpstr>Water: Water Burden across Different Population Segments</vt:lpstr>
      <vt:lpstr>Water: Gap in Funding</vt:lpstr>
      <vt:lpstr>2023 State of Michigan SRF Funding Allocation</vt:lpstr>
      <vt:lpstr>CWSRF</vt:lpstr>
      <vt:lpstr>CWSRF and DWSRF FY 2023 Funds</vt:lpstr>
      <vt:lpstr>2016 Infrastructure Investment Gap</vt:lpstr>
      <vt:lpstr>Road Funding Revenue (actual and estimated)</vt:lpstr>
      <vt:lpstr>Previous Estimates</vt:lpstr>
      <vt:lpstr>MDOT Historic and Projected Trunkline Pavement in Good or Fair Condition, 1998–2034 </vt:lpstr>
      <vt:lpstr>PSC-Modeled Road Network Annual Costs</vt:lpstr>
      <vt:lpstr>Estimating the Funding Gap in Michigan</vt:lpstr>
      <vt:lpstr>2016 21st Century Infrastructure Commission  Potential Funding Solutions</vt:lpstr>
      <vt:lpstr>HNTB Roads Funding Needs Estimates</vt:lpstr>
      <vt:lpstr>HNTB Transit Funding Options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Pallone</dc:creator>
  <cp:lastModifiedBy>Maggie Pallone</cp:lastModifiedBy>
  <cp:revision>4</cp:revision>
  <dcterms:created xsi:type="dcterms:W3CDTF">2023-09-13T17:29:20Z</dcterms:created>
  <dcterms:modified xsi:type="dcterms:W3CDTF">2023-09-15T12:41:33Z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0x010100612079BFB332834791D6657E116D101D</vt:lpwstr>
  </property>
</Properties>
</file>