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58" r:id="rId6"/>
    <p:sldId id="307" r:id="rId7"/>
    <p:sldId id="312" r:id="rId8"/>
    <p:sldId id="308" r:id="rId9"/>
    <p:sldId id="284" r:id="rId10"/>
    <p:sldId id="293" r:id="rId11"/>
    <p:sldId id="291" r:id="rId12"/>
    <p:sldId id="294" r:id="rId13"/>
    <p:sldId id="306" r:id="rId14"/>
    <p:sldId id="299" r:id="rId15"/>
    <p:sldId id="300" r:id="rId16"/>
    <p:sldId id="313" r:id="rId17"/>
    <p:sldId id="30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BCE0"/>
    <a:srgbClr val="2E3B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3FCB70-91E1-44B1-B72A-8BFD257A6939}" v="8" dt="2023-02-28T17:22:54.2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496" autoAdjust="0"/>
    <p:restoredTop sz="94660"/>
  </p:normalViewPr>
  <p:slideViewPr>
    <p:cSldViewPr snapToGrid="0">
      <p:cViewPr varScale="1">
        <p:scale>
          <a:sx n="67" d="100"/>
          <a:sy n="67" d="100"/>
        </p:scale>
        <p:origin x="39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3081ADE-EBD9-46C2-AA10-D0EE1F348012}"/>
              </a:ext>
            </a:extLst>
          </p:cNvPr>
          <p:cNvSpPr/>
          <p:nvPr userDrawn="1"/>
        </p:nvSpPr>
        <p:spPr>
          <a:xfrm>
            <a:off x="0" y="-6642"/>
            <a:ext cx="12192000" cy="6858000"/>
          </a:xfrm>
          <a:prstGeom prst="rect">
            <a:avLst/>
          </a:prstGeom>
          <a:gradFill flip="none" rotWithShape="1">
            <a:gsLst>
              <a:gs pos="0">
                <a:srgbClr val="2F3D4C"/>
              </a:gs>
              <a:gs pos="100000">
                <a:srgbClr val="22232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CB1C481-7D1B-47AD-B071-C97EED9C79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365" y="1105429"/>
            <a:ext cx="3273368" cy="686153"/>
          </a:xfrm>
          <a:prstGeom prst="rect">
            <a:avLst/>
          </a:prstGeom>
        </p:spPr>
      </p:pic>
      <p:pic>
        <p:nvPicPr>
          <p:cNvPr id="19" name="Picture 18">
            <a:extLst>
              <a:ext uri="{FF2B5EF4-FFF2-40B4-BE49-F238E27FC236}">
                <a16:creationId xmlns:a16="http://schemas.microsoft.com/office/drawing/2014/main" id="{EA97096B-DD21-4207-B31D-421A8A7CDEB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7546" t="4164" r="9887" b="23245"/>
          <a:stretch/>
        </p:blipFill>
        <p:spPr>
          <a:xfrm>
            <a:off x="6798608" y="1122363"/>
            <a:ext cx="4631392" cy="3088505"/>
          </a:xfrm>
          <a:prstGeom prst="rect">
            <a:avLst/>
          </a:prstGeom>
        </p:spPr>
      </p:pic>
      <p:sp>
        <p:nvSpPr>
          <p:cNvPr id="10" name="Rectangle 9">
            <a:extLst>
              <a:ext uri="{FF2B5EF4-FFF2-40B4-BE49-F238E27FC236}">
                <a16:creationId xmlns:a16="http://schemas.microsoft.com/office/drawing/2014/main" id="{9E07F1B4-17E0-40C8-88D8-D2B8B5F5849F}"/>
              </a:ext>
            </a:extLst>
          </p:cNvPr>
          <p:cNvSpPr/>
          <p:nvPr userDrawn="1"/>
        </p:nvSpPr>
        <p:spPr>
          <a:xfrm>
            <a:off x="5800143" y="2029600"/>
            <a:ext cx="4262230" cy="3123953"/>
          </a:xfrm>
          <a:prstGeom prst="rect">
            <a:avLst/>
          </a:prstGeom>
          <a:solidFill>
            <a:srgbClr val="3CA5D5">
              <a:alpha val="74902"/>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6" name="Text Placeholder 25">
            <a:extLst>
              <a:ext uri="{FF2B5EF4-FFF2-40B4-BE49-F238E27FC236}">
                <a16:creationId xmlns:a16="http://schemas.microsoft.com/office/drawing/2014/main" id="{5E5DBD43-5433-4E19-80C4-FD85E5A11899}"/>
              </a:ext>
            </a:extLst>
          </p:cNvPr>
          <p:cNvSpPr>
            <a:spLocks noGrp="1"/>
          </p:cNvSpPr>
          <p:nvPr>
            <p:ph type="body" sz="quarter" idx="10" hasCustomPrompt="1"/>
          </p:nvPr>
        </p:nvSpPr>
        <p:spPr>
          <a:xfrm>
            <a:off x="777875" y="5153553"/>
            <a:ext cx="10515600" cy="1093260"/>
          </a:xfrm>
          <a:prstGeom prst="rect">
            <a:avLst/>
          </a:prstGeom>
        </p:spPr>
        <p:txBody>
          <a:bodyPr/>
          <a:lstStyle>
            <a:lvl1pPr>
              <a:buNone/>
              <a:defRPr b="1">
                <a:solidFill>
                  <a:schemeClr val="bg1"/>
                </a:solidFill>
              </a:defRPr>
            </a:lvl1pPr>
            <a:lvl2pPr>
              <a:buNone/>
              <a:defRPr i="1">
                <a:solidFill>
                  <a:schemeClr val="bg1"/>
                </a:solidFill>
              </a:defRPr>
            </a:lvl2pPr>
          </a:lstStyle>
          <a:p>
            <a:pPr lvl="0"/>
            <a:r>
              <a:rPr lang="en-US" dirty="0"/>
              <a:t>CLICK TO EDIT PRESENTOR NAME</a:t>
            </a:r>
          </a:p>
          <a:p>
            <a:pPr lvl="1"/>
            <a:r>
              <a:rPr lang="en-US" dirty="0"/>
              <a:t>PRESENTOR TITLE</a:t>
            </a:r>
          </a:p>
        </p:txBody>
      </p:sp>
      <p:sp>
        <p:nvSpPr>
          <p:cNvPr id="28" name="Title 27">
            <a:extLst>
              <a:ext uri="{FF2B5EF4-FFF2-40B4-BE49-F238E27FC236}">
                <a16:creationId xmlns:a16="http://schemas.microsoft.com/office/drawing/2014/main" id="{FBA07CE7-27A1-4A56-8131-7B72CD0D34C5}"/>
              </a:ext>
            </a:extLst>
          </p:cNvPr>
          <p:cNvSpPr>
            <a:spLocks noGrp="1"/>
          </p:cNvSpPr>
          <p:nvPr>
            <p:ph type="title" hasCustomPrompt="1"/>
          </p:nvPr>
        </p:nvSpPr>
        <p:spPr>
          <a:xfrm>
            <a:off x="777875" y="2809786"/>
            <a:ext cx="10515600" cy="1325563"/>
          </a:xfrm>
          <a:prstGeom prst="rect">
            <a:avLst/>
          </a:prstGeom>
        </p:spPr>
        <p:txBody>
          <a:bodyPr/>
          <a:lstStyle>
            <a:lvl1pPr>
              <a:defRPr sz="5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687223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3832D66-3D7E-45B9-8E88-287E8BEC12DD}"/>
              </a:ext>
            </a:extLst>
          </p:cNvPr>
          <p:cNvSpPr/>
          <p:nvPr userDrawn="1"/>
        </p:nvSpPr>
        <p:spPr>
          <a:xfrm rot="5400000">
            <a:off x="5250657" y="-5250659"/>
            <a:ext cx="1690684" cy="12192002"/>
          </a:xfrm>
          <a:prstGeom prst="rect">
            <a:avLst/>
          </a:prstGeom>
          <a:solidFill>
            <a:srgbClr val="3CA5D5">
              <a:alpha val="74902"/>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18F07FD8-CD30-4C9A-B97E-342B47CF3AD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solidFill>
                  <a:srgbClr val="2E3B4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BB0C78-EC14-4217-890A-27D959952CE5}"/>
              </a:ext>
            </a:extLst>
          </p:cNvPr>
          <p:cNvSpPr>
            <a:spLocks noGrp="1"/>
          </p:cNvSpPr>
          <p:nvPr>
            <p:ph sz="half" idx="2"/>
          </p:nvPr>
        </p:nvSpPr>
        <p:spPr>
          <a:xfrm>
            <a:off x="839788" y="2505075"/>
            <a:ext cx="5157787" cy="3684588"/>
          </a:xfrm>
          <a:prstGeom prst="rect">
            <a:avLst/>
          </a:prstGeom>
        </p:spPr>
        <p:txBody>
          <a:bodyPr/>
          <a:lstStyle>
            <a:lvl1pPr>
              <a:defRPr>
                <a:solidFill>
                  <a:srgbClr val="2E3B4A"/>
                </a:solidFill>
              </a:defRPr>
            </a:lvl1pPr>
            <a:lvl2pPr>
              <a:defRPr>
                <a:solidFill>
                  <a:srgbClr val="2E3B4A"/>
                </a:solidFill>
              </a:defRPr>
            </a:lvl2pPr>
            <a:lvl3pPr>
              <a:defRPr>
                <a:solidFill>
                  <a:srgbClr val="2E3B4A"/>
                </a:solidFill>
              </a:defRPr>
            </a:lvl3pPr>
            <a:lvl4pPr>
              <a:defRPr>
                <a:solidFill>
                  <a:srgbClr val="2E3B4A"/>
                </a:solidFill>
              </a:defRPr>
            </a:lvl4pPr>
            <a:lvl5pPr>
              <a:defRPr>
                <a:solidFill>
                  <a:srgbClr val="2E3B4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7BE446-91C0-448A-A5DE-DB34C773341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rgbClr val="2E3B4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90D71E-52F2-4878-913B-D6D71F850364}"/>
              </a:ext>
            </a:extLst>
          </p:cNvPr>
          <p:cNvSpPr>
            <a:spLocks noGrp="1"/>
          </p:cNvSpPr>
          <p:nvPr>
            <p:ph sz="quarter" idx="4"/>
          </p:nvPr>
        </p:nvSpPr>
        <p:spPr>
          <a:xfrm>
            <a:off x="6172200" y="2505075"/>
            <a:ext cx="5183188" cy="3684588"/>
          </a:xfrm>
          <a:prstGeom prst="rect">
            <a:avLst/>
          </a:prstGeom>
        </p:spPr>
        <p:txBody>
          <a:bodyPr/>
          <a:lstStyle>
            <a:lvl1pPr>
              <a:defRPr>
                <a:solidFill>
                  <a:srgbClr val="2E3B4A"/>
                </a:solidFill>
              </a:defRPr>
            </a:lvl1pPr>
            <a:lvl2pPr>
              <a:defRPr>
                <a:solidFill>
                  <a:srgbClr val="2E3B4A"/>
                </a:solidFill>
              </a:defRPr>
            </a:lvl2pPr>
            <a:lvl3pPr>
              <a:defRPr>
                <a:solidFill>
                  <a:srgbClr val="2E3B4A"/>
                </a:solidFill>
              </a:defRPr>
            </a:lvl3pPr>
            <a:lvl4pPr>
              <a:defRPr>
                <a:solidFill>
                  <a:srgbClr val="2E3B4A"/>
                </a:solidFill>
              </a:defRPr>
            </a:lvl4pPr>
            <a:lvl5pPr>
              <a:defRPr>
                <a:solidFill>
                  <a:srgbClr val="2E3B4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8924781-CD65-40F6-A9A6-BAB65C25F05F}"/>
              </a:ext>
            </a:extLst>
          </p:cNvPr>
          <p:cNvCxnSpPr>
            <a:cxnSpLocks/>
          </p:cNvCxnSpPr>
          <p:nvPr userDrawn="1"/>
        </p:nvCxnSpPr>
        <p:spPr>
          <a:xfrm>
            <a:off x="685799" y="6531429"/>
            <a:ext cx="8686801" cy="0"/>
          </a:xfrm>
          <a:prstGeom prst="line">
            <a:avLst/>
          </a:prstGeom>
          <a:ln w="12700">
            <a:solidFill>
              <a:srgbClr val="2E3B4A">
                <a:alpha val="50196"/>
              </a:srgb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0F1F530-9A5E-40F9-861F-31CD9FF7D706}"/>
              </a:ext>
            </a:extLst>
          </p:cNvPr>
          <p:cNvSpPr txBox="1"/>
          <p:nvPr userDrawn="1"/>
        </p:nvSpPr>
        <p:spPr>
          <a:xfrm>
            <a:off x="8642350" y="6393027"/>
            <a:ext cx="3371850" cy="261610"/>
          </a:xfrm>
          <a:prstGeom prst="rect">
            <a:avLst/>
          </a:prstGeom>
          <a:noFill/>
          <a:ln w="12700">
            <a:noFill/>
          </a:ln>
        </p:spPr>
        <p:txBody>
          <a:bodyPr wrap="square" rtlCol="0">
            <a:spAutoFit/>
          </a:bodyPr>
          <a:lstStyle/>
          <a:p>
            <a:pPr algn="r"/>
            <a:r>
              <a:rPr lang="en-US" sz="1100" spc="300" dirty="0">
                <a:solidFill>
                  <a:srgbClr val="2E3B4A"/>
                </a:solidFill>
                <a:latin typeface="Century Gothic" panose="020B0502020202020204" pitchFamily="34" charset="0"/>
              </a:rPr>
              <a:t>MICHIGAN.GOV/MSHDA</a:t>
            </a:r>
          </a:p>
        </p:txBody>
      </p:sp>
      <p:sp>
        <p:nvSpPr>
          <p:cNvPr id="16" name="Title 1">
            <a:extLst>
              <a:ext uri="{FF2B5EF4-FFF2-40B4-BE49-F238E27FC236}">
                <a16:creationId xmlns:a16="http://schemas.microsoft.com/office/drawing/2014/main" id="{575FFEEB-D0B3-4CF1-A8F8-99E8A62CC6A4}"/>
              </a:ext>
            </a:extLst>
          </p:cNvPr>
          <p:cNvSpPr>
            <a:spLocks noGrp="1"/>
          </p:cNvSpPr>
          <p:nvPr>
            <p:ph type="title" hasCustomPrompt="1"/>
          </p:nvPr>
        </p:nvSpPr>
        <p:spPr>
          <a:xfrm>
            <a:off x="838199" y="606516"/>
            <a:ext cx="10668001" cy="1084172"/>
          </a:xfrm>
          <a:prstGeom prst="rect">
            <a:avLst/>
          </a:prstGeom>
        </p:spPr>
        <p:txBody>
          <a:bodyPr/>
          <a:lstStyle>
            <a:lvl1pPr>
              <a:defRPr>
                <a:solidFill>
                  <a:srgbClr val="2E3B4A"/>
                </a:solidFill>
              </a:defRPr>
            </a:lvl1pPr>
          </a:lstStyle>
          <a:p>
            <a:r>
              <a:rPr lang="en-US" dirty="0"/>
              <a:t>CLICK TO EDIT MASTER TITLE STYLE</a:t>
            </a:r>
          </a:p>
        </p:txBody>
      </p:sp>
    </p:spTree>
    <p:extLst>
      <p:ext uri="{BB962C8B-B14F-4D97-AF65-F5344CB8AC3E}">
        <p14:creationId xmlns:p14="http://schemas.microsoft.com/office/powerpoint/2010/main" val="1984858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80CF7DB-C30D-4095-8423-56FA83C6E1DE}"/>
              </a:ext>
            </a:extLst>
          </p:cNvPr>
          <p:cNvSpPr/>
          <p:nvPr userDrawn="1"/>
        </p:nvSpPr>
        <p:spPr>
          <a:xfrm>
            <a:off x="0" y="-15948"/>
            <a:ext cx="12192000" cy="6858000"/>
          </a:xfrm>
          <a:prstGeom prst="rect">
            <a:avLst/>
          </a:prstGeom>
          <a:gradFill flip="none" rotWithShape="1">
            <a:gsLst>
              <a:gs pos="0">
                <a:srgbClr val="2F3D4C"/>
              </a:gs>
              <a:gs pos="100000">
                <a:srgbClr val="22232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Rectangle 14">
            <a:extLst>
              <a:ext uri="{FF2B5EF4-FFF2-40B4-BE49-F238E27FC236}">
                <a16:creationId xmlns:a16="http://schemas.microsoft.com/office/drawing/2014/main" id="{D3832D66-3D7E-45B9-8E88-287E8BEC12DD}"/>
              </a:ext>
            </a:extLst>
          </p:cNvPr>
          <p:cNvSpPr/>
          <p:nvPr userDrawn="1"/>
        </p:nvSpPr>
        <p:spPr>
          <a:xfrm rot="5400000">
            <a:off x="5242683" y="-5258633"/>
            <a:ext cx="1706632" cy="12192002"/>
          </a:xfrm>
          <a:prstGeom prst="rect">
            <a:avLst/>
          </a:prstGeom>
          <a:solidFill>
            <a:srgbClr val="3CA5D5">
              <a:alpha val="74902"/>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18F07FD8-CD30-4C9A-B97E-342B47CF3AD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7BB0C78-EC14-4217-890A-27D959952CE5}"/>
              </a:ext>
            </a:extLst>
          </p:cNvPr>
          <p:cNvSpPr>
            <a:spLocks noGrp="1"/>
          </p:cNvSpPr>
          <p:nvPr>
            <p:ph sz="half" idx="2"/>
          </p:nvPr>
        </p:nvSpPr>
        <p:spPr>
          <a:xfrm>
            <a:off x="839788" y="2505075"/>
            <a:ext cx="5157787"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7BE446-91C0-448A-A5DE-DB34C773341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90D71E-52F2-4878-913B-D6D71F850364}"/>
              </a:ext>
            </a:extLst>
          </p:cNvPr>
          <p:cNvSpPr>
            <a:spLocks noGrp="1"/>
          </p:cNvSpPr>
          <p:nvPr>
            <p:ph sz="quarter" idx="4"/>
          </p:nvPr>
        </p:nvSpPr>
        <p:spPr>
          <a:xfrm>
            <a:off x="6172200" y="2505075"/>
            <a:ext cx="5183188"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9F7873ED-C8DD-4575-8A3F-FFAA433216FD}"/>
              </a:ext>
            </a:extLst>
          </p:cNvPr>
          <p:cNvCxnSpPr>
            <a:cxnSpLocks/>
          </p:cNvCxnSpPr>
          <p:nvPr userDrawn="1"/>
        </p:nvCxnSpPr>
        <p:spPr>
          <a:xfrm>
            <a:off x="685799" y="6531429"/>
            <a:ext cx="868680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106FDE8-B030-4F17-B20C-7C842DE99528}"/>
              </a:ext>
            </a:extLst>
          </p:cNvPr>
          <p:cNvSpPr txBox="1"/>
          <p:nvPr userDrawn="1"/>
        </p:nvSpPr>
        <p:spPr>
          <a:xfrm>
            <a:off x="8642350" y="6393027"/>
            <a:ext cx="3371850" cy="261610"/>
          </a:xfrm>
          <a:prstGeom prst="rect">
            <a:avLst/>
          </a:prstGeom>
          <a:noFill/>
          <a:ln w="12700">
            <a:noFill/>
          </a:ln>
        </p:spPr>
        <p:txBody>
          <a:bodyPr wrap="square" rtlCol="0">
            <a:spAutoFit/>
          </a:bodyPr>
          <a:lstStyle/>
          <a:p>
            <a:pPr algn="r"/>
            <a:r>
              <a:rPr lang="en-US" sz="1100" spc="300" dirty="0">
                <a:solidFill>
                  <a:schemeClr val="bg1"/>
                </a:solidFill>
                <a:latin typeface="Century Gothic" panose="020B0502020202020204" pitchFamily="34" charset="0"/>
              </a:rPr>
              <a:t>MICHIGAN.GOV/MSHDA</a:t>
            </a:r>
          </a:p>
        </p:txBody>
      </p:sp>
      <p:sp>
        <p:nvSpPr>
          <p:cNvPr id="18" name="Title 1">
            <a:extLst>
              <a:ext uri="{FF2B5EF4-FFF2-40B4-BE49-F238E27FC236}">
                <a16:creationId xmlns:a16="http://schemas.microsoft.com/office/drawing/2014/main" id="{3BB3193A-1C59-4FEE-BB97-0E640E0A64FE}"/>
              </a:ext>
            </a:extLst>
          </p:cNvPr>
          <p:cNvSpPr>
            <a:spLocks noGrp="1"/>
          </p:cNvSpPr>
          <p:nvPr>
            <p:ph type="title" hasCustomPrompt="1"/>
          </p:nvPr>
        </p:nvSpPr>
        <p:spPr>
          <a:xfrm>
            <a:off x="838200" y="606516"/>
            <a:ext cx="10515600" cy="1084172"/>
          </a:xfrm>
          <a:prstGeom prst="rect">
            <a:avLst/>
          </a:prstGeo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002095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41FE8-EF40-4AF8-B7B3-E7DBDA046F60}"/>
              </a:ext>
            </a:extLst>
          </p:cNvPr>
          <p:cNvSpPr>
            <a:spLocks noGrp="1"/>
          </p:cNvSpPr>
          <p:nvPr>
            <p:ph type="title" hasCustomPrompt="1"/>
          </p:nvPr>
        </p:nvSpPr>
        <p:spPr>
          <a:xfrm>
            <a:off x="839788" y="606516"/>
            <a:ext cx="10515600" cy="1084172"/>
          </a:xfrm>
          <a:prstGeom prst="rect">
            <a:avLst/>
          </a:prstGeom>
        </p:spPr>
        <p:txBody>
          <a:bodyPr/>
          <a:lstStyle>
            <a:lvl1pPr>
              <a:defRPr>
                <a:solidFill>
                  <a:srgbClr val="2E3B4A"/>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18F07FD8-CD30-4C9A-B97E-342B47CF3AD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solidFill>
                  <a:srgbClr val="2E3B4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BB0C78-EC14-4217-890A-27D959952CE5}"/>
              </a:ext>
            </a:extLst>
          </p:cNvPr>
          <p:cNvSpPr>
            <a:spLocks noGrp="1"/>
          </p:cNvSpPr>
          <p:nvPr>
            <p:ph sz="half" idx="2"/>
          </p:nvPr>
        </p:nvSpPr>
        <p:spPr>
          <a:xfrm>
            <a:off x="839788" y="2505075"/>
            <a:ext cx="5157787" cy="3684588"/>
          </a:xfrm>
          <a:prstGeom prst="rect">
            <a:avLst/>
          </a:prstGeom>
        </p:spPr>
        <p:txBody>
          <a:bodyPr/>
          <a:lstStyle>
            <a:lvl1pPr>
              <a:defRPr>
                <a:solidFill>
                  <a:srgbClr val="2E3B4A"/>
                </a:solidFill>
              </a:defRPr>
            </a:lvl1pPr>
            <a:lvl2pPr>
              <a:defRPr>
                <a:solidFill>
                  <a:srgbClr val="2E3B4A"/>
                </a:solidFill>
              </a:defRPr>
            </a:lvl2pPr>
            <a:lvl3pPr>
              <a:defRPr>
                <a:solidFill>
                  <a:srgbClr val="2E3B4A"/>
                </a:solidFill>
              </a:defRPr>
            </a:lvl3pPr>
            <a:lvl4pPr>
              <a:defRPr>
                <a:solidFill>
                  <a:srgbClr val="2E3B4A"/>
                </a:solidFill>
              </a:defRPr>
            </a:lvl4pPr>
            <a:lvl5pPr>
              <a:defRPr>
                <a:solidFill>
                  <a:srgbClr val="2E3B4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7BE446-91C0-448A-A5DE-DB34C773341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rgbClr val="2E3B4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90D71E-52F2-4878-913B-D6D71F850364}"/>
              </a:ext>
            </a:extLst>
          </p:cNvPr>
          <p:cNvSpPr>
            <a:spLocks noGrp="1"/>
          </p:cNvSpPr>
          <p:nvPr>
            <p:ph sz="quarter" idx="4"/>
          </p:nvPr>
        </p:nvSpPr>
        <p:spPr>
          <a:xfrm>
            <a:off x="6172200" y="2505075"/>
            <a:ext cx="5183188" cy="3684588"/>
          </a:xfrm>
          <a:prstGeom prst="rect">
            <a:avLst/>
          </a:prstGeom>
        </p:spPr>
        <p:txBody>
          <a:bodyPr/>
          <a:lstStyle>
            <a:lvl1pPr>
              <a:defRPr>
                <a:solidFill>
                  <a:srgbClr val="2E3B4A"/>
                </a:solidFill>
              </a:defRPr>
            </a:lvl1pPr>
            <a:lvl2pPr>
              <a:defRPr>
                <a:solidFill>
                  <a:srgbClr val="2E3B4A"/>
                </a:solidFill>
              </a:defRPr>
            </a:lvl2pPr>
            <a:lvl3pPr>
              <a:defRPr>
                <a:solidFill>
                  <a:srgbClr val="2E3B4A"/>
                </a:solidFill>
              </a:defRPr>
            </a:lvl3pPr>
            <a:lvl4pPr>
              <a:defRPr>
                <a:solidFill>
                  <a:srgbClr val="2E3B4A"/>
                </a:solidFill>
              </a:defRPr>
            </a:lvl4pPr>
            <a:lvl5pPr>
              <a:defRPr>
                <a:solidFill>
                  <a:srgbClr val="2E3B4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8924781-CD65-40F6-A9A6-BAB65C25F05F}"/>
              </a:ext>
            </a:extLst>
          </p:cNvPr>
          <p:cNvCxnSpPr>
            <a:cxnSpLocks/>
          </p:cNvCxnSpPr>
          <p:nvPr userDrawn="1"/>
        </p:nvCxnSpPr>
        <p:spPr>
          <a:xfrm>
            <a:off x="685799" y="6531429"/>
            <a:ext cx="8686801" cy="0"/>
          </a:xfrm>
          <a:prstGeom prst="line">
            <a:avLst/>
          </a:prstGeom>
          <a:ln w="12700">
            <a:solidFill>
              <a:srgbClr val="2E3B4A">
                <a:alpha val="50196"/>
              </a:srgb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0F1F530-9A5E-40F9-861F-31CD9FF7D706}"/>
              </a:ext>
            </a:extLst>
          </p:cNvPr>
          <p:cNvSpPr txBox="1"/>
          <p:nvPr userDrawn="1"/>
        </p:nvSpPr>
        <p:spPr>
          <a:xfrm>
            <a:off x="8642350" y="6393027"/>
            <a:ext cx="3371850" cy="261610"/>
          </a:xfrm>
          <a:prstGeom prst="rect">
            <a:avLst/>
          </a:prstGeom>
          <a:noFill/>
          <a:ln w="12700">
            <a:noFill/>
          </a:ln>
        </p:spPr>
        <p:txBody>
          <a:bodyPr wrap="square" rtlCol="0">
            <a:spAutoFit/>
          </a:bodyPr>
          <a:lstStyle/>
          <a:p>
            <a:pPr algn="r"/>
            <a:r>
              <a:rPr lang="en-US" sz="1100" spc="300" dirty="0">
                <a:solidFill>
                  <a:srgbClr val="2E3B4A"/>
                </a:solidFill>
                <a:latin typeface="Century Gothic" panose="020B0502020202020204" pitchFamily="34" charset="0"/>
              </a:rPr>
              <a:t>MICHIGAN.GOV/MSHDA</a:t>
            </a:r>
          </a:p>
        </p:txBody>
      </p:sp>
      <p:sp>
        <p:nvSpPr>
          <p:cNvPr id="13" name="Rectangle 12">
            <a:extLst>
              <a:ext uri="{FF2B5EF4-FFF2-40B4-BE49-F238E27FC236}">
                <a16:creationId xmlns:a16="http://schemas.microsoft.com/office/drawing/2014/main" id="{5FC971AA-0041-472A-AB48-C59730392CBD}"/>
              </a:ext>
            </a:extLst>
          </p:cNvPr>
          <p:cNvSpPr/>
          <p:nvPr userDrawn="1"/>
        </p:nvSpPr>
        <p:spPr>
          <a:xfrm>
            <a:off x="11506201" y="0"/>
            <a:ext cx="685799" cy="606516"/>
          </a:xfrm>
          <a:prstGeom prst="rect">
            <a:avLst/>
          </a:prstGeom>
          <a:solidFill>
            <a:srgbClr val="3CA5D5">
              <a:alpha val="74902"/>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Century Gothic" panose="020B0502020202020204" pitchFamily="34" charset="0"/>
            </a:endParaRPr>
          </a:p>
        </p:txBody>
      </p:sp>
      <p:cxnSp>
        <p:nvCxnSpPr>
          <p:cNvPr id="14" name="Straight Connector 13">
            <a:extLst>
              <a:ext uri="{FF2B5EF4-FFF2-40B4-BE49-F238E27FC236}">
                <a16:creationId xmlns:a16="http://schemas.microsoft.com/office/drawing/2014/main" id="{C0032155-BE26-4F11-9A36-05E9B8E522E1}"/>
              </a:ext>
            </a:extLst>
          </p:cNvPr>
          <p:cNvCxnSpPr/>
          <p:nvPr userDrawn="1"/>
        </p:nvCxnSpPr>
        <p:spPr>
          <a:xfrm>
            <a:off x="839788" y="1681163"/>
            <a:ext cx="3185160" cy="0"/>
          </a:xfrm>
          <a:prstGeom prst="line">
            <a:avLst/>
          </a:prstGeom>
          <a:ln w="12700">
            <a:solidFill>
              <a:srgbClr val="3CA5D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1439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3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8957AF-3ECC-4A33-86A9-BD54FE2CA79E}"/>
              </a:ext>
            </a:extLst>
          </p:cNvPr>
          <p:cNvSpPr/>
          <p:nvPr userDrawn="1"/>
        </p:nvSpPr>
        <p:spPr>
          <a:xfrm>
            <a:off x="0" y="-15948"/>
            <a:ext cx="12192000" cy="6858000"/>
          </a:xfrm>
          <a:prstGeom prst="rect">
            <a:avLst/>
          </a:prstGeom>
          <a:gradFill flip="none" rotWithShape="1">
            <a:gsLst>
              <a:gs pos="0">
                <a:srgbClr val="2F3D4C"/>
              </a:gs>
              <a:gs pos="100000">
                <a:srgbClr val="22232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F2841FE8-EF40-4AF8-B7B3-E7DBDA046F60}"/>
              </a:ext>
            </a:extLst>
          </p:cNvPr>
          <p:cNvSpPr>
            <a:spLocks noGrp="1"/>
          </p:cNvSpPr>
          <p:nvPr>
            <p:ph type="title" hasCustomPrompt="1"/>
          </p:nvPr>
        </p:nvSpPr>
        <p:spPr>
          <a:xfrm>
            <a:off x="839788" y="606516"/>
            <a:ext cx="10515600" cy="1084172"/>
          </a:xfrm>
          <a:prstGeom prst="rect">
            <a:avLst/>
          </a:prstGeom>
        </p:spPr>
        <p:txBody>
          <a:bodyPr/>
          <a:lstStyle>
            <a:lvl1pPr>
              <a:defRPr>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18F07FD8-CD30-4C9A-B97E-342B47CF3AD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BB0C78-EC14-4217-890A-27D959952CE5}"/>
              </a:ext>
            </a:extLst>
          </p:cNvPr>
          <p:cNvSpPr>
            <a:spLocks noGrp="1"/>
          </p:cNvSpPr>
          <p:nvPr>
            <p:ph sz="half" idx="2"/>
          </p:nvPr>
        </p:nvSpPr>
        <p:spPr>
          <a:xfrm>
            <a:off x="839788" y="2505075"/>
            <a:ext cx="5157787"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7BE446-91C0-448A-A5DE-DB34C773341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90D71E-52F2-4878-913B-D6D71F850364}"/>
              </a:ext>
            </a:extLst>
          </p:cNvPr>
          <p:cNvSpPr>
            <a:spLocks noGrp="1"/>
          </p:cNvSpPr>
          <p:nvPr>
            <p:ph sz="quarter" idx="4"/>
          </p:nvPr>
        </p:nvSpPr>
        <p:spPr>
          <a:xfrm>
            <a:off x="6172200" y="2505075"/>
            <a:ext cx="5183188"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5FC971AA-0041-472A-AB48-C59730392CBD}"/>
              </a:ext>
            </a:extLst>
          </p:cNvPr>
          <p:cNvSpPr/>
          <p:nvPr userDrawn="1"/>
        </p:nvSpPr>
        <p:spPr>
          <a:xfrm>
            <a:off x="11506201" y="-21156"/>
            <a:ext cx="685799" cy="627672"/>
          </a:xfrm>
          <a:prstGeom prst="rect">
            <a:avLst/>
          </a:prstGeom>
          <a:solidFill>
            <a:srgbClr val="3CA5D5">
              <a:alpha val="74902"/>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Century Gothic" panose="020B0502020202020204" pitchFamily="34" charset="0"/>
            </a:endParaRPr>
          </a:p>
        </p:txBody>
      </p:sp>
      <p:cxnSp>
        <p:nvCxnSpPr>
          <p:cNvPr id="14" name="Straight Connector 13">
            <a:extLst>
              <a:ext uri="{FF2B5EF4-FFF2-40B4-BE49-F238E27FC236}">
                <a16:creationId xmlns:a16="http://schemas.microsoft.com/office/drawing/2014/main" id="{C0032155-BE26-4F11-9A36-05E9B8E522E1}"/>
              </a:ext>
            </a:extLst>
          </p:cNvPr>
          <p:cNvCxnSpPr/>
          <p:nvPr userDrawn="1"/>
        </p:nvCxnSpPr>
        <p:spPr>
          <a:xfrm>
            <a:off x="839788" y="1681163"/>
            <a:ext cx="3185160" cy="0"/>
          </a:xfrm>
          <a:prstGeom prst="line">
            <a:avLst/>
          </a:prstGeom>
          <a:ln w="12700">
            <a:solidFill>
              <a:srgbClr val="3CA5D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C774903-0B78-45A0-94EF-0B2377D367FE}"/>
              </a:ext>
            </a:extLst>
          </p:cNvPr>
          <p:cNvCxnSpPr>
            <a:cxnSpLocks/>
          </p:cNvCxnSpPr>
          <p:nvPr userDrawn="1"/>
        </p:nvCxnSpPr>
        <p:spPr>
          <a:xfrm>
            <a:off x="685799" y="6531429"/>
            <a:ext cx="868680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9FB077F-8C32-4247-933D-6DE8384DF22C}"/>
              </a:ext>
            </a:extLst>
          </p:cNvPr>
          <p:cNvSpPr txBox="1"/>
          <p:nvPr userDrawn="1"/>
        </p:nvSpPr>
        <p:spPr>
          <a:xfrm>
            <a:off x="8642350" y="6393027"/>
            <a:ext cx="3371850" cy="261610"/>
          </a:xfrm>
          <a:prstGeom prst="rect">
            <a:avLst/>
          </a:prstGeom>
          <a:noFill/>
          <a:ln w="12700">
            <a:noFill/>
          </a:ln>
        </p:spPr>
        <p:txBody>
          <a:bodyPr wrap="square" rtlCol="0">
            <a:spAutoFit/>
          </a:bodyPr>
          <a:lstStyle/>
          <a:p>
            <a:pPr algn="r"/>
            <a:r>
              <a:rPr lang="en-US" sz="1100" spc="300" dirty="0">
                <a:solidFill>
                  <a:schemeClr val="bg1"/>
                </a:solidFill>
                <a:latin typeface="Century Gothic" panose="020B0502020202020204" pitchFamily="34" charset="0"/>
              </a:rPr>
              <a:t>MICHIGAN.GOV/MSHDA</a:t>
            </a:r>
          </a:p>
        </p:txBody>
      </p:sp>
    </p:spTree>
    <p:extLst>
      <p:ext uri="{BB962C8B-B14F-4D97-AF65-F5344CB8AC3E}">
        <p14:creationId xmlns:p14="http://schemas.microsoft.com/office/powerpoint/2010/main" val="75330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6816458-E20D-4B57-864B-0796EA624461}"/>
              </a:ext>
            </a:extLst>
          </p:cNvPr>
          <p:cNvSpPr/>
          <p:nvPr userDrawn="1"/>
        </p:nvSpPr>
        <p:spPr>
          <a:xfrm rot="5400000">
            <a:off x="5250657" y="-5250659"/>
            <a:ext cx="1690684" cy="12192002"/>
          </a:xfrm>
          <a:prstGeom prst="rect">
            <a:avLst/>
          </a:prstGeom>
          <a:solidFill>
            <a:srgbClr val="3CA5D5">
              <a:alpha val="74902"/>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4BF6A576-7416-4F8D-B3EE-E8E4C6CAAC67}"/>
              </a:ext>
            </a:extLst>
          </p:cNvPr>
          <p:cNvCxnSpPr>
            <a:cxnSpLocks/>
          </p:cNvCxnSpPr>
          <p:nvPr userDrawn="1"/>
        </p:nvCxnSpPr>
        <p:spPr>
          <a:xfrm>
            <a:off x="685799" y="6531429"/>
            <a:ext cx="8686801" cy="0"/>
          </a:xfrm>
          <a:prstGeom prst="line">
            <a:avLst/>
          </a:prstGeom>
          <a:ln w="12700">
            <a:solidFill>
              <a:srgbClr val="2E3B4A">
                <a:alpha val="50196"/>
              </a:srgb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FEB1AA3-A576-45CD-8264-8AF4494D8F77}"/>
              </a:ext>
            </a:extLst>
          </p:cNvPr>
          <p:cNvSpPr txBox="1"/>
          <p:nvPr userDrawn="1"/>
        </p:nvSpPr>
        <p:spPr>
          <a:xfrm>
            <a:off x="8642350" y="6393027"/>
            <a:ext cx="3371850" cy="261610"/>
          </a:xfrm>
          <a:prstGeom prst="rect">
            <a:avLst/>
          </a:prstGeom>
          <a:noFill/>
          <a:ln w="12700">
            <a:noFill/>
          </a:ln>
        </p:spPr>
        <p:txBody>
          <a:bodyPr wrap="square" rtlCol="0">
            <a:spAutoFit/>
          </a:bodyPr>
          <a:lstStyle/>
          <a:p>
            <a:pPr algn="r"/>
            <a:r>
              <a:rPr lang="en-US" sz="1100" spc="300" dirty="0">
                <a:solidFill>
                  <a:srgbClr val="2E3B4A"/>
                </a:solidFill>
                <a:latin typeface="Century Gothic" panose="020B0502020202020204" pitchFamily="34" charset="0"/>
              </a:rPr>
              <a:t>MICHIGAN.GOV/MSHDA</a:t>
            </a:r>
          </a:p>
        </p:txBody>
      </p:sp>
      <p:sp>
        <p:nvSpPr>
          <p:cNvPr id="10" name="Title 1">
            <a:extLst>
              <a:ext uri="{FF2B5EF4-FFF2-40B4-BE49-F238E27FC236}">
                <a16:creationId xmlns:a16="http://schemas.microsoft.com/office/drawing/2014/main" id="{0A6CD1DA-F0A6-4C27-BB9E-8E87F2E84E09}"/>
              </a:ext>
            </a:extLst>
          </p:cNvPr>
          <p:cNvSpPr>
            <a:spLocks noGrp="1"/>
          </p:cNvSpPr>
          <p:nvPr>
            <p:ph type="title" hasCustomPrompt="1"/>
          </p:nvPr>
        </p:nvSpPr>
        <p:spPr>
          <a:xfrm>
            <a:off x="838199" y="606516"/>
            <a:ext cx="10668001" cy="1084172"/>
          </a:xfrm>
          <a:prstGeom prst="rect">
            <a:avLst/>
          </a:prstGeom>
        </p:spPr>
        <p:txBody>
          <a:bodyPr/>
          <a:lstStyle>
            <a:lvl1pPr>
              <a:defRPr>
                <a:solidFill>
                  <a:srgbClr val="2E3B4A"/>
                </a:solidFill>
              </a:defRPr>
            </a:lvl1pPr>
          </a:lstStyle>
          <a:p>
            <a:r>
              <a:rPr lang="en-US" dirty="0"/>
              <a:t>CLICK TO EDIT MASTER TITLE STYLE</a:t>
            </a:r>
          </a:p>
        </p:txBody>
      </p:sp>
    </p:spTree>
    <p:extLst>
      <p:ext uri="{BB962C8B-B14F-4D97-AF65-F5344CB8AC3E}">
        <p14:creationId xmlns:p14="http://schemas.microsoft.com/office/powerpoint/2010/main" val="3084314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80CF7DB-C30D-4095-8423-56FA83C6E1DE}"/>
              </a:ext>
            </a:extLst>
          </p:cNvPr>
          <p:cNvSpPr/>
          <p:nvPr userDrawn="1"/>
        </p:nvSpPr>
        <p:spPr>
          <a:xfrm>
            <a:off x="0" y="-15948"/>
            <a:ext cx="12192000" cy="6858000"/>
          </a:xfrm>
          <a:prstGeom prst="rect">
            <a:avLst/>
          </a:prstGeom>
          <a:gradFill flip="none" rotWithShape="1">
            <a:gsLst>
              <a:gs pos="0">
                <a:srgbClr val="2F3D4C"/>
              </a:gs>
              <a:gs pos="100000">
                <a:srgbClr val="22232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Rectangle 14">
            <a:extLst>
              <a:ext uri="{FF2B5EF4-FFF2-40B4-BE49-F238E27FC236}">
                <a16:creationId xmlns:a16="http://schemas.microsoft.com/office/drawing/2014/main" id="{D3832D66-3D7E-45B9-8E88-287E8BEC12DD}"/>
              </a:ext>
            </a:extLst>
          </p:cNvPr>
          <p:cNvSpPr/>
          <p:nvPr userDrawn="1"/>
        </p:nvSpPr>
        <p:spPr>
          <a:xfrm rot="5400000">
            <a:off x="5242683" y="-5258633"/>
            <a:ext cx="1706632" cy="12192002"/>
          </a:xfrm>
          <a:prstGeom prst="rect">
            <a:avLst/>
          </a:prstGeom>
          <a:solidFill>
            <a:srgbClr val="3CA5D5">
              <a:alpha val="74902"/>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9F7873ED-C8DD-4575-8A3F-FFAA433216FD}"/>
              </a:ext>
            </a:extLst>
          </p:cNvPr>
          <p:cNvCxnSpPr>
            <a:cxnSpLocks/>
          </p:cNvCxnSpPr>
          <p:nvPr userDrawn="1"/>
        </p:nvCxnSpPr>
        <p:spPr>
          <a:xfrm>
            <a:off x="685799" y="6531429"/>
            <a:ext cx="868680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106FDE8-B030-4F17-B20C-7C842DE99528}"/>
              </a:ext>
            </a:extLst>
          </p:cNvPr>
          <p:cNvSpPr txBox="1"/>
          <p:nvPr userDrawn="1"/>
        </p:nvSpPr>
        <p:spPr>
          <a:xfrm>
            <a:off x="8642350" y="6393027"/>
            <a:ext cx="3371850" cy="261610"/>
          </a:xfrm>
          <a:prstGeom prst="rect">
            <a:avLst/>
          </a:prstGeom>
          <a:noFill/>
          <a:ln w="12700">
            <a:noFill/>
          </a:ln>
        </p:spPr>
        <p:txBody>
          <a:bodyPr wrap="square" rtlCol="0">
            <a:spAutoFit/>
          </a:bodyPr>
          <a:lstStyle/>
          <a:p>
            <a:pPr algn="r"/>
            <a:r>
              <a:rPr lang="en-US" sz="1100" spc="300" dirty="0">
                <a:solidFill>
                  <a:schemeClr val="bg1"/>
                </a:solidFill>
                <a:latin typeface="Century Gothic" panose="020B0502020202020204" pitchFamily="34" charset="0"/>
              </a:rPr>
              <a:t>MICHIGAN.GOV/MSHDA</a:t>
            </a:r>
          </a:p>
        </p:txBody>
      </p:sp>
      <p:sp>
        <p:nvSpPr>
          <p:cNvPr id="12" name="Title 1">
            <a:extLst>
              <a:ext uri="{FF2B5EF4-FFF2-40B4-BE49-F238E27FC236}">
                <a16:creationId xmlns:a16="http://schemas.microsoft.com/office/drawing/2014/main" id="{0F935E61-0017-4619-8298-DF57B0154031}"/>
              </a:ext>
            </a:extLst>
          </p:cNvPr>
          <p:cNvSpPr>
            <a:spLocks noGrp="1"/>
          </p:cNvSpPr>
          <p:nvPr>
            <p:ph type="title" hasCustomPrompt="1"/>
          </p:nvPr>
        </p:nvSpPr>
        <p:spPr>
          <a:xfrm>
            <a:off x="838200" y="606516"/>
            <a:ext cx="10515600" cy="1084172"/>
          </a:xfrm>
          <a:prstGeom prst="rect">
            <a:avLst/>
          </a:prstGeo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556904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69650-7DE7-48AD-B08B-23B081C8CDD0}"/>
              </a:ext>
            </a:extLst>
          </p:cNvPr>
          <p:cNvSpPr>
            <a:spLocks noGrp="1"/>
          </p:cNvSpPr>
          <p:nvPr>
            <p:ph type="title" hasCustomPrompt="1"/>
          </p:nvPr>
        </p:nvSpPr>
        <p:spPr>
          <a:xfrm>
            <a:off x="838200" y="606516"/>
            <a:ext cx="10515600" cy="1084172"/>
          </a:xfrm>
          <a:prstGeom prst="rect">
            <a:avLst/>
          </a:prstGeom>
        </p:spPr>
        <p:txBody>
          <a:bodyPr/>
          <a:lstStyle>
            <a:lvl1pPr>
              <a:defRPr>
                <a:solidFill>
                  <a:srgbClr val="2E3B4A"/>
                </a:solidFill>
              </a:defRPr>
            </a:lvl1pPr>
          </a:lstStyle>
          <a:p>
            <a:r>
              <a:rPr lang="en-US" dirty="0"/>
              <a:t>CLICK TO EDIT MASTER TITLE STYLE</a:t>
            </a:r>
          </a:p>
        </p:txBody>
      </p:sp>
      <p:cxnSp>
        <p:nvCxnSpPr>
          <p:cNvPr id="6" name="Straight Connector 5">
            <a:extLst>
              <a:ext uri="{FF2B5EF4-FFF2-40B4-BE49-F238E27FC236}">
                <a16:creationId xmlns:a16="http://schemas.microsoft.com/office/drawing/2014/main" id="{4BF6A576-7416-4F8D-B3EE-E8E4C6CAAC67}"/>
              </a:ext>
            </a:extLst>
          </p:cNvPr>
          <p:cNvCxnSpPr>
            <a:cxnSpLocks/>
          </p:cNvCxnSpPr>
          <p:nvPr userDrawn="1"/>
        </p:nvCxnSpPr>
        <p:spPr>
          <a:xfrm>
            <a:off x="685799" y="6531429"/>
            <a:ext cx="8686801" cy="0"/>
          </a:xfrm>
          <a:prstGeom prst="line">
            <a:avLst/>
          </a:prstGeom>
          <a:ln w="12700">
            <a:solidFill>
              <a:srgbClr val="2E3B4A">
                <a:alpha val="50196"/>
              </a:srgb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FEB1AA3-A576-45CD-8264-8AF4494D8F77}"/>
              </a:ext>
            </a:extLst>
          </p:cNvPr>
          <p:cNvSpPr txBox="1"/>
          <p:nvPr userDrawn="1"/>
        </p:nvSpPr>
        <p:spPr>
          <a:xfrm>
            <a:off x="8642350" y="6393027"/>
            <a:ext cx="3371850" cy="261610"/>
          </a:xfrm>
          <a:prstGeom prst="rect">
            <a:avLst/>
          </a:prstGeom>
          <a:noFill/>
          <a:ln w="12700">
            <a:noFill/>
          </a:ln>
        </p:spPr>
        <p:txBody>
          <a:bodyPr wrap="square" rtlCol="0">
            <a:spAutoFit/>
          </a:bodyPr>
          <a:lstStyle/>
          <a:p>
            <a:pPr algn="r"/>
            <a:r>
              <a:rPr lang="en-US" sz="1100" spc="300" dirty="0">
                <a:solidFill>
                  <a:srgbClr val="2E3B4A"/>
                </a:solidFill>
                <a:latin typeface="Century Gothic" panose="020B0502020202020204" pitchFamily="34" charset="0"/>
              </a:rPr>
              <a:t>MICHIGAN.GOV/MSHDA</a:t>
            </a:r>
          </a:p>
        </p:txBody>
      </p:sp>
      <p:sp>
        <p:nvSpPr>
          <p:cNvPr id="3" name="Rectangle 2">
            <a:extLst>
              <a:ext uri="{FF2B5EF4-FFF2-40B4-BE49-F238E27FC236}">
                <a16:creationId xmlns:a16="http://schemas.microsoft.com/office/drawing/2014/main" id="{98501E15-AE07-41E3-A677-AD113659C8B6}"/>
              </a:ext>
            </a:extLst>
          </p:cNvPr>
          <p:cNvSpPr/>
          <p:nvPr userDrawn="1"/>
        </p:nvSpPr>
        <p:spPr>
          <a:xfrm>
            <a:off x="11506201" y="0"/>
            <a:ext cx="685799" cy="606516"/>
          </a:xfrm>
          <a:prstGeom prst="rect">
            <a:avLst/>
          </a:prstGeom>
          <a:solidFill>
            <a:srgbClr val="3CA5D5">
              <a:alpha val="74902"/>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Century Gothic" panose="020B0502020202020204" pitchFamily="34" charset="0"/>
            </a:endParaRPr>
          </a:p>
        </p:txBody>
      </p:sp>
      <p:cxnSp>
        <p:nvCxnSpPr>
          <p:cNvPr id="8" name="Straight Connector 7">
            <a:extLst>
              <a:ext uri="{FF2B5EF4-FFF2-40B4-BE49-F238E27FC236}">
                <a16:creationId xmlns:a16="http://schemas.microsoft.com/office/drawing/2014/main" id="{A16AD279-E937-4B38-9BB5-B970ABDBFEF0}"/>
              </a:ext>
            </a:extLst>
          </p:cNvPr>
          <p:cNvCxnSpPr/>
          <p:nvPr userDrawn="1"/>
        </p:nvCxnSpPr>
        <p:spPr>
          <a:xfrm>
            <a:off x="838200" y="1690688"/>
            <a:ext cx="3185160" cy="0"/>
          </a:xfrm>
          <a:prstGeom prst="line">
            <a:avLst/>
          </a:prstGeom>
          <a:ln w="12700">
            <a:solidFill>
              <a:srgbClr val="3CA5D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73227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8957AF-3ECC-4A33-86A9-BD54FE2CA79E}"/>
              </a:ext>
            </a:extLst>
          </p:cNvPr>
          <p:cNvSpPr/>
          <p:nvPr userDrawn="1"/>
        </p:nvSpPr>
        <p:spPr>
          <a:xfrm>
            <a:off x="0" y="-15948"/>
            <a:ext cx="12192000" cy="6858000"/>
          </a:xfrm>
          <a:prstGeom prst="rect">
            <a:avLst/>
          </a:prstGeom>
          <a:gradFill flip="none" rotWithShape="1">
            <a:gsLst>
              <a:gs pos="0">
                <a:srgbClr val="2F3D4C"/>
              </a:gs>
              <a:gs pos="100000">
                <a:srgbClr val="22232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F2841FE8-EF40-4AF8-B7B3-E7DBDA046F60}"/>
              </a:ext>
            </a:extLst>
          </p:cNvPr>
          <p:cNvSpPr>
            <a:spLocks noGrp="1"/>
          </p:cNvSpPr>
          <p:nvPr>
            <p:ph type="title" hasCustomPrompt="1"/>
          </p:nvPr>
        </p:nvSpPr>
        <p:spPr>
          <a:xfrm>
            <a:off x="839788" y="606516"/>
            <a:ext cx="10515600" cy="1084172"/>
          </a:xfrm>
          <a:prstGeom prst="rect">
            <a:avLst/>
          </a:prstGeom>
        </p:spPr>
        <p:txBody>
          <a:bodyPr/>
          <a:lstStyle>
            <a:lvl1pPr>
              <a:defRPr>
                <a:solidFill>
                  <a:schemeClr val="bg1"/>
                </a:solidFill>
              </a:defRPr>
            </a:lvl1pPr>
          </a:lstStyle>
          <a:p>
            <a:r>
              <a:rPr lang="en-US" dirty="0"/>
              <a:t>CLICK TO EDIT MASTER TITLE STYLE</a:t>
            </a:r>
          </a:p>
        </p:txBody>
      </p:sp>
      <p:sp>
        <p:nvSpPr>
          <p:cNvPr id="13" name="Rectangle 12">
            <a:extLst>
              <a:ext uri="{FF2B5EF4-FFF2-40B4-BE49-F238E27FC236}">
                <a16:creationId xmlns:a16="http://schemas.microsoft.com/office/drawing/2014/main" id="{5FC971AA-0041-472A-AB48-C59730392CBD}"/>
              </a:ext>
            </a:extLst>
          </p:cNvPr>
          <p:cNvSpPr/>
          <p:nvPr userDrawn="1"/>
        </p:nvSpPr>
        <p:spPr>
          <a:xfrm>
            <a:off x="11506201" y="-21156"/>
            <a:ext cx="685799" cy="627672"/>
          </a:xfrm>
          <a:prstGeom prst="rect">
            <a:avLst/>
          </a:prstGeom>
          <a:solidFill>
            <a:srgbClr val="3CA5D5">
              <a:alpha val="74902"/>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Century Gothic" panose="020B0502020202020204" pitchFamily="34" charset="0"/>
            </a:endParaRPr>
          </a:p>
        </p:txBody>
      </p:sp>
      <p:cxnSp>
        <p:nvCxnSpPr>
          <p:cNvPr id="14" name="Straight Connector 13">
            <a:extLst>
              <a:ext uri="{FF2B5EF4-FFF2-40B4-BE49-F238E27FC236}">
                <a16:creationId xmlns:a16="http://schemas.microsoft.com/office/drawing/2014/main" id="{C0032155-BE26-4F11-9A36-05E9B8E522E1}"/>
              </a:ext>
            </a:extLst>
          </p:cNvPr>
          <p:cNvCxnSpPr/>
          <p:nvPr userDrawn="1"/>
        </p:nvCxnSpPr>
        <p:spPr>
          <a:xfrm>
            <a:off x="839788" y="1681163"/>
            <a:ext cx="3185160" cy="0"/>
          </a:xfrm>
          <a:prstGeom prst="line">
            <a:avLst/>
          </a:prstGeom>
          <a:ln w="12700">
            <a:solidFill>
              <a:srgbClr val="3CA5D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C774903-0B78-45A0-94EF-0B2377D367FE}"/>
              </a:ext>
            </a:extLst>
          </p:cNvPr>
          <p:cNvCxnSpPr>
            <a:cxnSpLocks/>
          </p:cNvCxnSpPr>
          <p:nvPr userDrawn="1"/>
        </p:nvCxnSpPr>
        <p:spPr>
          <a:xfrm>
            <a:off x="685799" y="6531429"/>
            <a:ext cx="868680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9FB077F-8C32-4247-933D-6DE8384DF22C}"/>
              </a:ext>
            </a:extLst>
          </p:cNvPr>
          <p:cNvSpPr txBox="1"/>
          <p:nvPr userDrawn="1"/>
        </p:nvSpPr>
        <p:spPr>
          <a:xfrm>
            <a:off x="8642350" y="6393027"/>
            <a:ext cx="3371850" cy="261610"/>
          </a:xfrm>
          <a:prstGeom prst="rect">
            <a:avLst/>
          </a:prstGeom>
          <a:noFill/>
          <a:ln w="12700">
            <a:noFill/>
          </a:ln>
        </p:spPr>
        <p:txBody>
          <a:bodyPr wrap="square" rtlCol="0">
            <a:spAutoFit/>
          </a:bodyPr>
          <a:lstStyle/>
          <a:p>
            <a:pPr algn="r"/>
            <a:r>
              <a:rPr lang="en-US" sz="1100" spc="300" dirty="0">
                <a:solidFill>
                  <a:schemeClr val="bg1"/>
                </a:solidFill>
                <a:latin typeface="Century Gothic" panose="020B0502020202020204" pitchFamily="34" charset="0"/>
              </a:rPr>
              <a:t>MICHIGAN.GOV/MSHDA</a:t>
            </a:r>
          </a:p>
        </p:txBody>
      </p:sp>
    </p:spTree>
    <p:extLst>
      <p:ext uri="{BB962C8B-B14F-4D97-AF65-F5344CB8AC3E}">
        <p14:creationId xmlns:p14="http://schemas.microsoft.com/office/powerpoint/2010/main" val="5454063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31AB84E-52CE-4346-99CE-B99551AD37D6}"/>
              </a:ext>
            </a:extLst>
          </p:cNvPr>
          <p:cNvCxnSpPr>
            <a:cxnSpLocks/>
          </p:cNvCxnSpPr>
          <p:nvPr userDrawn="1"/>
        </p:nvCxnSpPr>
        <p:spPr>
          <a:xfrm>
            <a:off x="685799" y="6531429"/>
            <a:ext cx="8686801" cy="0"/>
          </a:xfrm>
          <a:prstGeom prst="line">
            <a:avLst/>
          </a:prstGeom>
          <a:ln w="12700">
            <a:solidFill>
              <a:srgbClr val="2E3B4A">
                <a:alpha val="50196"/>
              </a:srgb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71A2EAA-9D51-42A2-8DA1-3C30E5AF1A12}"/>
              </a:ext>
            </a:extLst>
          </p:cNvPr>
          <p:cNvSpPr txBox="1"/>
          <p:nvPr userDrawn="1"/>
        </p:nvSpPr>
        <p:spPr>
          <a:xfrm>
            <a:off x="8642350" y="6393027"/>
            <a:ext cx="3371850" cy="261610"/>
          </a:xfrm>
          <a:prstGeom prst="rect">
            <a:avLst/>
          </a:prstGeom>
          <a:noFill/>
          <a:ln w="12700">
            <a:noFill/>
          </a:ln>
        </p:spPr>
        <p:txBody>
          <a:bodyPr wrap="square" rtlCol="0">
            <a:spAutoFit/>
          </a:bodyPr>
          <a:lstStyle/>
          <a:p>
            <a:pPr algn="r"/>
            <a:r>
              <a:rPr lang="en-US" sz="1100" spc="300" dirty="0">
                <a:solidFill>
                  <a:srgbClr val="2E3B4A"/>
                </a:solidFill>
                <a:latin typeface="Century Gothic" panose="020B0502020202020204" pitchFamily="34" charset="0"/>
              </a:rPr>
              <a:t>MICHIGAN.GOV/MSHDA</a:t>
            </a:r>
          </a:p>
        </p:txBody>
      </p:sp>
    </p:spTree>
    <p:extLst>
      <p:ext uri="{BB962C8B-B14F-4D97-AF65-F5344CB8AC3E}">
        <p14:creationId xmlns:p14="http://schemas.microsoft.com/office/powerpoint/2010/main" val="317858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8957AF-3ECC-4A33-86A9-BD54FE2CA79E}"/>
              </a:ext>
            </a:extLst>
          </p:cNvPr>
          <p:cNvSpPr/>
          <p:nvPr userDrawn="1"/>
        </p:nvSpPr>
        <p:spPr>
          <a:xfrm>
            <a:off x="0" y="-15948"/>
            <a:ext cx="12192000" cy="6858000"/>
          </a:xfrm>
          <a:prstGeom prst="rect">
            <a:avLst/>
          </a:prstGeom>
          <a:gradFill flip="none" rotWithShape="1">
            <a:gsLst>
              <a:gs pos="0">
                <a:srgbClr val="2F3D4C"/>
              </a:gs>
              <a:gs pos="100000">
                <a:srgbClr val="22232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17" name="Straight Connector 16">
            <a:extLst>
              <a:ext uri="{FF2B5EF4-FFF2-40B4-BE49-F238E27FC236}">
                <a16:creationId xmlns:a16="http://schemas.microsoft.com/office/drawing/2014/main" id="{2C774903-0B78-45A0-94EF-0B2377D367FE}"/>
              </a:ext>
            </a:extLst>
          </p:cNvPr>
          <p:cNvCxnSpPr>
            <a:cxnSpLocks/>
          </p:cNvCxnSpPr>
          <p:nvPr userDrawn="1"/>
        </p:nvCxnSpPr>
        <p:spPr>
          <a:xfrm>
            <a:off x="685799" y="6531429"/>
            <a:ext cx="868680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9FB077F-8C32-4247-933D-6DE8384DF22C}"/>
              </a:ext>
            </a:extLst>
          </p:cNvPr>
          <p:cNvSpPr txBox="1"/>
          <p:nvPr userDrawn="1"/>
        </p:nvSpPr>
        <p:spPr>
          <a:xfrm>
            <a:off x="8642350" y="6393027"/>
            <a:ext cx="3371850" cy="261610"/>
          </a:xfrm>
          <a:prstGeom prst="rect">
            <a:avLst/>
          </a:prstGeom>
          <a:noFill/>
          <a:ln w="12700">
            <a:noFill/>
          </a:ln>
        </p:spPr>
        <p:txBody>
          <a:bodyPr wrap="square" rtlCol="0">
            <a:spAutoFit/>
          </a:bodyPr>
          <a:lstStyle/>
          <a:p>
            <a:pPr algn="r"/>
            <a:r>
              <a:rPr lang="en-US" sz="1100" spc="300" dirty="0">
                <a:solidFill>
                  <a:schemeClr val="bg1"/>
                </a:solidFill>
                <a:latin typeface="Century Gothic" panose="020B0502020202020204" pitchFamily="34" charset="0"/>
              </a:rPr>
              <a:t>MICHIGAN.GOV/MSHDA</a:t>
            </a:r>
          </a:p>
        </p:txBody>
      </p:sp>
    </p:spTree>
    <p:extLst>
      <p:ext uri="{BB962C8B-B14F-4D97-AF65-F5344CB8AC3E}">
        <p14:creationId xmlns:p14="http://schemas.microsoft.com/office/powerpoint/2010/main" val="1148306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CBF240C-A12C-4044-9DD0-882FD834C72F}"/>
              </a:ext>
            </a:extLst>
          </p:cNvPr>
          <p:cNvGrpSpPr/>
          <p:nvPr userDrawn="1"/>
        </p:nvGrpSpPr>
        <p:grpSpPr>
          <a:xfrm>
            <a:off x="685799" y="6393027"/>
            <a:ext cx="11328401" cy="261610"/>
            <a:chOff x="685799" y="6393027"/>
            <a:chExt cx="11328401" cy="261610"/>
          </a:xfrm>
        </p:grpSpPr>
        <p:cxnSp>
          <p:nvCxnSpPr>
            <p:cNvPr id="8" name="Straight Connector 7">
              <a:extLst>
                <a:ext uri="{FF2B5EF4-FFF2-40B4-BE49-F238E27FC236}">
                  <a16:creationId xmlns:a16="http://schemas.microsoft.com/office/drawing/2014/main" id="{9F6BE88E-F62E-4DEF-AB94-68A41235AFA0}"/>
                </a:ext>
              </a:extLst>
            </p:cNvPr>
            <p:cNvCxnSpPr>
              <a:cxnSpLocks/>
            </p:cNvCxnSpPr>
            <p:nvPr/>
          </p:nvCxnSpPr>
          <p:spPr>
            <a:xfrm>
              <a:off x="685799" y="6531429"/>
              <a:ext cx="8686801" cy="0"/>
            </a:xfrm>
            <a:prstGeom prst="line">
              <a:avLst/>
            </a:prstGeom>
            <a:ln w="12700">
              <a:solidFill>
                <a:srgbClr val="2E3B4A">
                  <a:alpha val="50196"/>
                </a:srgb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A30209D-CF37-4147-9A31-9E1A5A2C5D86}"/>
                </a:ext>
              </a:extLst>
            </p:cNvPr>
            <p:cNvSpPr txBox="1"/>
            <p:nvPr/>
          </p:nvSpPr>
          <p:spPr>
            <a:xfrm>
              <a:off x="8642350" y="6393027"/>
              <a:ext cx="3371850" cy="261610"/>
            </a:xfrm>
            <a:prstGeom prst="rect">
              <a:avLst/>
            </a:prstGeom>
            <a:noFill/>
            <a:ln w="12700">
              <a:noFill/>
            </a:ln>
          </p:spPr>
          <p:txBody>
            <a:bodyPr wrap="square" rtlCol="0">
              <a:spAutoFit/>
            </a:bodyPr>
            <a:lstStyle/>
            <a:p>
              <a:pPr algn="r"/>
              <a:r>
                <a:rPr lang="en-US" sz="1100" spc="300" dirty="0">
                  <a:solidFill>
                    <a:srgbClr val="2E3B4A"/>
                  </a:solidFill>
                  <a:latin typeface="Century Gothic" panose="020B0502020202020204" pitchFamily="34" charset="0"/>
                </a:rPr>
                <a:t>MICHIGAN.GOV/MSHDA</a:t>
              </a:r>
            </a:p>
          </p:txBody>
        </p:sp>
      </p:grpSp>
      <p:cxnSp>
        <p:nvCxnSpPr>
          <p:cNvPr id="11" name="Straight Connector 10">
            <a:extLst>
              <a:ext uri="{FF2B5EF4-FFF2-40B4-BE49-F238E27FC236}">
                <a16:creationId xmlns:a16="http://schemas.microsoft.com/office/drawing/2014/main" id="{3E0C18C8-EE85-4C74-BFC7-DB0153648280}"/>
              </a:ext>
            </a:extLst>
          </p:cNvPr>
          <p:cNvCxnSpPr/>
          <p:nvPr userDrawn="1"/>
        </p:nvCxnSpPr>
        <p:spPr>
          <a:xfrm>
            <a:off x="832286" y="1703016"/>
            <a:ext cx="3185160" cy="0"/>
          </a:xfrm>
          <a:prstGeom prst="line">
            <a:avLst/>
          </a:prstGeom>
          <a:ln w="12700">
            <a:solidFill>
              <a:srgbClr val="3CA5D5"/>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D78F470-BC84-4AE4-BD98-381050484AC1}"/>
              </a:ext>
            </a:extLst>
          </p:cNvPr>
          <p:cNvSpPr/>
          <p:nvPr userDrawn="1"/>
        </p:nvSpPr>
        <p:spPr>
          <a:xfrm>
            <a:off x="11506201" y="0"/>
            <a:ext cx="685799" cy="606516"/>
          </a:xfrm>
          <a:prstGeom prst="rect">
            <a:avLst/>
          </a:prstGeom>
          <a:solidFill>
            <a:srgbClr val="3CA5D5">
              <a:alpha val="74902"/>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Content Placeholder 2">
            <a:extLst>
              <a:ext uri="{FF2B5EF4-FFF2-40B4-BE49-F238E27FC236}">
                <a16:creationId xmlns:a16="http://schemas.microsoft.com/office/drawing/2014/main" id="{57E7ED57-C95A-4B92-800E-06F8403F5CDF}"/>
              </a:ext>
            </a:extLst>
          </p:cNvPr>
          <p:cNvSpPr>
            <a:spLocks noGrp="1"/>
          </p:cNvSpPr>
          <p:nvPr>
            <p:ph sz="half" idx="1"/>
          </p:nvPr>
        </p:nvSpPr>
        <p:spPr>
          <a:xfrm>
            <a:off x="838199" y="1825625"/>
            <a:ext cx="10668001" cy="4351338"/>
          </a:xfrm>
          <a:prstGeom prst="rect">
            <a:avLst/>
          </a:prstGeom>
        </p:spPr>
        <p:txBody>
          <a:bodyPr/>
          <a:lstStyle>
            <a:lvl1pPr>
              <a:defRPr>
                <a:solidFill>
                  <a:srgbClr val="2E3B4A"/>
                </a:solidFill>
              </a:defRPr>
            </a:lvl1pPr>
            <a:lvl2pPr>
              <a:defRPr>
                <a:solidFill>
                  <a:srgbClr val="2E3B4A"/>
                </a:solidFill>
              </a:defRPr>
            </a:lvl2pPr>
            <a:lvl3pPr>
              <a:defRPr>
                <a:solidFill>
                  <a:srgbClr val="2E3B4A"/>
                </a:solidFill>
              </a:defRPr>
            </a:lvl3pPr>
            <a:lvl4pPr>
              <a:defRPr>
                <a:solidFill>
                  <a:srgbClr val="2E3B4A"/>
                </a:solidFill>
              </a:defRPr>
            </a:lvl4pPr>
            <a:lvl5pPr>
              <a:defRPr>
                <a:solidFill>
                  <a:srgbClr val="2E3B4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14C16CF4-5950-4D81-B28B-CDE6E545B3B9}"/>
              </a:ext>
            </a:extLst>
          </p:cNvPr>
          <p:cNvSpPr>
            <a:spLocks noGrp="1"/>
          </p:cNvSpPr>
          <p:nvPr>
            <p:ph type="title" hasCustomPrompt="1"/>
          </p:nvPr>
        </p:nvSpPr>
        <p:spPr>
          <a:xfrm>
            <a:off x="838200" y="606516"/>
            <a:ext cx="10515600" cy="1084172"/>
          </a:xfrm>
          <a:prstGeom prst="rect">
            <a:avLst/>
          </a:prstGeom>
        </p:spPr>
        <p:txBody>
          <a:bodyPr/>
          <a:lstStyle>
            <a:lvl1pPr>
              <a:defRPr>
                <a:solidFill>
                  <a:srgbClr val="2E3B4A"/>
                </a:solidFill>
              </a:defRPr>
            </a:lvl1pPr>
          </a:lstStyle>
          <a:p>
            <a:r>
              <a:rPr lang="en-US" dirty="0"/>
              <a:t>CLICK TO EDIT MASTER TITLE STYLE</a:t>
            </a:r>
          </a:p>
        </p:txBody>
      </p:sp>
    </p:spTree>
    <p:extLst>
      <p:ext uri="{BB962C8B-B14F-4D97-AF65-F5344CB8AC3E}">
        <p14:creationId xmlns:p14="http://schemas.microsoft.com/office/powerpoint/2010/main" val="3081846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762D2-2A6D-4518-A3DE-7851882118F6}"/>
              </a:ext>
            </a:extLst>
          </p:cNvPr>
          <p:cNvSpPr>
            <a:spLocks noGrp="1"/>
          </p:cNvSpPr>
          <p:nvPr>
            <p:ph type="title" hasCustomPrompt="1"/>
          </p:nvPr>
        </p:nvSpPr>
        <p:spPr>
          <a:xfrm>
            <a:off x="839788" y="457200"/>
            <a:ext cx="3932237" cy="1600200"/>
          </a:xfrm>
          <a:prstGeom prst="rect">
            <a:avLst/>
          </a:prstGeom>
        </p:spPr>
        <p:txBody>
          <a:bodyPr anchor="b"/>
          <a:lstStyle>
            <a:lvl1pPr>
              <a:defRPr sz="3200">
                <a:solidFill>
                  <a:srgbClr val="2E3B4A"/>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711406E-6037-4074-9E67-78BAECC71EAC}"/>
              </a:ext>
            </a:extLst>
          </p:cNvPr>
          <p:cNvSpPr>
            <a:spLocks noGrp="1"/>
          </p:cNvSpPr>
          <p:nvPr>
            <p:ph idx="1"/>
          </p:nvPr>
        </p:nvSpPr>
        <p:spPr>
          <a:xfrm>
            <a:off x="5183188" y="987425"/>
            <a:ext cx="6172200" cy="4873625"/>
          </a:xfrm>
          <a:prstGeom prst="rect">
            <a:avLst/>
          </a:prstGeom>
        </p:spPr>
        <p:txBody>
          <a:bodyPr/>
          <a:lstStyle>
            <a:lvl1pPr>
              <a:defRPr sz="3200">
                <a:solidFill>
                  <a:srgbClr val="2E3B4A"/>
                </a:solidFill>
              </a:defRPr>
            </a:lvl1pPr>
            <a:lvl2pPr>
              <a:defRPr sz="2800">
                <a:solidFill>
                  <a:srgbClr val="2E3B4A"/>
                </a:solidFill>
              </a:defRPr>
            </a:lvl2pPr>
            <a:lvl3pPr>
              <a:defRPr sz="2400">
                <a:solidFill>
                  <a:srgbClr val="2E3B4A"/>
                </a:solidFill>
              </a:defRPr>
            </a:lvl3pPr>
            <a:lvl4pPr>
              <a:defRPr sz="2000">
                <a:solidFill>
                  <a:srgbClr val="2E3B4A"/>
                </a:solidFill>
              </a:defRPr>
            </a:lvl4pPr>
            <a:lvl5pPr>
              <a:defRPr sz="2000">
                <a:solidFill>
                  <a:srgbClr val="2E3B4A"/>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5E5B5C-8045-459B-8C5F-2A3ED954B10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rgbClr val="2E3B4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8" name="Straight Connector 7">
            <a:extLst>
              <a:ext uri="{FF2B5EF4-FFF2-40B4-BE49-F238E27FC236}">
                <a16:creationId xmlns:a16="http://schemas.microsoft.com/office/drawing/2014/main" id="{513238B1-45EF-42F9-B792-6CA73C5C9062}"/>
              </a:ext>
            </a:extLst>
          </p:cNvPr>
          <p:cNvCxnSpPr>
            <a:cxnSpLocks/>
          </p:cNvCxnSpPr>
          <p:nvPr userDrawn="1"/>
        </p:nvCxnSpPr>
        <p:spPr>
          <a:xfrm>
            <a:off x="685799" y="6531429"/>
            <a:ext cx="8686801" cy="0"/>
          </a:xfrm>
          <a:prstGeom prst="line">
            <a:avLst/>
          </a:prstGeom>
          <a:ln w="12700">
            <a:solidFill>
              <a:srgbClr val="2E3B4A">
                <a:alpha val="50196"/>
              </a:srgb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827B7B9-E789-41CE-B0AF-5AC649EB2EED}"/>
              </a:ext>
            </a:extLst>
          </p:cNvPr>
          <p:cNvSpPr txBox="1"/>
          <p:nvPr userDrawn="1"/>
        </p:nvSpPr>
        <p:spPr>
          <a:xfrm>
            <a:off x="8642350" y="6393027"/>
            <a:ext cx="3371850" cy="261610"/>
          </a:xfrm>
          <a:prstGeom prst="rect">
            <a:avLst/>
          </a:prstGeom>
          <a:noFill/>
          <a:ln w="12700">
            <a:noFill/>
          </a:ln>
        </p:spPr>
        <p:txBody>
          <a:bodyPr wrap="square" rtlCol="0">
            <a:spAutoFit/>
          </a:bodyPr>
          <a:lstStyle/>
          <a:p>
            <a:pPr algn="r"/>
            <a:r>
              <a:rPr lang="en-US" sz="1100" spc="300" dirty="0">
                <a:solidFill>
                  <a:srgbClr val="2E3B4A"/>
                </a:solidFill>
                <a:latin typeface="Century Gothic" panose="020B0502020202020204" pitchFamily="34" charset="0"/>
              </a:rPr>
              <a:t>MICHIGAN.GOV/MSHDA</a:t>
            </a:r>
          </a:p>
        </p:txBody>
      </p:sp>
      <p:sp>
        <p:nvSpPr>
          <p:cNvPr id="11" name="Rectangle 10">
            <a:extLst>
              <a:ext uri="{FF2B5EF4-FFF2-40B4-BE49-F238E27FC236}">
                <a16:creationId xmlns:a16="http://schemas.microsoft.com/office/drawing/2014/main" id="{C0473595-FAF7-4F68-BBFF-C3BB0049207E}"/>
              </a:ext>
            </a:extLst>
          </p:cNvPr>
          <p:cNvSpPr/>
          <p:nvPr userDrawn="1"/>
        </p:nvSpPr>
        <p:spPr>
          <a:xfrm>
            <a:off x="11506201" y="0"/>
            <a:ext cx="685799" cy="606516"/>
          </a:xfrm>
          <a:prstGeom prst="rect">
            <a:avLst/>
          </a:prstGeom>
          <a:solidFill>
            <a:srgbClr val="3CA5D5">
              <a:alpha val="74902"/>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Century Gothic" panose="020B0502020202020204" pitchFamily="34" charset="0"/>
            </a:endParaRPr>
          </a:p>
        </p:txBody>
      </p:sp>
      <p:cxnSp>
        <p:nvCxnSpPr>
          <p:cNvPr id="12" name="Straight Connector 11">
            <a:extLst>
              <a:ext uri="{FF2B5EF4-FFF2-40B4-BE49-F238E27FC236}">
                <a16:creationId xmlns:a16="http://schemas.microsoft.com/office/drawing/2014/main" id="{92D41F56-A02E-4118-B99B-A269D2E10F86}"/>
              </a:ext>
            </a:extLst>
          </p:cNvPr>
          <p:cNvCxnSpPr>
            <a:cxnSpLocks/>
          </p:cNvCxnSpPr>
          <p:nvPr userDrawn="1"/>
        </p:nvCxnSpPr>
        <p:spPr>
          <a:xfrm>
            <a:off x="839788" y="2061112"/>
            <a:ext cx="3932237" cy="0"/>
          </a:xfrm>
          <a:prstGeom prst="line">
            <a:avLst/>
          </a:prstGeom>
          <a:ln w="12700">
            <a:solidFill>
              <a:srgbClr val="3CA5D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070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4DBBC4B-099C-43F9-BD5F-7BBB580904B9}"/>
              </a:ext>
            </a:extLst>
          </p:cNvPr>
          <p:cNvSpPr/>
          <p:nvPr userDrawn="1"/>
        </p:nvSpPr>
        <p:spPr>
          <a:xfrm>
            <a:off x="0" y="-15948"/>
            <a:ext cx="12192000" cy="6858000"/>
          </a:xfrm>
          <a:prstGeom prst="rect">
            <a:avLst/>
          </a:prstGeom>
          <a:gradFill flip="none" rotWithShape="1">
            <a:gsLst>
              <a:gs pos="0">
                <a:srgbClr val="2F3D4C"/>
              </a:gs>
              <a:gs pos="100000">
                <a:srgbClr val="22232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C64762D2-2A6D-4518-A3DE-7851882118F6}"/>
              </a:ext>
            </a:extLst>
          </p:cNvPr>
          <p:cNvSpPr>
            <a:spLocks noGrp="1"/>
          </p:cNvSpPr>
          <p:nvPr>
            <p:ph type="title" hasCustomPrompt="1"/>
          </p:nvPr>
        </p:nvSpPr>
        <p:spPr>
          <a:xfrm>
            <a:off x="839788" y="457200"/>
            <a:ext cx="3932237" cy="1600200"/>
          </a:xfrm>
          <a:prstGeom prst="rect">
            <a:avLst/>
          </a:prstGeom>
        </p:spPr>
        <p:txBody>
          <a:bodyPr anchor="b"/>
          <a:lstStyle>
            <a:lvl1pPr>
              <a:defRPr sz="32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711406E-6037-4074-9E67-78BAECC71EAC}"/>
              </a:ext>
            </a:extLst>
          </p:cNvPr>
          <p:cNvSpPr>
            <a:spLocks noGrp="1"/>
          </p:cNvSpPr>
          <p:nvPr>
            <p:ph idx="1"/>
          </p:nvPr>
        </p:nvSpPr>
        <p:spPr>
          <a:xfrm>
            <a:off x="5183188" y="987425"/>
            <a:ext cx="6172200" cy="4873625"/>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5E5B5C-8045-459B-8C5F-2A3ED954B10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Rectangle 10">
            <a:extLst>
              <a:ext uri="{FF2B5EF4-FFF2-40B4-BE49-F238E27FC236}">
                <a16:creationId xmlns:a16="http://schemas.microsoft.com/office/drawing/2014/main" id="{C0473595-FAF7-4F68-BBFF-C3BB0049207E}"/>
              </a:ext>
            </a:extLst>
          </p:cNvPr>
          <p:cNvSpPr/>
          <p:nvPr userDrawn="1"/>
        </p:nvSpPr>
        <p:spPr>
          <a:xfrm>
            <a:off x="11506201" y="-21156"/>
            <a:ext cx="685799" cy="627672"/>
          </a:xfrm>
          <a:prstGeom prst="rect">
            <a:avLst/>
          </a:prstGeom>
          <a:solidFill>
            <a:srgbClr val="3CA5D5">
              <a:alpha val="74902"/>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Century Gothic" panose="020B0502020202020204" pitchFamily="34" charset="0"/>
            </a:endParaRPr>
          </a:p>
        </p:txBody>
      </p:sp>
      <p:cxnSp>
        <p:nvCxnSpPr>
          <p:cNvPr id="12" name="Straight Connector 11">
            <a:extLst>
              <a:ext uri="{FF2B5EF4-FFF2-40B4-BE49-F238E27FC236}">
                <a16:creationId xmlns:a16="http://schemas.microsoft.com/office/drawing/2014/main" id="{92D41F56-A02E-4118-B99B-A269D2E10F86}"/>
              </a:ext>
            </a:extLst>
          </p:cNvPr>
          <p:cNvCxnSpPr>
            <a:cxnSpLocks/>
          </p:cNvCxnSpPr>
          <p:nvPr userDrawn="1"/>
        </p:nvCxnSpPr>
        <p:spPr>
          <a:xfrm>
            <a:off x="839788" y="2061112"/>
            <a:ext cx="3932237" cy="0"/>
          </a:xfrm>
          <a:prstGeom prst="line">
            <a:avLst/>
          </a:prstGeom>
          <a:ln w="12700">
            <a:solidFill>
              <a:srgbClr val="3CA5D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CBCB0C6-D70B-4945-ABAB-AC719F56B8F1}"/>
              </a:ext>
            </a:extLst>
          </p:cNvPr>
          <p:cNvCxnSpPr>
            <a:cxnSpLocks/>
          </p:cNvCxnSpPr>
          <p:nvPr userDrawn="1"/>
        </p:nvCxnSpPr>
        <p:spPr>
          <a:xfrm>
            <a:off x="685799" y="6531429"/>
            <a:ext cx="868680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48AAB88-31FD-4BAB-B3D8-9F57142FB3AE}"/>
              </a:ext>
            </a:extLst>
          </p:cNvPr>
          <p:cNvSpPr txBox="1"/>
          <p:nvPr userDrawn="1"/>
        </p:nvSpPr>
        <p:spPr>
          <a:xfrm>
            <a:off x="8642350" y="6393027"/>
            <a:ext cx="3371850" cy="261610"/>
          </a:xfrm>
          <a:prstGeom prst="rect">
            <a:avLst/>
          </a:prstGeom>
          <a:noFill/>
          <a:ln w="12700">
            <a:noFill/>
          </a:ln>
        </p:spPr>
        <p:txBody>
          <a:bodyPr wrap="square" rtlCol="0">
            <a:spAutoFit/>
          </a:bodyPr>
          <a:lstStyle/>
          <a:p>
            <a:pPr algn="r"/>
            <a:r>
              <a:rPr lang="en-US" sz="1100" spc="300" dirty="0">
                <a:solidFill>
                  <a:schemeClr val="bg1"/>
                </a:solidFill>
                <a:latin typeface="Century Gothic" panose="020B0502020202020204" pitchFamily="34" charset="0"/>
              </a:rPr>
              <a:t>MICHIGAN.GOV/MSHDA</a:t>
            </a:r>
          </a:p>
        </p:txBody>
      </p:sp>
    </p:spTree>
    <p:extLst>
      <p:ext uri="{BB962C8B-B14F-4D97-AF65-F5344CB8AC3E}">
        <p14:creationId xmlns:p14="http://schemas.microsoft.com/office/powerpoint/2010/main" val="37021013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883DB2-0CC5-4720-9B1C-057897A6EB00}"/>
              </a:ext>
            </a:extLst>
          </p:cNvPr>
          <p:cNvSpPr/>
          <p:nvPr userDrawn="1"/>
        </p:nvSpPr>
        <p:spPr>
          <a:xfrm rot="5400000">
            <a:off x="1357311" y="-1357313"/>
            <a:ext cx="2057402" cy="4772027"/>
          </a:xfrm>
          <a:prstGeom prst="rect">
            <a:avLst/>
          </a:prstGeom>
          <a:solidFill>
            <a:srgbClr val="3CA5D5">
              <a:alpha val="74902"/>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64762D2-2A6D-4518-A3DE-7851882118F6}"/>
              </a:ext>
            </a:extLst>
          </p:cNvPr>
          <p:cNvSpPr>
            <a:spLocks noGrp="1"/>
          </p:cNvSpPr>
          <p:nvPr>
            <p:ph type="title" hasCustomPrompt="1"/>
          </p:nvPr>
        </p:nvSpPr>
        <p:spPr>
          <a:xfrm>
            <a:off x="839788" y="457200"/>
            <a:ext cx="3932237" cy="1600200"/>
          </a:xfrm>
          <a:prstGeom prst="rect">
            <a:avLst/>
          </a:prstGeom>
        </p:spPr>
        <p:txBody>
          <a:bodyPr anchor="b"/>
          <a:lstStyle>
            <a:lvl1pPr>
              <a:defRPr sz="3200">
                <a:solidFill>
                  <a:srgbClr val="2E3B4A"/>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711406E-6037-4074-9E67-78BAECC71EAC}"/>
              </a:ext>
            </a:extLst>
          </p:cNvPr>
          <p:cNvSpPr>
            <a:spLocks noGrp="1"/>
          </p:cNvSpPr>
          <p:nvPr>
            <p:ph idx="1"/>
          </p:nvPr>
        </p:nvSpPr>
        <p:spPr>
          <a:xfrm>
            <a:off x="5183188" y="987425"/>
            <a:ext cx="6172200" cy="4873625"/>
          </a:xfrm>
          <a:prstGeom prst="rect">
            <a:avLst/>
          </a:prstGeom>
        </p:spPr>
        <p:txBody>
          <a:bodyPr/>
          <a:lstStyle>
            <a:lvl1pPr>
              <a:defRPr sz="3200">
                <a:solidFill>
                  <a:srgbClr val="2E3B4A"/>
                </a:solidFill>
              </a:defRPr>
            </a:lvl1pPr>
            <a:lvl2pPr>
              <a:defRPr sz="2800">
                <a:solidFill>
                  <a:srgbClr val="2E3B4A"/>
                </a:solidFill>
              </a:defRPr>
            </a:lvl2pPr>
            <a:lvl3pPr>
              <a:defRPr sz="2400">
                <a:solidFill>
                  <a:srgbClr val="2E3B4A"/>
                </a:solidFill>
              </a:defRPr>
            </a:lvl3pPr>
            <a:lvl4pPr>
              <a:defRPr sz="2000">
                <a:solidFill>
                  <a:srgbClr val="2E3B4A"/>
                </a:solidFill>
              </a:defRPr>
            </a:lvl4pPr>
            <a:lvl5pPr>
              <a:defRPr sz="2000">
                <a:solidFill>
                  <a:srgbClr val="2E3B4A"/>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5E5B5C-8045-459B-8C5F-2A3ED954B10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rgbClr val="2E3B4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8" name="Straight Connector 7">
            <a:extLst>
              <a:ext uri="{FF2B5EF4-FFF2-40B4-BE49-F238E27FC236}">
                <a16:creationId xmlns:a16="http://schemas.microsoft.com/office/drawing/2014/main" id="{513238B1-45EF-42F9-B792-6CA73C5C9062}"/>
              </a:ext>
            </a:extLst>
          </p:cNvPr>
          <p:cNvCxnSpPr>
            <a:cxnSpLocks/>
          </p:cNvCxnSpPr>
          <p:nvPr userDrawn="1"/>
        </p:nvCxnSpPr>
        <p:spPr>
          <a:xfrm>
            <a:off x="685799" y="6531429"/>
            <a:ext cx="8686801" cy="0"/>
          </a:xfrm>
          <a:prstGeom prst="line">
            <a:avLst/>
          </a:prstGeom>
          <a:ln w="12700">
            <a:solidFill>
              <a:srgbClr val="2E3B4A">
                <a:alpha val="50196"/>
              </a:srgb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827B7B9-E789-41CE-B0AF-5AC649EB2EED}"/>
              </a:ext>
            </a:extLst>
          </p:cNvPr>
          <p:cNvSpPr txBox="1"/>
          <p:nvPr userDrawn="1"/>
        </p:nvSpPr>
        <p:spPr>
          <a:xfrm>
            <a:off x="8642350" y="6393027"/>
            <a:ext cx="3371850" cy="261610"/>
          </a:xfrm>
          <a:prstGeom prst="rect">
            <a:avLst/>
          </a:prstGeom>
          <a:noFill/>
          <a:ln w="12700">
            <a:noFill/>
          </a:ln>
        </p:spPr>
        <p:txBody>
          <a:bodyPr wrap="square" rtlCol="0">
            <a:spAutoFit/>
          </a:bodyPr>
          <a:lstStyle/>
          <a:p>
            <a:pPr algn="r"/>
            <a:r>
              <a:rPr lang="en-US" sz="1100" spc="300" dirty="0">
                <a:solidFill>
                  <a:srgbClr val="2E3B4A"/>
                </a:solidFill>
                <a:latin typeface="Century Gothic" panose="020B0502020202020204" pitchFamily="34" charset="0"/>
              </a:rPr>
              <a:t>MICHIGAN.GOV/MSHDA</a:t>
            </a:r>
          </a:p>
        </p:txBody>
      </p:sp>
    </p:spTree>
    <p:extLst>
      <p:ext uri="{BB962C8B-B14F-4D97-AF65-F5344CB8AC3E}">
        <p14:creationId xmlns:p14="http://schemas.microsoft.com/office/powerpoint/2010/main" val="16382744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3_Content with Cap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A013752-E46F-4E9E-8B5F-B82F5EFADD5A}"/>
              </a:ext>
            </a:extLst>
          </p:cNvPr>
          <p:cNvSpPr/>
          <p:nvPr userDrawn="1"/>
        </p:nvSpPr>
        <p:spPr>
          <a:xfrm>
            <a:off x="0" y="-15948"/>
            <a:ext cx="12192000" cy="6858000"/>
          </a:xfrm>
          <a:prstGeom prst="rect">
            <a:avLst/>
          </a:prstGeom>
          <a:gradFill flip="none" rotWithShape="1">
            <a:gsLst>
              <a:gs pos="0">
                <a:srgbClr val="2F3D4C"/>
              </a:gs>
              <a:gs pos="100000">
                <a:srgbClr val="22232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 name="Rectangle 4">
            <a:extLst>
              <a:ext uri="{FF2B5EF4-FFF2-40B4-BE49-F238E27FC236}">
                <a16:creationId xmlns:a16="http://schemas.microsoft.com/office/drawing/2014/main" id="{96883DB2-0CC5-4720-9B1C-057897A6EB00}"/>
              </a:ext>
            </a:extLst>
          </p:cNvPr>
          <p:cNvSpPr/>
          <p:nvPr userDrawn="1"/>
        </p:nvSpPr>
        <p:spPr>
          <a:xfrm rot="5400000">
            <a:off x="1341361" y="-1357312"/>
            <a:ext cx="2089299" cy="4772027"/>
          </a:xfrm>
          <a:prstGeom prst="rect">
            <a:avLst/>
          </a:prstGeom>
          <a:solidFill>
            <a:srgbClr val="3CA5D5">
              <a:alpha val="74902"/>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64762D2-2A6D-4518-A3DE-7851882118F6}"/>
              </a:ext>
            </a:extLst>
          </p:cNvPr>
          <p:cNvSpPr>
            <a:spLocks noGrp="1"/>
          </p:cNvSpPr>
          <p:nvPr>
            <p:ph type="title" hasCustomPrompt="1"/>
          </p:nvPr>
        </p:nvSpPr>
        <p:spPr>
          <a:xfrm>
            <a:off x="839788" y="457200"/>
            <a:ext cx="3932237" cy="1600200"/>
          </a:xfrm>
          <a:prstGeom prst="rect">
            <a:avLst/>
          </a:prstGeom>
        </p:spPr>
        <p:txBody>
          <a:bodyPr anchor="b"/>
          <a:lstStyle>
            <a:lvl1pPr>
              <a:defRPr sz="32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711406E-6037-4074-9E67-78BAECC71EAC}"/>
              </a:ext>
            </a:extLst>
          </p:cNvPr>
          <p:cNvSpPr>
            <a:spLocks noGrp="1"/>
          </p:cNvSpPr>
          <p:nvPr>
            <p:ph idx="1"/>
          </p:nvPr>
        </p:nvSpPr>
        <p:spPr>
          <a:xfrm>
            <a:off x="5183188" y="987425"/>
            <a:ext cx="6172200" cy="4873625"/>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5E5B5C-8045-459B-8C5F-2A3ED954B10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1" name="Straight Connector 10">
            <a:extLst>
              <a:ext uri="{FF2B5EF4-FFF2-40B4-BE49-F238E27FC236}">
                <a16:creationId xmlns:a16="http://schemas.microsoft.com/office/drawing/2014/main" id="{CAE1E897-7D82-4C00-A2C8-0A519DFA05E8}"/>
              </a:ext>
            </a:extLst>
          </p:cNvPr>
          <p:cNvCxnSpPr>
            <a:cxnSpLocks/>
          </p:cNvCxnSpPr>
          <p:nvPr userDrawn="1"/>
        </p:nvCxnSpPr>
        <p:spPr>
          <a:xfrm>
            <a:off x="685799" y="6531429"/>
            <a:ext cx="868680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F219D3F-EF14-47B0-A2A9-394EB6C2089C}"/>
              </a:ext>
            </a:extLst>
          </p:cNvPr>
          <p:cNvSpPr txBox="1"/>
          <p:nvPr userDrawn="1"/>
        </p:nvSpPr>
        <p:spPr>
          <a:xfrm>
            <a:off x="8642350" y="6393027"/>
            <a:ext cx="3371850" cy="261610"/>
          </a:xfrm>
          <a:prstGeom prst="rect">
            <a:avLst/>
          </a:prstGeom>
          <a:noFill/>
          <a:ln w="12700">
            <a:noFill/>
          </a:ln>
        </p:spPr>
        <p:txBody>
          <a:bodyPr wrap="square" rtlCol="0">
            <a:spAutoFit/>
          </a:bodyPr>
          <a:lstStyle/>
          <a:p>
            <a:pPr algn="r"/>
            <a:r>
              <a:rPr lang="en-US" sz="1100" spc="300" dirty="0">
                <a:solidFill>
                  <a:schemeClr val="bg1"/>
                </a:solidFill>
                <a:latin typeface="Century Gothic" panose="020B0502020202020204" pitchFamily="34" charset="0"/>
              </a:rPr>
              <a:t>MICHIGAN.GOV/MSHDA</a:t>
            </a:r>
          </a:p>
        </p:txBody>
      </p:sp>
    </p:spTree>
    <p:extLst>
      <p:ext uri="{BB962C8B-B14F-4D97-AF65-F5344CB8AC3E}">
        <p14:creationId xmlns:p14="http://schemas.microsoft.com/office/powerpoint/2010/main" val="2330176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F9D6A-C535-4632-9035-B403F4143A7B}"/>
              </a:ext>
            </a:extLst>
          </p:cNvPr>
          <p:cNvSpPr>
            <a:spLocks noGrp="1"/>
          </p:cNvSpPr>
          <p:nvPr>
            <p:ph type="title" hasCustomPrompt="1"/>
          </p:nvPr>
        </p:nvSpPr>
        <p:spPr>
          <a:xfrm>
            <a:off x="839788" y="457200"/>
            <a:ext cx="3932237" cy="1600200"/>
          </a:xfrm>
          <a:prstGeom prst="rect">
            <a:avLst/>
          </a:prstGeom>
        </p:spPr>
        <p:txBody>
          <a:bodyPr anchor="b"/>
          <a:lstStyle>
            <a:lvl1pPr>
              <a:defRPr sz="3200">
                <a:solidFill>
                  <a:srgbClr val="2E3B4A"/>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32F3026C-617F-406B-B83E-E70BF7542E02}"/>
              </a:ext>
            </a:extLst>
          </p:cNvPr>
          <p:cNvSpPr>
            <a:spLocks noGrp="1"/>
          </p:cNvSpPr>
          <p:nvPr>
            <p:ph type="pic" idx="1"/>
          </p:nvPr>
        </p:nvSpPr>
        <p:spPr>
          <a:xfrm>
            <a:off x="5183188" y="987425"/>
            <a:ext cx="6172200" cy="4873625"/>
          </a:xfrm>
          <a:prstGeom prst="rect">
            <a:avLst/>
          </a:prstGeom>
        </p:spPr>
        <p:txBody>
          <a:bodyPr/>
          <a:lstStyle>
            <a:lvl1pPr marL="0" indent="0">
              <a:buNone/>
              <a:defRPr sz="3200">
                <a:solidFill>
                  <a:srgbClr val="2E3B4A"/>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E04382-1322-4357-9B5F-DC28C24CEBF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rgbClr val="2E3B4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8" name="Straight Connector 7">
            <a:extLst>
              <a:ext uri="{FF2B5EF4-FFF2-40B4-BE49-F238E27FC236}">
                <a16:creationId xmlns:a16="http://schemas.microsoft.com/office/drawing/2014/main" id="{B909CA88-1EEA-4897-BA02-BEFBB5332A4E}"/>
              </a:ext>
            </a:extLst>
          </p:cNvPr>
          <p:cNvCxnSpPr>
            <a:cxnSpLocks/>
          </p:cNvCxnSpPr>
          <p:nvPr userDrawn="1"/>
        </p:nvCxnSpPr>
        <p:spPr>
          <a:xfrm>
            <a:off x="685799" y="6531429"/>
            <a:ext cx="8686801" cy="0"/>
          </a:xfrm>
          <a:prstGeom prst="line">
            <a:avLst/>
          </a:prstGeom>
          <a:ln w="12700">
            <a:solidFill>
              <a:srgbClr val="2E3B4A">
                <a:alpha val="50196"/>
              </a:srgb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1BF09B4-60CB-4E41-834A-C893C6786F81}"/>
              </a:ext>
            </a:extLst>
          </p:cNvPr>
          <p:cNvSpPr txBox="1"/>
          <p:nvPr userDrawn="1"/>
        </p:nvSpPr>
        <p:spPr>
          <a:xfrm>
            <a:off x="8642350" y="6393027"/>
            <a:ext cx="3371850" cy="261610"/>
          </a:xfrm>
          <a:prstGeom prst="rect">
            <a:avLst/>
          </a:prstGeom>
          <a:noFill/>
          <a:ln w="12700">
            <a:noFill/>
          </a:ln>
        </p:spPr>
        <p:txBody>
          <a:bodyPr wrap="square" rtlCol="0">
            <a:spAutoFit/>
          </a:bodyPr>
          <a:lstStyle/>
          <a:p>
            <a:pPr algn="r"/>
            <a:r>
              <a:rPr lang="en-US" sz="1100" spc="300" dirty="0">
                <a:solidFill>
                  <a:srgbClr val="2E3B4A"/>
                </a:solidFill>
                <a:latin typeface="Century Gothic" panose="020B0502020202020204" pitchFamily="34" charset="0"/>
              </a:rPr>
              <a:t>MICHIGAN.GOV/MSHDA</a:t>
            </a:r>
          </a:p>
        </p:txBody>
      </p:sp>
      <p:sp>
        <p:nvSpPr>
          <p:cNvPr id="11" name="Rectangle 10">
            <a:extLst>
              <a:ext uri="{FF2B5EF4-FFF2-40B4-BE49-F238E27FC236}">
                <a16:creationId xmlns:a16="http://schemas.microsoft.com/office/drawing/2014/main" id="{CA9AB9D3-D986-4C3E-847B-0402065AC2A4}"/>
              </a:ext>
            </a:extLst>
          </p:cNvPr>
          <p:cNvSpPr/>
          <p:nvPr userDrawn="1"/>
        </p:nvSpPr>
        <p:spPr>
          <a:xfrm>
            <a:off x="11506201" y="0"/>
            <a:ext cx="685799" cy="606516"/>
          </a:xfrm>
          <a:prstGeom prst="rect">
            <a:avLst/>
          </a:prstGeom>
          <a:solidFill>
            <a:srgbClr val="3CA5D5">
              <a:alpha val="74902"/>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Century Gothic" panose="020B0502020202020204" pitchFamily="34" charset="0"/>
            </a:endParaRPr>
          </a:p>
        </p:txBody>
      </p:sp>
      <p:cxnSp>
        <p:nvCxnSpPr>
          <p:cNvPr id="12" name="Straight Connector 11">
            <a:extLst>
              <a:ext uri="{FF2B5EF4-FFF2-40B4-BE49-F238E27FC236}">
                <a16:creationId xmlns:a16="http://schemas.microsoft.com/office/drawing/2014/main" id="{0A025742-8B3C-4170-AB83-3990D2DE27E8}"/>
              </a:ext>
            </a:extLst>
          </p:cNvPr>
          <p:cNvCxnSpPr>
            <a:cxnSpLocks/>
          </p:cNvCxnSpPr>
          <p:nvPr userDrawn="1"/>
        </p:nvCxnSpPr>
        <p:spPr>
          <a:xfrm>
            <a:off x="839788" y="2048500"/>
            <a:ext cx="3932237" cy="0"/>
          </a:xfrm>
          <a:prstGeom prst="line">
            <a:avLst/>
          </a:prstGeom>
          <a:ln w="12700">
            <a:solidFill>
              <a:srgbClr val="3CA5D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9459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B802616-C42E-4072-992D-567405F6AC33}"/>
              </a:ext>
            </a:extLst>
          </p:cNvPr>
          <p:cNvSpPr/>
          <p:nvPr userDrawn="1"/>
        </p:nvSpPr>
        <p:spPr>
          <a:xfrm>
            <a:off x="0" y="-15948"/>
            <a:ext cx="12192000" cy="6858000"/>
          </a:xfrm>
          <a:prstGeom prst="rect">
            <a:avLst/>
          </a:prstGeom>
          <a:gradFill flip="none" rotWithShape="1">
            <a:gsLst>
              <a:gs pos="0">
                <a:srgbClr val="2F3D4C"/>
              </a:gs>
              <a:gs pos="100000">
                <a:srgbClr val="22232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85FF9D6A-C535-4632-9035-B403F4143A7B}"/>
              </a:ext>
            </a:extLst>
          </p:cNvPr>
          <p:cNvSpPr>
            <a:spLocks noGrp="1"/>
          </p:cNvSpPr>
          <p:nvPr>
            <p:ph type="title" hasCustomPrompt="1"/>
          </p:nvPr>
        </p:nvSpPr>
        <p:spPr>
          <a:xfrm>
            <a:off x="839788" y="457200"/>
            <a:ext cx="3932237" cy="1600200"/>
          </a:xfrm>
          <a:prstGeom prst="rect">
            <a:avLst/>
          </a:prstGeom>
        </p:spPr>
        <p:txBody>
          <a:bodyPr anchor="b"/>
          <a:lstStyle>
            <a:lvl1pPr>
              <a:defRPr sz="3200">
                <a:solidFill>
                  <a:schemeClr val="bg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32F3026C-617F-406B-B83E-E70BF7542E02}"/>
              </a:ext>
            </a:extLst>
          </p:cNvPr>
          <p:cNvSpPr>
            <a:spLocks noGrp="1"/>
          </p:cNvSpPr>
          <p:nvPr>
            <p:ph type="pic" idx="1"/>
          </p:nvPr>
        </p:nvSpPr>
        <p:spPr>
          <a:xfrm>
            <a:off x="5183188" y="987425"/>
            <a:ext cx="6172200" cy="4873625"/>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E04382-1322-4357-9B5F-DC28C24CEBF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Rectangle 10">
            <a:extLst>
              <a:ext uri="{FF2B5EF4-FFF2-40B4-BE49-F238E27FC236}">
                <a16:creationId xmlns:a16="http://schemas.microsoft.com/office/drawing/2014/main" id="{CA9AB9D3-D986-4C3E-847B-0402065AC2A4}"/>
              </a:ext>
            </a:extLst>
          </p:cNvPr>
          <p:cNvSpPr/>
          <p:nvPr userDrawn="1"/>
        </p:nvSpPr>
        <p:spPr>
          <a:xfrm>
            <a:off x="11506201" y="-21156"/>
            <a:ext cx="685799" cy="627672"/>
          </a:xfrm>
          <a:prstGeom prst="rect">
            <a:avLst/>
          </a:prstGeom>
          <a:solidFill>
            <a:srgbClr val="3CA5D5">
              <a:alpha val="74902"/>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Century Gothic" panose="020B0502020202020204" pitchFamily="34" charset="0"/>
            </a:endParaRPr>
          </a:p>
        </p:txBody>
      </p:sp>
      <p:cxnSp>
        <p:nvCxnSpPr>
          <p:cNvPr id="12" name="Straight Connector 11">
            <a:extLst>
              <a:ext uri="{FF2B5EF4-FFF2-40B4-BE49-F238E27FC236}">
                <a16:creationId xmlns:a16="http://schemas.microsoft.com/office/drawing/2014/main" id="{0A025742-8B3C-4170-AB83-3990D2DE27E8}"/>
              </a:ext>
            </a:extLst>
          </p:cNvPr>
          <p:cNvCxnSpPr>
            <a:cxnSpLocks/>
          </p:cNvCxnSpPr>
          <p:nvPr userDrawn="1"/>
        </p:nvCxnSpPr>
        <p:spPr>
          <a:xfrm>
            <a:off x="839788" y="2048500"/>
            <a:ext cx="3932237" cy="0"/>
          </a:xfrm>
          <a:prstGeom prst="line">
            <a:avLst/>
          </a:prstGeom>
          <a:ln w="12700">
            <a:solidFill>
              <a:srgbClr val="3CA5D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22709D5-7A53-46B5-90A1-E1D50123467E}"/>
              </a:ext>
            </a:extLst>
          </p:cNvPr>
          <p:cNvCxnSpPr>
            <a:cxnSpLocks/>
          </p:cNvCxnSpPr>
          <p:nvPr userDrawn="1"/>
        </p:nvCxnSpPr>
        <p:spPr>
          <a:xfrm>
            <a:off x="685799" y="6531429"/>
            <a:ext cx="868680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359D10F-FE89-4D58-B317-A1D472D78D35}"/>
              </a:ext>
            </a:extLst>
          </p:cNvPr>
          <p:cNvSpPr txBox="1"/>
          <p:nvPr userDrawn="1"/>
        </p:nvSpPr>
        <p:spPr>
          <a:xfrm>
            <a:off x="8642350" y="6393027"/>
            <a:ext cx="3371850" cy="261610"/>
          </a:xfrm>
          <a:prstGeom prst="rect">
            <a:avLst/>
          </a:prstGeom>
          <a:noFill/>
          <a:ln w="12700">
            <a:noFill/>
          </a:ln>
        </p:spPr>
        <p:txBody>
          <a:bodyPr wrap="square" rtlCol="0">
            <a:spAutoFit/>
          </a:bodyPr>
          <a:lstStyle/>
          <a:p>
            <a:pPr algn="r"/>
            <a:r>
              <a:rPr lang="en-US" sz="1100" spc="300" dirty="0">
                <a:solidFill>
                  <a:schemeClr val="bg1"/>
                </a:solidFill>
                <a:latin typeface="Century Gothic" panose="020B0502020202020204" pitchFamily="34" charset="0"/>
              </a:rPr>
              <a:t>MICHIGAN.GOV/MSHDA</a:t>
            </a:r>
          </a:p>
        </p:txBody>
      </p:sp>
    </p:spTree>
    <p:extLst>
      <p:ext uri="{BB962C8B-B14F-4D97-AF65-F5344CB8AC3E}">
        <p14:creationId xmlns:p14="http://schemas.microsoft.com/office/powerpoint/2010/main" val="21431456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AEF20FB-F3B1-4444-95B3-3B564EEEBB6B}"/>
              </a:ext>
            </a:extLst>
          </p:cNvPr>
          <p:cNvSpPr/>
          <p:nvPr userDrawn="1"/>
        </p:nvSpPr>
        <p:spPr>
          <a:xfrm rot="5400000">
            <a:off x="1357311" y="-1357313"/>
            <a:ext cx="2057402" cy="4772027"/>
          </a:xfrm>
          <a:prstGeom prst="rect">
            <a:avLst/>
          </a:prstGeom>
          <a:solidFill>
            <a:srgbClr val="3CA5D5">
              <a:alpha val="74902"/>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5FF9D6A-C535-4632-9035-B403F4143A7B}"/>
              </a:ext>
            </a:extLst>
          </p:cNvPr>
          <p:cNvSpPr>
            <a:spLocks noGrp="1"/>
          </p:cNvSpPr>
          <p:nvPr>
            <p:ph type="title" hasCustomPrompt="1"/>
          </p:nvPr>
        </p:nvSpPr>
        <p:spPr>
          <a:xfrm>
            <a:off x="839788" y="457200"/>
            <a:ext cx="3932237" cy="1600200"/>
          </a:xfrm>
          <a:prstGeom prst="rect">
            <a:avLst/>
          </a:prstGeom>
        </p:spPr>
        <p:txBody>
          <a:bodyPr anchor="b"/>
          <a:lstStyle>
            <a:lvl1pPr>
              <a:defRPr sz="3200">
                <a:solidFill>
                  <a:srgbClr val="2E3B4A"/>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32F3026C-617F-406B-B83E-E70BF7542E02}"/>
              </a:ext>
            </a:extLst>
          </p:cNvPr>
          <p:cNvSpPr>
            <a:spLocks noGrp="1"/>
          </p:cNvSpPr>
          <p:nvPr>
            <p:ph type="pic" idx="1"/>
          </p:nvPr>
        </p:nvSpPr>
        <p:spPr>
          <a:xfrm>
            <a:off x="5183188" y="987425"/>
            <a:ext cx="6172200" cy="4873625"/>
          </a:xfrm>
          <a:prstGeom prst="rect">
            <a:avLst/>
          </a:prstGeom>
        </p:spPr>
        <p:txBody>
          <a:bodyPr/>
          <a:lstStyle>
            <a:lvl1pPr marL="0" indent="0">
              <a:buNone/>
              <a:defRPr sz="3200">
                <a:solidFill>
                  <a:srgbClr val="2E3B4A"/>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E04382-1322-4357-9B5F-DC28C24CEBF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rgbClr val="2E3B4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8" name="Straight Connector 7">
            <a:extLst>
              <a:ext uri="{FF2B5EF4-FFF2-40B4-BE49-F238E27FC236}">
                <a16:creationId xmlns:a16="http://schemas.microsoft.com/office/drawing/2014/main" id="{B909CA88-1EEA-4897-BA02-BEFBB5332A4E}"/>
              </a:ext>
            </a:extLst>
          </p:cNvPr>
          <p:cNvCxnSpPr>
            <a:cxnSpLocks/>
          </p:cNvCxnSpPr>
          <p:nvPr userDrawn="1"/>
        </p:nvCxnSpPr>
        <p:spPr>
          <a:xfrm>
            <a:off x="685799" y="6531429"/>
            <a:ext cx="8686801" cy="0"/>
          </a:xfrm>
          <a:prstGeom prst="line">
            <a:avLst/>
          </a:prstGeom>
          <a:ln w="12700">
            <a:solidFill>
              <a:srgbClr val="2E3B4A">
                <a:alpha val="50196"/>
              </a:srgb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1BF09B4-60CB-4E41-834A-C893C6786F81}"/>
              </a:ext>
            </a:extLst>
          </p:cNvPr>
          <p:cNvSpPr txBox="1"/>
          <p:nvPr userDrawn="1"/>
        </p:nvSpPr>
        <p:spPr>
          <a:xfrm>
            <a:off x="8642350" y="6393027"/>
            <a:ext cx="3371850" cy="261610"/>
          </a:xfrm>
          <a:prstGeom prst="rect">
            <a:avLst/>
          </a:prstGeom>
          <a:noFill/>
          <a:ln w="12700">
            <a:noFill/>
          </a:ln>
        </p:spPr>
        <p:txBody>
          <a:bodyPr wrap="square" rtlCol="0">
            <a:spAutoFit/>
          </a:bodyPr>
          <a:lstStyle/>
          <a:p>
            <a:pPr algn="r"/>
            <a:r>
              <a:rPr lang="en-US" sz="1100" spc="300" dirty="0">
                <a:solidFill>
                  <a:srgbClr val="2E3B4A"/>
                </a:solidFill>
                <a:latin typeface="Century Gothic" panose="020B0502020202020204" pitchFamily="34" charset="0"/>
              </a:rPr>
              <a:t>MICHIGAN.GOV/MSHDA</a:t>
            </a:r>
          </a:p>
        </p:txBody>
      </p:sp>
    </p:spTree>
    <p:extLst>
      <p:ext uri="{BB962C8B-B14F-4D97-AF65-F5344CB8AC3E}">
        <p14:creationId xmlns:p14="http://schemas.microsoft.com/office/powerpoint/2010/main" val="21760546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3_Picture with Cap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562C4A-F343-481C-8E76-7563A8FDE06D}"/>
              </a:ext>
            </a:extLst>
          </p:cNvPr>
          <p:cNvSpPr/>
          <p:nvPr userDrawn="1"/>
        </p:nvSpPr>
        <p:spPr>
          <a:xfrm>
            <a:off x="0" y="-15948"/>
            <a:ext cx="12192000" cy="6858000"/>
          </a:xfrm>
          <a:prstGeom prst="rect">
            <a:avLst/>
          </a:prstGeom>
          <a:gradFill flip="none" rotWithShape="1">
            <a:gsLst>
              <a:gs pos="0">
                <a:srgbClr val="2F3D4C"/>
              </a:gs>
              <a:gs pos="100000">
                <a:srgbClr val="22232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 name="Rectangle 4">
            <a:extLst>
              <a:ext uri="{FF2B5EF4-FFF2-40B4-BE49-F238E27FC236}">
                <a16:creationId xmlns:a16="http://schemas.microsoft.com/office/drawing/2014/main" id="{2AEF20FB-F3B1-4444-95B3-3B564EEEBB6B}"/>
              </a:ext>
            </a:extLst>
          </p:cNvPr>
          <p:cNvSpPr/>
          <p:nvPr userDrawn="1"/>
        </p:nvSpPr>
        <p:spPr>
          <a:xfrm rot="5400000">
            <a:off x="1349338" y="-1365286"/>
            <a:ext cx="2073348" cy="4772027"/>
          </a:xfrm>
          <a:prstGeom prst="rect">
            <a:avLst/>
          </a:prstGeom>
          <a:solidFill>
            <a:srgbClr val="3CA5D5">
              <a:alpha val="74902"/>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5FF9D6A-C535-4632-9035-B403F4143A7B}"/>
              </a:ext>
            </a:extLst>
          </p:cNvPr>
          <p:cNvSpPr>
            <a:spLocks noGrp="1"/>
          </p:cNvSpPr>
          <p:nvPr>
            <p:ph type="title" hasCustomPrompt="1"/>
          </p:nvPr>
        </p:nvSpPr>
        <p:spPr>
          <a:xfrm>
            <a:off x="839788" y="457200"/>
            <a:ext cx="3932237" cy="1600200"/>
          </a:xfrm>
          <a:prstGeom prst="rect">
            <a:avLst/>
          </a:prstGeom>
        </p:spPr>
        <p:txBody>
          <a:bodyPr anchor="b"/>
          <a:lstStyle>
            <a:lvl1pPr>
              <a:defRPr sz="3200">
                <a:solidFill>
                  <a:schemeClr val="bg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32F3026C-617F-406B-B83E-E70BF7542E02}"/>
              </a:ext>
            </a:extLst>
          </p:cNvPr>
          <p:cNvSpPr>
            <a:spLocks noGrp="1"/>
          </p:cNvSpPr>
          <p:nvPr>
            <p:ph type="pic" idx="1"/>
          </p:nvPr>
        </p:nvSpPr>
        <p:spPr>
          <a:xfrm>
            <a:off x="5183188" y="987425"/>
            <a:ext cx="6172200" cy="4873625"/>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E04382-1322-4357-9B5F-DC28C24CEBF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1" name="Straight Connector 10">
            <a:extLst>
              <a:ext uri="{FF2B5EF4-FFF2-40B4-BE49-F238E27FC236}">
                <a16:creationId xmlns:a16="http://schemas.microsoft.com/office/drawing/2014/main" id="{E43BBBF0-A1B8-4FB6-8F7A-85E8D47C2DA9}"/>
              </a:ext>
            </a:extLst>
          </p:cNvPr>
          <p:cNvCxnSpPr>
            <a:cxnSpLocks/>
          </p:cNvCxnSpPr>
          <p:nvPr userDrawn="1"/>
        </p:nvCxnSpPr>
        <p:spPr>
          <a:xfrm>
            <a:off x="685799" y="6531429"/>
            <a:ext cx="868680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3B83568-6049-448B-AA3E-2D2554DCA241}"/>
              </a:ext>
            </a:extLst>
          </p:cNvPr>
          <p:cNvSpPr txBox="1"/>
          <p:nvPr userDrawn="1"/>
        </p:nvSpPr>
        <p:spPr>
          <a:xfrm>
            <a:off x="8642350" y="6393027"/>
            <a:ext cx="3371850" cy="261610"/>
          </a:xfrm>
          <a:prstGeom prst="rect">
            <a:avLst/>
          </a:prstGeom>
          <a:noFill/>
          <a:ln w="12700">
            <a:noFill/>
          </a:ln>
        </p:spPr>
        <p:txBody>
          <a:bodyPr wrap="square" rtlCol="0">
            <a:spAutoFit/>
          </a:bodyPr>
          <a:lstStyle/>
          <a:p>
            <a:pPr algn="r"/>
            <a:r>
              <a:rPr lang="en-US" sz="1100" spc="300" dirty="0">
                <a:solidFill>
                  <a:schemeClr val="bg1"/>
                </a:solidFill>
                <a:latin typeface="Century Gothic" panose="020B0502020202020204" pitchFamily="34" charset="0"/>
              </a:rPr>
              <a:t>MICHIGAN.GOV/MSHDA</a:t>
            </a:r>
          </a:p>
        </p:txBody>
      </p:sp>
    </p:spTree>
    <p:extLst>
      <p:ext uri="{BB962C8B-B14F-4D97-AF65-F5344CB8AC3E}">
        <p14:creationId xmlns:p14="http://schemas.microsoft.com/office/powerpoint/2010/main" val="1047014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3081ADE-EBD9-46C2-AA10-D0EE1F348012}"/>
              </a:ext>
            </a:extLst>
          </p:cNvPr>
          <p:cNvSpPr/>
          <p:nvPr userDrawn="1"/>
        </p:nvSpPr>
        <p:spPr>
          <a:xfrm>
            <a:off x="0" y="-6642"/>
            <a:ext cx="12192000" cy="6858000"/>
          </a:xfrm>
          <a:prstGeom prst="rect">
            <a:avLst/>
          </a:prstGeom>
          <a:gradFill flip="none" rotWithShape="1">
            <a:gsLst>
              <a:gs pos="0">
                <a:srgbClr val="2F3D4C"/>
              </a:gs>
              <a:gs pos="100000">
                <a:srgbClr val="22232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CB1C481-7D1B-47AD-B071-C97EED9C79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365" y="1105429"/>
            <a:ext cx="3273368" cy="686153"/>
          </a:xfrm>
          <a:prstGeom prst="rect">
            <a:avLst/>
          </a:prstGeom>
        </p:spPr>
      </p:pic>
      <p:pic>
        <p:nvPicPr>
          <p:cNvPr id="19" name="Picture 18">
            <a:extLst>
              <a:ext uri="{FF2B5EF4-FFF2-40B4-BE49-F238E27FC236}">
                <a16:creationId xmlns:a16="http://schemas.microsoft.com/office/drawing/2014/main" id="{EA97096B-DD21-4207-B31D-421A8A7CDEB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7546" t="4164" r="9887" b="23245"/>
          <a:stretch/>
        </p:blipFill>
        <p:spPr>
          <a:xfrm>
            <a:off x="6798608" y="1122363"/>
            <a:ext cx="4631392" cy="3088505"/>
          </a:xfrm>
          <a:prstGeom prst="rect">
            <a:avLst/>
          </a:prstGeom>
        </p:spPr>
      </p:pic>
      <p:sp>
        <p:nvSpPr>
          <p:cNvPr id="10" name="Rectangle 9">
            <a:extLst>
              <a:ext uri="{FF2B5EF4-FFF2-40B4-BE49-F238E27FC236}">
                <a16:creationId xmlns:a16="http://schemas.microsoft.com/office/drawing/2014/main" id="{9E07F1B4-17E0-40C8-88D8-D2B8B5F5849F}"/>
              </a:ext>
            </a:extLst>
          </p:cNvPr>
          <p:cNvSpPr/>
          <p:nvPr userDrawn="1"/>
        </p:nvSpPr>
        <p:spPr>
          <a:xfrm>
            <a:off x="5800143" y="2029600"/>
            <a:ext cx="4262230" cy="3123953"/>
          </a:xfrm>
          <a:prstGeom prst="rect">
            <a:avLst/>
          </a:prstGeom>
          <a:solidFill>
            <a:srgbClr val="3CA5D5">
              <a:alpha val="74902"/>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036225B-6693-40E6-88C1-84A772B24C9D}"/>
              </a:ext>
            </a:extLst>
          </p:cNvPr>
          <p:cNvSpPr txBox="1"/>
          <p:nvPr userDrawn="1"/>
        </p:nvSpPr>
        <p:spPr>
          <a:xfrm>
            <a:off x="720064" y="3060407"/>
            <a:ext cx="11636443" cy="1446550"/>
          </a:xfrm>
          <a:prstGeom prst="rect">
            <a:avLst/>
          </a:prstGeom>
          <a:noFill/>
        </p:spPr>
        <p:txBody>
          <a:bodyPr wrap="square" rtlCol="0">
            <a:spAutoFit/>
          </a:bodyPr>
          <a:lstStyle/>
          <a:p>
            <a:r>
              <a:rPr lang="en-US" sz="8800" b="1" dirty="0">
                <a:solidFill>
                  <a:schemeClr val="bg1"/>
                </a:solidFill>
                <a:latin typeface="Century Gothic" panose="020B0502020202020204" pitchFamily="34" charset="0"/>
              </a:rPr>
              <a:t>THANK YOU</a:t>
            </a:r>
          </a:p>
        </p:txBody>
      </p:sp>
    </p:spTree>
    <p:extLst>
      <p:ext uri="{BB962C8B-B14F-4D97-AF65-F5344CB8AC3E}">
        <p14:creationId xmlns:p14="http://schemas.microsoft.com/office/powerpoint/2010/main" val="4007274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6143435-9074-4D81-82E3-47F5674AD19A}"/>
              </a:ext>
            </a:extLst>
          </p:cNvPr>
          <p:cNvSpPr/>
          <p:nvPr userDrawn="1"/>
        </p:nvSpPr>
        <p:spPr>
          <a:xfrm>
            <a:off x="0" y="-15948"/>
            <a:ext cx="12192000" cy="6858000"/>
          </a:xfrm>
          <a:prstGeom prst="rect">
            <a:avLst/>
          </a:prstGeom>
          <a:gradFill flip="none" rotWithShape="1">
            <a:gsLst>
              <a:gs pos="0">
                <a:srgbClr val="2F3D4C"/>
              </a:gs>
              <a:gs pos="100000">
                <a:srgbClr val="22232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E3B4A"/>
              </a:solidFill>
            </a:endParaRPr>
          </a:p>
        </p:txBody>
      </p:sp>
      <p:grpSp>
        <p:nvGrpSpPr>
          <p:cNvPr id="7" name="Group 6">
            <a:extLst>
              <a:ext uri="{FF2B5EF4-FFF2-40B4-BE49-F238E27FC236}">
                <a16:creationId xmlns:a16="http://schemas.microsoft.com/office/drawing/2014/main" id="{9CBF240C-A12C-4044-9DD0-882FD834C72F}"/>
              </a:ext>
            </a:extLst>
          </p:cNvPr>
          <p:cNvGrpSpPr/>
          <p:nvPr userDrawn="1"/>
        </p:nvGrpSpPr>
        <p:grpSpPr>
          <a:xfrm>
            <a:off x="685799" y="6393027"/>
            <a:ext cx="11328401" cy="261610"/>
            <a:chOff x="685799" y="6393027"/>
            <a:chExt cx="11328401" cy="261610"/>
          </a:xfrm>
        </p:grpSpPr>
        <p:cxnSp>
          <p:nvCxnSpPr>
            <p:cNvPr id="8" name="Straight Connector 7">
              <a:extLst>
                <a:ext uri="{FF2B5EF4-FFF2-40B4-BE49-F238E27FC236}">
                  <a16:creationId xmlns:a16="http://schemas.microsoft.com/office/drawing/2014/main" id="{9F6BE88E-F62E-4DEF-AB94-68A41235AFA0}"/>
                </a:ext>
              </a:extLst>
            </p:cNvPr>
            <p:cNvCxnSpPr>
              <a:cxnSpLocks/>
            </p:cNvCxnSpPr>
            <p:nvPr/>
          </p:nvCxnSpPr>
          <p:spPr>
            <a:xfrm>
              <a:off x="685799" y="6531429"/>
              <a:ext cx="8686801" cy="0"/>
            </a:xfrm>
            <a:prstGeom prst="line">
              <a:avLst/>
            </a:prstGeom>
            <a:ln>
              <a:solidFill>
                <a:srgbClr val="FFFFFF">
                  <a:alpha val="50196"/>
                </a:srgb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A30209D-CF37-4147-9A31-9E1A5A2C5D86}"/>
                </a:ext>
              </a:extLst>
            </p:cNvPr>
            <p:cNvSpPr txBox="1"/>
            <p:nvPr/>
          </p:nvSpPr>
          <p:spPr>
            <a:xfrm>
              <a:off x="8642350" y="6393027"/>
              <a:ext cx="3371850" cy="261610"/>
            </a:xfrm>
            <a:prstGeom prst="rect">
              <a:avLst/>
            </a:prstGeom>
            <a:noFill/>
            <a:ln>
              <a:noFill/>
            </a:ln>
          </p:spPr>
          <p:txBody>
            <a:bodyPr wrap="square" rtlCol="0">
              <a:spAutoFit/>
            </a:bodyPr>
            <a:lstStyle/>
            <a:p>
              <a:pPr algn="r"/>
              <a:r>
                <a:rPr lang="en-US" sz="1100" spc="300" dirty="0">
                  <a:solidFill>
                    <a:srgbClr val="FFFFFF"/>
                  </a:solidFill>
                  <a:latin typeface="Century Gothic" panose="020B0502020202020204" pitchFamily="34" charset="0"/>
                </a:rPr>
                <a:t>MICHIGAN.GOV/MSHDA</a:t>
              </a:r>
            </a:p>
          </p:txBody>
        </p:sp>
      </p:grpSp>
      <p:cxnSp>
        <p:nvCxnSpPr>
          <p:cNvPr id="11" name="Straight Connector 10">
            <a:extLst>
              <a:ext uri="{FF2B5EF4-FFF2-40B4-BE49-F238E27FC236}">
                <a16:creationId xmlns:a16="http://schemas.microsoft.com/office/drawing/2014/main" id="{3E0C18C8-EE85-4C74-BFC7-DB0153648280}"/>
              </a:ext>
            </a:extLst>
          </p:cNvPr>
          <p:cNvCxnSpPr/>
          <p:nvPr userDrawn="1"/>
        </p:nvCxnSpPr>
        <p:spPr>
          <a:xfrm>
            <a:off x="851208" y="1709326"/>
            <a:ext cx="3185160" cy="0"/>
          </a:xfrm>
          <a:prstGeom prst="line">
            <a:avLst/>
          </a:prstGeom>
          <a:ln w="12700">
            <a:solidFill>
              <a:srgbClr val="3CA5D5"/>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D78F470-BC84-4AE4-BD98-381050484AC1}"/>
              </a:ext>
            </a:extLst>
          </p:cNvPr>
          <p:cNvSpPr/>
          <p:nvPr userDrawn="1"/>
        </p:nvSpPr>
        <p:spPr>
          <a:xfrm>
            <a:off x="11506201" y="-21156"/>
            <a:ext cx="685799" cy="627672"/>
          </a:xfrm>
          <a:prstGeom prst="rect">
            <a:avLst/>
          </a:prstGeom>
          <a:solidFill>
            <a:srgbClr val="3CA5D5">
              <a:alpha val="74902"/>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9" name="Content Placeholder 2">
            <a:extLst>
              <a:ext uri="{FF2B5EF4-FFF2-40B4-BE49-F238E27FC236}">
                <a16:creationId xmlns:a16="http://schemas.microsoft.com/office/drawing/2014/main" id="{0A5132CF-B1FD-4082-80D7-86F2CE461921}"/>
              </a:ext>
            </a:extLst>
          </p:cNvPr>
          <p:cNvSpPr>
            <a:spLocks noGrp="1"/>
          </p:cNvSpPr>
          <p:nvPr>
            <p:ph sz="half" idx="1"/>
          </p:nvPr>
        </p:nvSpPr>
        <p:spPr>
          <a:xfrm>
            <a:off x="838199" y="1825625"/>
            <a:ext cx="10668001" cy="43513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itle 1">
            <a:extLst>
              <a:ext uri="{FF2B5EF4-FFF2-40B4-BE49-F238E27FC236}">
                <a16:creationId xmlns:a16="http://schemas.microsoft.com/office/drawing/2014/main" id="{090C81C3-B97A-4AE7-B3B9-C927E029E3C2}"/>
              </a:ext>
            </a:extLst>
          </p:cNvPr>
          <p:cNvSpPr>
            <a:spLocks noGrp="1"/>
          </p:cNvSpPr>
          <p:nvPr>
            <p:ph type="title" hasCustomPrompt="1"/>
          </p:nvPr>
        </p:nvSpPr>
        <p:spPr>
          <a:xfrm>
            <a:off x="838200" y="606516"/>
            <a:ext cx="10515600" cy="1084172"/>
          </a:xfrm>
          <a:prstGeom prst="rect">
            <a:avLst/>
          </a:prstGeo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155171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423C2D-7841-47AA-AF14-B52E8255E3D9}"/>
              </a:ext>
            </a:extLst>
          </p:cNvPr>
          <p:cNvSpPr/>
          <p:nvPr userDrawn="1"/>
        </p:nvSpPr>
        <p:spPr>
          <a:xfrm rot="5400000">
            <a:off x="5250657" y="-5250659"/>
            <a:ext cx="1690684" cy="12192002"/>
          </a:xfrm>
          <a:prstGeom prst="rect">
            <a:avLst/>
          </a:prstGeom>
          <a:solidFill>
            <a:srgbClr val="3CA5D5">
              <a:alpha val="74902"/>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9CBF240C-A12C-4044-9DD0-882FD834C72F}"/>
              </a:ext>
            </a:extLst>
          </p:cNvPr>
          <p:cNvGrpSpPr/>
          <p:nvPr userDrawn="1"/>
        </p:nvGrpSpPr>
        <p:grpSpPr>
          <a:xfrm>
            <a:off x="685799" y="6393027"/>
            <a:ext cx="11328401" cy="261610"/>
            <a:chOff x="685799" y="6393027"/>
            <a:chExt cx="11328401" cy="261610"/>
          </a:xfrm>
        </p:grpSpPr>
        <p:cxnSp>
          <p:nvCxnSpPr>
            <p:cNvPr id="8" name="Straight Connector 7">
              <a:extLst>
                <a:ext uri="{FF2B5EF4-FFF2-40B4-BE49-F238E27FC236}">
                  <a16:creationId xmlns:a16="http://schemas.microsoft.com/office/drawing/2014/main" id="{9F6BE88E-F62E-4DEF-AB94-68A41235AFA0}"/>
                </a:ext>
              </a:extLst>
            </p:cNvPr>
            <p:cNvCxnSpPr>
              <a:cxnSpLocks/>
            </p:cNvCxnSpPr>
            <p:nvPr/>
          </p:nvCxnSpPr>
          <p:spPr>
            <a:xfrm>
              <a:off x="685799" y="6531429"/>
              <a:ext cx="8686801" cy="0"/>
            </a:xfrm>
            <a:prstGeom prst="line">
              <a:avLst/>
            </a:prstGeom>
            <a:ln w="12700">
              <a:solidFill>
                <a:srgbClr val="2E3B4A">
                  <a:alpha val="50196"/>
                </a:srgb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A30209D-CF37-4147-9A31-9E1A5A2C5D86}"/>
                </a:ext>
              </a:extLst>
            </p:cNvPr>
            <p:cNvSpPr txBox="1"/>
            <p:nvPr/>
          </p:nvSpPr>
          <p:spPr>
            <a:xfrm>
              <a:off x="8642350" y="6393027"/>
              <a:ext cx="3371850" cy="261610"/>
            </a:xfrm>
            <a:prstGeom prst="rect">
              <a:avLst/>
            </a:prstGeom>
            <a:noFill/>
            <a:ln w="12700">
              <a:noFill/>
            </a:ln>
          </p:spPr>
          <p:txBody>
            <a:bodyPr wrap="square" rtlCol="0">
              <a:spAutoFit/>
            </a:bodyPr>
            <a:lstStyle/>
            <a:p>
              <a:pPr algn="r"/>
              <a:r>
                <a:rPr lang="en-US" sz="1100" spc="300" dirty="0">
                  <a:solidFill>
                    <a:srgbClr val="2E3B4A"/>
                  </a:solidFill>
                  <a:latin typeface="Century Gothic" panose="020B0502020202020204" pitchFamily="34" charset="0"/>
                </a:rPr>
                <a:t>MICHIGAN.GOV/MSHDA</a:t>
              </a:r>
            </a:p>
          </p:txBody>
        </p:sp>
      </p:grpSp>
      <p:cxnSp>
        <p:nvCxnSpPr>
          <p:cNvPr id="11" name="Straight Connector 10">
            <a:extLst>
              <a:ext uri="{FF2B5EF4-FFF2-40B4-BE49-F238E27FC236}">
                <a16:creationId xmlns:a16="http://schemas.microsoft.com/office/drawing/2014/main" id="{3E0C18C8-EE85-4C74-BFC7-DB0153648280}"/>
              </a:ext>
            </a:extLst>
          </p:cNvPr>
          <p:cNvCxnSpPr/>
          <p:nvPr userDrawn="1"/>
        </p:nvCxnSpPr>
        <p:spPr>
          <a:xfrm>
            <a:off x="832286" y="1703016"/>
            <a:ext cx="3185160" cy="0"/>
          </a:xfrm>
          <a:prstGeom prst="line">
            <a:avLst/>
          </a:prstGeom>
          <a:ln w="12700">
            <a:solidFill>
              <a:srgbClr val="3CA5D5"/>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57E7ED57-C95A-4B92-800E-06F8403F5CDF}"/>
              </a:ext>
            </a:extLst>
          </p:cNvPr>
          <p:cNvSpPr>
            <a:spLocks noGrp="1"/>
          </p:cNvSpPr>
          <p:nvPr>
            <p:ph sz="half" idx="1"/>
          </p:nvPr>
        </p:nvSpPr>
        <p:spPr>
          <a:xfrm>
            <a:off x="838199" y="1825625"/>
            <a:ext cx="10668001" cy="4351338"/>
          </a:xfrm>
          <a:prstGeom prst="rect">
            <a:avLst/>
          </a:prstGeom>
        </p:spPr>
        <p:txBody>
          <a:bodyPr/>
          <a:lstStyle>
            <a:lvl1pPr>
              <a:defRPr>
                <a:solidFill>
                  <a:srgbClr val="2E3B4A"/>
                </a:solidFill>
              </a:defRPr>
            </a:lvl1pPr>
            <a:lvl2pPr>
              <a:defRPr>
                <a:solidFill>
                  <a:srgbClr val="2E3B4A"/>
                </a:solidFill>
              </a:defRPr>
            </a:lvl2pPr>
            <a:lvl3pPr>
              <a:defRPr>
                <a:solidFill>
                  <a:srgbClr val="2E3B4A"/>
                </a:solidFill>
              </a:defRPr>
            </a:lvl3pPr>
            <a:lvl4pPr>
              <a:defRPr>
                <a:solidFill>
                  <a:srgbClr val="2E3B4A"/>
                </a:solidFill>
              </a:defRPr>
            </a:lvl4pPr>
            <a:lvl5pPr>
              <a:defRPr>
                <a:solidFill>
                  <a:srgbClr val="2E3B4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641AA4DA-3659-4603-A2E4-5BD53E7AA23D}"/>
              </a:ext>
            </a:extLst>
          </p:cNvPr>
          <p:cNvSpPr>
            <a:spLocks noGrp="1"/>
          </p:cNvSpPr>
          <p:nvPr>
            <p:ph type="title" hasCustomPrompt="1"/>
          </p:nvPr>
        </p:nvSpPr>
        <p:spPr>
          <a:xfrm>
            <a:off x="838199" y="606516"/>
            <a:ext cx="10668001" cy="1084172"/>
          </a:xfrm>
          <a:prstGeom prst="rect">
            <a:avLst/>
          </a:prstGeom>
        </p:spPr>
        <p:txBody>
          <a:bodyPr/>
          <a:lstStyle>
            <a:lvl1pPr>
              <a:defRPr>
                <a:solidFill>
                  <a:srgbClr val="2E3B4A"/>
                </a:solidFill>
              </a:defRPr>
            </a:lvl1pPr>
          </a:lstStyle>
          <a:p>
            <a:r>
              <a:rPr lang="en-US" dirty="0"/>
              <a:t>CLICK TO EDIT MASTER TITLE STYLE</a:t>
            </a:r>
          </a:p>
        </p:txBody>
      </p:sp>
    </p:spTree>
    <p:extLst>
      <p:ext uri="{BB962C8B-B14F-4D97-AF65-F5344CB8AC3E}">
        <p14:creationId xmlns:p14="http://schemas.microsoft.com/office/powerpoint/2010/main" val="811114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6143435-9074-4D81-82E3-47F5674AD19A}"/>
              </a:ext>
            </a:extLst>
          </p:cNvPr>
          <p:cNvSpPr/>
          <p:nvPr userDrawn="1"/>
        </p:nvSpPr>
        <p:spPr>
          <a:xfrm>
            <a:off x="0" y="-15948"/>
            <a:ext cx="12192000" cy="6858000"/>
          </a:xfrm>
          <a:prstGeom prst="rect">
            <a:avLst/>
          </a:prstGeom>
          <a:gradFill flip="none" rotWithShape="1">
            <a:gsLst>
              <a:gs pos="0">
                <a:srgbClr val="2F3D4C"/>
              </a:gs>
              <a:gs pos="100000">
                <a:srgbClr val="22232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E3B4A"/>
              </a:solidFill>
            </a:endParaRPr>
          </a:p>
        </p:txBody>
      </p:sp>
      <p:grpSp>
        <p:nvGrpSpPr>
          <p:cNvPr id="7" name="Group 6">
            <a:extLst>
              <a:ext uri="{FF2B5EF4-FFF2-40B4-BE49-F238E27FC236}">
                <a16:creationId xmlns:a16="http://schemas.microsoft.com/office/drawing/2014/main" id="{9CBF240C-A12C-4044-9DD0-882FD834C72F}"/>
              </a:ext>
            </a:extLst>
          </p:cNvPr>
          <p:cNvGrpSpPr/>
          <p:nvPr userDrawn="1"/>
        </p:nvGrpSpPr>
        <p:grpSpPr>
          <a:xfrm>
            <a:off x="685799" y="6393027"/>
            <a:ext cx="11328401" cy="261610"/>
            <a:chOff x="685799" y="6393027"/>
            <a:chExt cx="11328401" cy="261610"/>
          </a:xfrm>
        </p:grpSpPr>
        <p:cxnSp>
          <p:nvCxnSpPr>
            <p:cNvPr id="8" name="Straight Connector 7">
              <a:extLst>
                <a:ext uri="{FF2B5EF4-FFF2-40B4-BE49-F238E27FC236}">
                  <a16:creationId xmlns:a16="http://schemas.microsoft.com/office/drawing/2014/main" id="{9F6BE88E-F62E-4DEF-AB94-68A41235AFA0}"/>
                </a:ext>
              </a:extLst>
            </p:cNvPr>
            <p:cNvCxnSpPr>
              <a:cxnSpLocks/>
            </p:cNvCxnSpPr>
            <p:nvPr/>
          </p:nvCxnSpPr>
          <p:spPr>
            <a:xfrm>
              <a:off x="685799" y="6531429"/>
              <a:ext cx="8686801" cy="0"/>
            </a:xfrm>
            <a:prstGeom prst="line">
              <a:avLst/>
            </a:prstGeom>
            <a:ln>
              <a:solidFill>
                <a:srgbClr val="FFFFFF">
                  <a:alpha val="50196"/>
                </a:srgb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A30209D-CF37-4147-9A31-9E1A5A2C5D86}"/>
                </a:ext>
              </a:extLst>
            </p:cNvPr>
            <p:cNvSpPr txBox="1"/>
            <p:nvPr/>
          </p:nvSpPr>
          <p:spPr>
            <a:xfrm>
              <a:off x="8642350" y="6393027"/>
              <a:ext cx="3371850" cy="261610"/>
            </a:xfrm>
            <a:prstGeom prst="rect">
              <a:avLst/>
            </a:prstGeom>
            <a:noFill/>
            <a:ln>
              <a:noFill/>
            </a:ln>
          </p:spPr>
          <p:txBody>
            <a:bodyPr wrap="square" rtlCol="0">
              <a:spAutoFit/>
            </a:bodyPr>
            <a:lstStyle/>
            <a:p>
              <a:pPr algn="r"/>
              <a:r>
                <a:rPr lang="en-US" sz="1100" spc="300" dirty="0">
                  <a:solidFill>
                    <a:srgbClr val="FFFFFF"/>
                  </a:solidFill>
                  <a:latin typeface="Century Gothic" panose="020B0502020202020204" pitchFamily="34" charset="0"/>
                </a:rPr>
                <a:t>MICHIGAN.GOV/MSHDA</a:t>
              </a:r>
            </a:p>
          </p:txBody>
        </p:sp>
      </p:grpSp>
      <p:cxnSp>
        <p:nvCxnSpPr>
          <p:cNvPr id="11" name="Straight Connector 10">
            <a:extLst>
              <a:ext uri="{FF2B5EF4-FFF2-40B4-BE49-F238E27FC236}">
                <a16:creationId xmlns:a16="http://schemas.microsoft.com/office/drawing/2014/main" id="{3E0C18C8-EE85-4C74-BFC7-DB0153648280}"/>
              </a:ext>
            </a:extLst>
          </p:cNvPr>
          <p:cNvCxnSpPr/>
          <p:nvPr userDrawn="1"/>
        </p:nvCxnSpPr>
        <p:spPr>
          <a:xfrm>
            <a:off x="851208" y="1709326"/>
            <a:ext cx="3185160" cy="0"/>
          </a:xfrm>
          <a:prstGeom prst="line">
            <a:avLst/>
          </a:prstGeom>
          <a:ln w="12700">
            <a:solidFill>
              <a:srgbClr val="3CA5D5"/>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0A5132CF-B1FD-4082-80D7-86F2CE461921}"/>
              </a:ext>
            </a:extLst>
          </p:cNvPr>
          <p:cNvSpPr>
            <a:spLocks noGrp="1"/>
          </p:cNvSpPr>
          <p:nvPr>
            <p:ph sz="half" idx="1"/>
          </p:nvPr>
        </p:nvSpPr>
        <p:spPr>
          <a:xfrm>
            <a:off x="838199" y="1825625"/>
            <a:ext cx="10668001" cy="43513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1">
            <a:extLst>
              <a:ext uri="{FF2B5EF4-FFF2-40B4-BE49-F238E27FC236}">
                <a16:creationId xmlns:a16="http://schemas.microsoft.com/office/drawing/2014/main" id="{134C980B-AE37-4F60-8CDA-B8321DF45562}"/>
              </a:ext>
            </a:extLst>
          </p:cNvPr>
          <p:cNvSpPr/>
          <p:nvPr userDrawn="1"/>
        </p:nvSpPr>
        <p:spPr>
          <a:xfrm rot="5400000">
            <a:off x="5242683" y="-5258633"/>
            <a:ext cx="1706632" cy="12192002"/>
          </a:xfrm>
          <a:prstGeom prst="rect">
            <a:avLst/>
          </a:prstGeom>
          <a:solidFill>
            <a:srgbClr val="3CA5D5">
              <a:alpha val="74902"/>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7E2B9D6C-9652-4E50-B810-3013D84A602A}"/>
              </a:ext>
            </a:extLst>
          </p:cNvPr>
          <p:cNvSpPr>
            <a:spLocks noGrp="1"/>
          </p:cNvSpPr>
          <p:nvPr>
            <p:ph type="title" hasCustomPrompt="1"/>
          </p:nvPr>
        </p:nvSpPr>
        <p:spPr>
          <a:xfrm>
            <a:off x="838200" y="606516"/>
            <a:ext cx="10515600" cy="1084172"/>
          </a:xfrm>
          <a:prstGeom prst="rect">
            <a:avLst/>
          </a:prstGeo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921826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5E56401-8FC3-4AC9-B5C9-DAE484873C18}"/>
              </a:ext>
            </a:extLst>
          </p:cNvPr>
          <p:cNvSpPr/>
          <p:nvPr userDrawn="1"/>
        </p:nvSpPr>
        <p:spPr>
          <a:xfrm rot="5400000">
            <a:off x="5250657" y="-5250659"/>
            <a:ext cx="1690684" cy="12192002"/>
          </a:xfrm>
          <a:prstGeom prst="rect">
            <a:avLst/>
          </a:prstGeom>
          <a:solidFill>
            <a:srgbClr val="3CA5D5">
              <a:alpha val="74902"/>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A16ABC5-C22B-441C-9AE7-BEAE1CEBEDDA}"/>
              </a:ext>
            </a:extLst>
          </p:cNvPr>
          <p:cNvSpPr>
            <a:spLocks noGrp="1"/>
          </p:cNvSpPr>
          <p:nvPr>
            <p:ph sz="half" idx="1"/>
          </p:nvPr>
        </p:nvSpPr>
        <p:spPr>
          <a:xfrm>
            <a:off x="838200" y="1825625"/>
            <a:ext cx="5181600" cy="4351338"/>
          </a:xfrm>
          <a:prstGeom prst="rect">
            <a:avLst/>
          </a:prstGeom>
        </p:spPr>
        <p:txBody>
          <a:bodyPr/>
          <a:lstStyle>
            <a:lvl1pPr>
              <a:defRPr>
                <a:solidFill>
                  <a:srgbClr val="2E3B4A"/>
                </a:solidFill>
              </a:defRPr>
            </a:lvl1pPr>
            <a:lvl2pPr>
              <a:defRPr>
                <a:solidFill>
                  <a:srgbClr val="2E3B4A"/>
                </a:solidFill>
              </a:defRPr>
            </a:lvl2pPr>
            <a:lvl3pPr>
              <a:defRPr>
                <a:solidFill>
                  <a:srgbClr val="2E3B4A"/>
                </a:solidFill>
              </a:defRPr>
            </a:lvl3pPr>
            <a:lvl4pPr>
              <a:defRPr>
                <a:solidFill>
                  <a:srgbClr val="2E3B4A"/>
                </a:solidFill>
              </a:defRPr>
            </a:lvl4pPr>
            <a:lvl5pPr>
              <a:defRPr>
                <a:solidFill>
                  <a:srgbClr val="2E3B4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9D630B-AC6F-4E33-AD81-13D9BF5261D2}"/>
              </a:ext>
            </a:extLst>
          </p:cNvPr>
          <p:cNvSpPr>
            <a:spLocks noGrp="1"/>
          </p:cNvSpPr>
          <p:nvPr>
            <p:ph sz="half" idx="2"/>
          </p:nvPr>
        </p:nvSpPr>
        <p:spPr>
          <a:xfrm>
            <a:off x="6172200" y="1825625"/>
            <a:ext cx="5181600" cy="4351338"/>
          </a:xfrm>
          <a:prstGeom prst="rect">
            <a:avLst/>
          </a:prstGeom>
        </p:spPr>
        <p:txBody>
          <a:bodyPr/>
          <a:lstStyle>
            <a:lvl1pPr>
              <a:defRPr>
                <a:solidFill>
                  <a:srgbClr val="2E3B4A"/>
                </a:solidFill>
              </a:defRPr>
            </a:lvl1pPr>
            <a:lvl2pPr>
              <a:defRPr>
                <a:solidFill>
                  <a:srgbClr val="2E3B4A"/>
                </a:solidFill>
              </a:defRPr>
            </a:lvl2pPr>
            <a:lvl3pPr>
              <a:defRPr>
                <a:solidFill>
                  <a:srgbClr val="2E3B4A"/>
                </a:solidFill>
              </a:defRPr>
            </a:lvl3pPr>
            <a:lvl4pPr>
              <a:defRPr>
                <a:solidFill>
                  <a:srgbClr val="2E3B4A"/>
                </a:solidFill>
              </a:defRPr>
            </a:lvl4pPr>
            <a:lvl5pPr>
              <a:defRPr>
                <a:solidFill>
                  <a:srgbClr val="2E3B4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B6D5C78C-AA3E-4AAB-8033-76DC60A0EFB3}"/>
              </a:ext>
            </a:extLst>
          </p:cNvPr>
          <p:cNvCxnSpPr>
            <a:cxnSpLocks/>
          </p:cNvCxnSpPr>
          <p:nvPr userDrawn="1"/>
        </p:nvCxnSpPr>
        <p:spPr>
          <a:xfrm>
            <a:off x="685799" y="6531429"/>
            <a:ext cx="8686801" cy="0"/>
          </a:xfrm>
          <a:prstGeom prst="line">
            <a:avLst/>
          </a:prstGeom>
          <a:ln w="12700">
            <a:solidFill>
              <a:srgbClr val="2E3B4A">
                <a:alpha val="50196"/>
              </a:srgb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E0BCAEB-7C02-4871-AE77-802E4F82172D}"/>
              </a:ext>
            </a:extLst>
          </p:cNvPr>
          <p:cNvSpPr txBox="1"/>
          <p:nvPr userDrawn="1"/>
        </p:nvSpPr>
        <p:spPr>
          <a:xfrm>
            <a:off x="8642350" y="6393027"/>
            <a:ext cx="3371850" cy="261610"/>
          </a:xfrm>
          <a:prstGeom prst="rect">
            <a:avLst/>
          </a:prstGeom>
          <a:noFill/>
          <a:ln w="12700">
            <a:noFill/>
          </a:ln>
        </p:spPr>
        <p:txBody>
          <a:bodyPr wrap="square" rtlCol="0">
            <a:spAutoFit/>
          </a:bodyPr>
          <a:lstStyle/>
          <a:p>
            <a:pPr algn="r"/>
            <a:r>
              <a:rPr lang="en-US" sz="1100" spc="300" dirty="0">
                <a:solidFill>
                  <a:srgbClr val="2E3B4A"/>
                </a:solidFill>
                <a:latin typeface="Century Gothic" panose="020B0502020202020204" pitchFamily="34" charset="0"/>
              </a:rPr>
              <a:t>MICHIGAN.GOV/MSHDA</a:t>
            </a:r>
          </a:p>
        </p:txBody>
      </p:sp>
      <p:sp>
        <p:nvSpPr>
          <p:cNvPr id="15" name="Title 1">
            <a:extLst>
              <a:ext uri="{FF2B5EF4-FFF2-40B4-BE49-F238E27FC236}">
                <a16:creationId xmlns:a16="http://schemas.microsoft.com/office/drawing/2014/main" id="{DD6F7DA9-BD6B-4E43-9196-9190DBC7D5E3}"/>
              </a:ext>
            </a:extLst>
          </p:cNvPr>
          <p:cNvSpPr>
            <a:spLocks noGrp="1"/>
          </p:cNvSpPr>
          <p:nvPr>
            <p:ph type="title" hasCustomPrompt="1"/>
          </p:nvPr>
        </p:nvSpPr>
        <p:spPr>
          <a:xfrm>
            <a:off x="838199" y="606516"/>
            <a:ext cx="10668001" cy="1084172"/>
          </a:xfrm>
          <a:prstGeom prst="rect">
            <a:avLst/>
          </a:prstGeom>
        </p:spPr>
        <p:txBody>
          <a:bodyPr/>
          <a:lstStyle>
            <a:lvl1pPr>
              <a:defRPr>
                <a:solidFill>
                  <a:srgbClr val="2E3B4A"/>
                </a:solidFill>
              </a:defRPr>
            </a:lvl1pPr>
          </a:lstStyle>
          <a:p>
            <a:r>
              <a:rPr lang="en-US" dirty="0"/>
              <a:t>CLICK TO EDIT MASTER TITLE STYLE</a:t>
            </a:r>
          </a:p>
        </p:txBody>
      </p:sp>
    </p:spTree>
    <p:extLst>
      <p:ext uri="{BB962C8B-B14F-4D97-AF65-F5344CB8AC3E}">
        <p14:creationId xmlns:p14="http://schemas.microsoft.com/office/powerpoint/2010/main" val="4080777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544B96E-E7DA-4BAF-97A7-E8A86B767A6E}"/>
              </a:ext>
            </a:extLst>
          </p:cNvPr>
          <p:cNvSpPr/>
          <p:nvPr userDrawn="1"/>
        </p:nvSpPr>
        <p:spPr>
          <a:xfrm>
            <a:off x="0" y="-15948"/>
            <a:ext cx="12192000" cy="6858000"/>
          </a:xfrm>
          <a:prstGeom prst="rect">
            <a:avLst/>
          </a:prstGeom>
          <a:gradFill flip="none" rotWithShape="1">
            <a:gsLst>
              <a:gs pos="0">
                <a:srgbClr val="2F3D4C"/>
              </a:gs>
              <a:gs pos="100000">
                <a:srgbClr val="22232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E3B4A"/>
              </a:solidFill>
            </a:endParaRPr>
          </a:p>
        </p:txBody>
      </p:sp>
      <p:sp>
        <p:nvSpPr>
          <p:cNvPr id="13" name="Rectangle 12">
            <a:extLst>
              <a:ext uri="{FF2B5EF4-FFF2-40B4-BE49-F238E27FC236}">
                <a16:creationId xmlns:a16="http://schemas.microsoft.com/office/drawing/2014/main" id="{F5E56401-8FC3-4AC9-B5C9-DAE484873C18}"/>
              </a:ext>
            </a:extLst>
          </p:cNvPr>
          <p:cNvSpPr/>
          <p:nvPr userDrawn="1"/>
        </p:nvSpPr>
        <p:spPr>
          <a:xfrm rot="5400000">
            <a:off x="5242683" y="-5258633"/>
            <a:ext cx="1706632" cy="12192002"/>
          </a:xfrm>
          <a:prstGeom prst="rect">
            <a:avLst/>
          </a:prstGeom>
          <a:solidFill>
            <a:srgbClr val="3CA5D5">
              <a:alpha val="74902"/>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A16ABC5-C22B-441C-9AE7-BEAE1CEBEDDA}"/>
              </a:ext>
            </a:extLst>
          </p:cNvPr>
          <p:cNvSpPr>
            <a:spLocks noGrp="1"/>
          </p:cNvSpPr>
          <p:nvPr>
            <p:ph sz="half" idx="1"/>
          </p:nvPr>
        </p:nvSpPr>
        <p:spPr>
          <a:xfrm>
            <a:off x="838200" y="1825625"/>
            <a:ext cx="5181600" cy="43513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29D630B-AC6F-4E33-AD81-13D9BF5261D2}"/>
              </a:ext>
            </a:extLst>
          </p:cNvPr>
          <p:cNvSpPr>
            <a:spLocks noGrp="1"/>
          </p:cNvSpPr>
          <p:nvPr>
            <p:ph sz="half" idx="2"/>
          </p:nvPr>
        </p:nvSpPr>
        <p:spPr>
          <a:xfrm>
            <a:off x="6172200" y="1825625"/>
            <a:ext cx="5181600" cy="43513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346D01A8-9685-4951-A285-0E41C71178BF}"/>
              </a:ext>
            </a:extLst>
          </p:cNvPr>
          <p:cNvCxnSpPr>
            <a:cxnSpLocks/>
          </p:cNvCxnSpPr>
          <p:nvPr userDrawn="1"/>
        </p:nvCxnSpPr>
        <p:spPr>
          <a:xfrm>
            <a:off x="685799" y="6531429"/>
            <a:ext cx="868680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F20CF55-604B-4E48-8449-68A4F44D4ECC}"/>
              </a:ext>
            </a:extLst>
          </p:cNvPr>
          <p:cNvSpPr txBox="1"/>
          <p:nvPr userDrawn="1"/>
        </p:nvSpPr>
        <p:spPr>
          <a:xfrm>
            <a:off x="8642350" y="6393027"/>
            <a:ext cx="3371850" cy="261610"/>
          </a:xfrm>
          <a:prstGeom prst="rect">
            <a:avLst/>
          </a:prstGeom>
          <a:noFill/>
          <a:ln w="12700">
            <a:noFill/>
          </a:ln>
        </p:spPr>
        <p:txBody>
          <a:bodyPr wrap="square" rtlCol="0">
            <a:spAutoFit/>
          </a:bodyPr>
          <a:lstStyle/>
          <a:p>
            <a:pPr algn="r"/>
            <a:r>
              <a:rPr lang="en-US" sz="1100" spc="300" dirty="0">
                <a:solidFill>
                  <a:schemeClr val="bg1"/>
                </a:solidFill>
                <a:latin typeface="Century Gothic" panose="020B0502020202020204" pitchFamily="34" charset="0"/>
              </a:rPr>
              <a:t>MICHIGAN.GOV/MSHDA</a:t>
            </a:r>
          </a:p>
        </p:txBody>
      </p:sp>
      <p:sp>
        <p:nvSpPr>
          <p:cNvPr id="17" name="Title 1">
            <a:extLst>
              <a:ext uri="{FF2B5EF4-FFF2-40B4-BE49-F238E27FC236}">
                <a16:creationId xmlns:a16="http://schemas.microsoft.com/office/drawing/2014/main" id="{7ACA6D1D-E78C-4B8F-87F5-B141DD4CBC71}"/>
              </a:ext>
            </a:extLst>
          </p:cNvPr>
          <p:cNvSpPr>
            <a:spLocks noGrp="1"/>
          </p:cNvSpPr>
          <p:nvPr>
            <p:ph type="title" hasCustomPrompt="1"/>
          </p:nvPr>
        </p:nvSpPr>
        <p:spPr>
          <a:xfrm>
            <a:off x="838200" y="606516"/>
            <a:ext cx="10515600" cy="1084172"/>
          </a:xfrm>
          <a:prstGeom prst="rect">
            <a:avLst/>
          </a:prstGeo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682729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1927A-A72C-4DD7-A6B8-C44D40B1F24F}"/>
              </a:ext>
            </a:extLst>
          </p:cNvPr>
          <p:cNvSpPr>
            <a:spLocks noGrp="1"/>
          </p:cNvSpPr>
          <p:nvPr>
            <p:ph type="title" hasCustomPrompt="1"/>
          </p:nvPr>
        </p:nvSpPr>
        <p:spPr>
          <a:xfrm>
            <a:off x="838200" y="606516"/>
            <a:ext cx="10515600" cy="1084172"/>
          </a:xfrm>
          <a:prstGeom prst="rect">
            <a:avLst/>
          </a:prstGeom>
        </p:spPr>
        <p:txBody>
          <a:bodyPr/>
          <a:lstStyle>
            <a:lvl1pPr>
              <a:defRPr>
                <a:solidFill>
                  <a:srgbClr val="2E3B4A"/>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A16ABC5-C22B-441C-9AE7-BEAE1CEBEDDA}"/>
              </a:ext>
            </a:extLst>
          </p:cNvPr>
          <p:cNvSpPr>
            <a:spLocks noGrp="1"/>
          </p:cNvSpPr>
          <p:nvPr>
            <p:ph sz="half" idx="1"/>
          </p:nvPr>
        </p:nvSpPr>
        <p:spPr>
          <a:xfrm>
            <a:off x="838200" y="1825625"/>
            <a:ext cx="5181600" cy="4351338"/>
          </a:xfrm>
          <a:prstGeom prst="rect">
            <a:avLst/>
          </a:prstGeom>
        </p:spPr>
        <p:txBody>
          <a:bodyPr/>
          <a:lstStyle>
            <a:lvl1pPr>
              <a:defRPr>
                <a:solidFill>
                  <a:srgbClr val="2E3B4A"/>
                </a:solidFill>
              </a:defRPr>
            </a:lvl1pPr>
            <a:lvl2pPr>
              <a:defRPr>
                <a:solidFill>
                  <a:srgbClr val="2E3B4A"/>
                </a:solidFill>
              </a:defRPr>
            </a:lvl2pPr>
            <a:lvl3pPr>
              <a:defRPr>
                <a:solidFill>
                  <a:srgbClr val="2E3B4A"/>
                </a:solidFill>
              </a:defRPr>
            </a:lvl3pPr>
            <a:lvl4pPr>
              <a:defRPr>
                <a:solidFill>
                  <a:srgbClr val="2E3B4A"/>
                </a:solidFill>
              </a:defRPr>
            </a:lvl4pPr>
            <a:lvl5pPr>
              <a:defRPr>
                <a:solidFill>
                  <a:srgbClr val="2E3B4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9D630B-AC6F-4E33-AD81-13D9BF5261D2}"/>
              </a:ext>
            </a:extLst>
          </p:cNvPr>
          <p:cNvSpPr>
            <a:spLocks noGrp="1"/>
          </p:cNvSpPr>
          <p:nvPr>
            <p:ph sz="half" idx="2"/>
          </p:nvPr>
        </p:nvSpPr>
        <p:spPr>
          <a:xfrm>
            <a:off x="6172200" y="1825625"/>
            <a:ext cx="5181600" cy="4351338"/>
          </a:xfrm>
          <a:prstGeom prst="rect">
            <a:avLst/>
          </a:prstGeom>
        </p:spPr>
        <p:txBody>
          <a:bodyPr/>
          <a:lstStyle>
            <a:lvl1pPr>
              <a:defRPr>
                <a:solidFill>
                  <a:srgbClr val="2E3B4A"/>
                </a:solidFill>
              </a:defRPr>
            </a:lvl1pPr>
            <a:lvl2pPr>
              <a:defRPr>
                <a:solidFill>
                  <a:srgbClr val="2E3B4A"/>
                </a:solidFill>
              </a:defRPr>
            </a:lvl2pPr>
            <a:lvl3pPr>
              <a:defRPr>
                <a:solidFill>
                  <a:srgbClr val="2E3B4A"/>
                </a:solidFill>
              </a:defRPr>
            </a:lvl3pPr>
            <a:lvl4pPr>
              <a:defRPr>
                <a:solidFill>
                  <a:srgbClr val="2E3B4A"/>
                </a:solidFill>
              </a:defRPr>
            </a:lvl4pPr>
            <a:lvl5pPr>
              <a:defRPr>
                <a:solidFill>
                  <a:srgbClr val="2E3B4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B6D5C78C-AA3E-4AAB-8033-76DC60A0EFB3}"/>
              </a:ext>
            </a:extLst>
          </p:cNvPr>
          <p:cNvCxnSpPr>
            <a:cxnSpLocks/>
          </p:cNvCxnSpPr>
          <p:nvPr userDrawn="1"/>
        </p:nvCxnSpPr>
        <p:spPr>
          <a:xfrm>
            <a:off x="685799" y="6531429"/>
            <a:ext cx="8686801" cy="0"/>
          </a:xfrm>
          <a:prstGeom prst="line">
            <a:avLst/>
          </a:prstGeom>
          <a:ln w="12700">
            <a:solidFill>
              <a:srgbClr val="2E3B4A">
                <a:alpha val="50196"/>
              </a:srgb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E0BCAEB-7C02-4871-AE77-802E4F82172D}"/>
              </a:ext>
            </a:extLst>
          </p:cNvPr>
          <p:cNvSpPr txBox="1"/>
          <p:nvPr userDrawn="1"/>
        </p:nvSpPr>
        <p:spPr>
          <a:xfrm>
            <a:off x="8642350" y="6393027"/>
            <a:ext cx="3371850" cy="261610"/>
          </a:xfrm>
          <a:prstGeom prst="rect">
            <a:avLst/>
          </a:prstGeom>
          <a:noFill/>
          <a:ln w="12700">
            <a:noFill/>
          </a:ln>
        </p:spPr>
        <p:txBody>
          <a:bodyPr wrap="square" rtlCol="0">
            <a:spAutoFit/>
          </a:bodyPr>
          <a:lstStyle/>
          <a:p>
            <a:pPr algn="r"/>
            <a:r>
              <a:rPr lang="en-US" sz="1100" spc="300" dirty="0">
                <a:solidFill>
                  <a:srgbClr val="2E3B4A"/>
                </a:solidFill>
                <a:latin typeface="Century Gothic" panose="020B0502020202020204" pitchFamily="34" charset="0"/>
              </a:rPr>
              <a:t>MICHIGAN.GOV/MSHDA</a:t>
            </a:r>
          </a:p>
        </p:txBody>
      </p:sp>
      <p:sp>
        <p:nvSpPr>
          <p:cNvPr id="5" name="Rectangle 4">
            <a:extLst>
              <a:ext uri="{FF2B5EF4-FFF2-40B4-BE49-F238E27FC236}">
                <a16:creationId xmlns:a16="http://schemas.microsoft.com/office/drawing/2014/main" id="{E373BBE8-5EC9-40B0-A5A3-F1B0DC001FA9}"/>
              </a:ext>
            </a:extLst>
          </p:cNvPr>
          <p:cNvSpPr/>
          <p:nvPr userDrawn="1"/>
        </p:nvSpPr>
        <p:spPr>
          <a:xfrm>
            <a:off x="11506201" y="0"/>
            <a:ext cx="685799" cy="606516"/>
          </a:xfrm>
          <a:prstGeom prst="rect">
            <a:avLst/>
          </a:prstGeom>
          <a:solidFill>
            <a:srgbClr val="3CA5D5">
              <a:alpha val="74902"/>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Century Gothic" panose="020B0502020202020204" pitchFamily="34" charset="0"/>
            </a:endParaRPr>
          </a:p>
        </p:txBody>
      </p:sp>
      <p:cxnSp>
        <p:nvCxnSpPr>
          <p:cNvPr id="12" name="Straight Connector 11">
            <a:extLst>
              <a:ext uri="{FF2B5EF4-FFF2-40B4-BE49-F238E27FC236}">
                <a16:creationId xmlns:a16="http://schemas.microsoft.com/office/drawing/2014/main" id="{287FE266-0D34-49F9-94AB-F08289D278DC}"/>
              </a:ext>
            </a:extLst>
          </p:cNvPr>
          <p:cNvCxnSpPr/>
          <p:nvPr userDrawn="1"/>
        </p:nvCxnSpPr>
        <p:spPr>
          <a:xfrm>
            <a:off x="838200" y="1690688"/>
            <a:ext cx="3185160" cy="0"/>
          </a:xfrm>
          <a:prstGeom prst="line">
            <a:avLst/>
          </a:prstGeom>
          <a:ln w="12700">
            <a:solidFill>
              <a:srgbClr val="3CA5D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8143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0F39F30-9AC4-48E3-9199-F246D1E93E5D}"/>
              </a:ext>
            </a:extLst>
          </p:cNvPr>
          <p:cNvSpPr/>
          <p:nvPr userDrawn="1"/>
        </p:nvSpPr>
        <p:spPr>
          <a:xfrm>
            <a:off x="0" y="-15948"/>
            <a:ext cx="12192000" cy="6858000"/>
          </a:xfrm>
          <a:prstGeom prst="rect">
            <a:avLst/>
          </a:prstGeom>
          <a:gradFill flip="none" rotWithShape="1">
            <a:gsLst>
              <a:gs pos="0">
                <a:srgbClr val="2F3D4C"/>
              </a:gs>
              <a:gs pos="100000">
                <a:srgbClr val="22232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A9E1927A-A72C-4DD7-A6B8-C44D40B1F24F}"/>
              </a:ext>
            </a:extLst>
          </p:cNvPr>
          <p:cNvSpPr>
            <a:spLocks noGrp="1"/>
          </p:cNvSpPr>
          <p:nvPr>
            <p:ph type="title" hasCustomPrompt="1"/>
          </p:nvPr>
        </p:nvSpPr>
        <p:spPr>
          <a:xfrm>
            <a:off x="838200" y="606516"/>
            <a:ext cx="10515600" cy="1084173"/>
          </a:xfrm>
          <a:prstGeom prst="rect">
            <a:avLst/>
          </a:prstGeo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A16ABC5-C22B-441C-9AE7-BEAE1CEBEDDA}"/>
              </a:ext>
            </a:extLst>
          </p:cNvPr>
          <p:cNvSpPr>
            <a:spLocks noGrp="1"/>
          </p:cNvSpPr>
          <p:nvPr>
            <p:ph sz="half" idx="1"/>
          </p:nvPr>
        </p:nvSpPr>
        <p:spPr>
          <a:xfrm>
            <a:off x="838200" y="1825625"/>
            <a:ext cx="5181600" cy="43513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9D630B-AC6F-4E33-AD81-13D9BF5261D2}"/>
              </a:ext>
            </a:extLst>
          </p:cNvPr>
          <p:cNvSpPr>
            <a:spLocks noGrp="1"/>
          </p:cNvSpPr>
          <p:nvPr>
            <p:ph sz="half" idx="2"/>
          </p:nvPr>
        </p:nvSpPr>
        <p:spPr>
          <a:xfrm>
            <a:off x="6172200" y="1825625"/>
            <a:ext cx="5181600" cy="43513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rgbClr val="2E3B4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B6D5C78C-AA3E-4AAB-8033-76DC60A0EFB3}"/>
              </a:ext>
            </a:extLst>
          </p:cNvPr>
          <p:cNvCxnSpPr>
            <a:cxnSpLocks/>
          </p:cNvCxnSpPr>
          <p:nvPr userDrawn="1"/>
        </p:nvCxnSpPr>
        <p:spPr>
          <a:xfrm>
            <a:off x="685799" y="6531429"/>
            <a:ext cx="868680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E0BCAEB-7C02-4871-AE77-802E4F82172D}"/>
              </a:ext>
            </a:extLst>
          </p:cNvPr>
          <p:cNvSpPr txBox="1"/>
          <p:nvPr userDrawn="1"/>
        </p:nvSpPr>
        <p:spPr>
          <a:xfrm>
            <a:off x="8642350" y="6393027"/>
            <a:ext cx="3371850" cy="261610"/>
          </a:xfrm>
          <a:prstGeom prst="rect">
            <a:avLst/>
          </a:prstGeom>
          <a:noFill/>
          <a:ln w="12700">
            <a:noFill/>
          </a:ln>
        </p:spPr>
        <p:txBody>
          <a:bodyPr wrap="square" rtlCol="0">
            <a:spAutoFit/>
          </a:bodyPr>
          <a:lstStyle/>
          <a:p>
            <a:pPr algn="r"/>
            <a:r>
              <a:rPr lang="en-US" sz="1100" spc="300" dirty="0">
                <a:solidFill>
                  <a:schemeClr val="bg1"/>
                </a:solidFill>
                <a:latin typeface="Century Gothic" panose="020B0502020202020204" pitchFamily="34" charset="0"/>
              </a:rPr>
              <a:t>MICHIGAN.GOV/MSHDA</a:t>
            </a:r>
          </a:p>
        </p:txBody>
      </p:sp>
      <p:sp>
        <p:nvSpPr>
          <p:cNvPr id="5" name="Rectangle 4">
            <a:extLst>
              <a:ext uri="{FF2B5EF4-FFF2-40B4-BE49-F238E27FC236}">
                <a16:creationId xmlns:a16="http://schemas.microsoft.com/office/drawing/2014/main" id="{E373BBE8-5EC9-40B0-A5A3-F1B0DC001FA9}"/>
              </a:ext>
            </a:extLst>
          </p:cNvPr>
          <p:cNvSpPr/>
          <p:nvPr userDrawn="1"/>
        </p:nvSpPr>
        <p:spPr>
          <a:xfrm>
            <a:off x="11506201" y="-21156"/>
            <a:ext cx="685799" cy="627672"/>
          </a:xfrm>
          <a:prstGeom prst="rect">
            <a:avLst/>
          </a:prstGeom>
          <a:solidFill>
            <a:srgbClr val="3CA5D5">
              <a:alpha val="74902"/>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Century Gothic" panose="020B0502020202020204" pitchFamily="34" charset="0"/>
            </a:endParaRPr>
          </a:p>
        </p:txBody>
      </p:sp>
      <p:cxnSp>
        <p:nvCxnSpPr>
          <p:cNvPr id="12" name="Straight Connector 11">
            <a:extLst>
              <a:ext uri="{FF2B5EF4-FFF2-40B4-BE49-F238E27FC236}">
                <a16:creationId xmlns:a16="http://schemas.microsoft.com/office/drawing/2014/main" id="{D9693045-086D-4005-9187-E7FBE2BDDA80}"/>
              </a:ext>
            </a:extLst>
          </p:cNvPr>
          <p:cNvCxnSpPr/>
          <p:nvPr userDrawn="1"/>
        </p:nvCxnSpPr>
        <p:spPr>
          <a:xfrm>
            <a:off x="839788" y="1681163"/>
            <a:ext cx="3185160" cy="0"/>
          </a:xfrm>
          <a:prstGeom prst="line">
            <a:avLst/>
          </a:prstGeom>
          <a:ln w="12700">
            <a:solidFill>
              <a:srgbClr val="3CA5D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5316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088357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71" r:id="rId4"/>
    <p:sldLayoutId id="2147483672" r:id="rId5"/>
    <p:sldLayoutId id="2147483652" r:id="rId6"/>
    <p:sldLayoutId id="2147483667" r:id="rId7"/>
    <p:sldLayoutId id="2147483662" r:id="rId8"/>
    <p:sldLayoutId id="2147483668" r:id="rId9"/>
    <p:sldLayoutId id="2147483653" r:id="rId10"/>
    <p:sldLayoutId id="2147483669" r:id="rId11"/>
    <p:sldLayoutId id="2147483663" r:id="rId12"/>
    <p:sldLayoutId id="2147483670" r:id="rId13"/>
    <p:sldLayoutId id="2147483654" r:id="rId14"/>
    <p:sldLayoutId id="2147483673" r:id="rId15"/>
    <p:sldLayoutId id="2147483664" r:id="rId16"/>
    <p:sldLayoutId id="2147483674" r:id="rId17"/>
    <p:sldLayoutId id="2147483655" r:id="rId18"/>
    <p:sldLayoutId id="2147483675" r:id="rId19"/>
    <p:sldLayoutId id="2147483656" r:id="rId20"/>
    <p:sldLayoutId id="2147483676" r:id="rId21"/>
    <p:sldLayoutId id="2147483665" r:id="rId22"/>
    <p:sldLayoutId id="2147483677" r:id="rId23"/>
    <p:sldLayoutId id="2147483657" r:id="rId24"/>
    <p:sldLayoutId id="2147483678" r:id="rId25"/>
    <p:sldLayoutId id="2147483666" r:id="rId26"/>
    <p:sldLayoutId id="2147483679" r:id="rId27"/>
    <p:sldLayoutId id="2147483661" r:id="rId28"/>
  </p:sldLayoutIdLst>
  <p:txStyles>
    <p:titleStyle>
      <a:lvl1pPr algn="l" defTabSz="914400" rtl="0" eaLnBrk="1" latinLnBrk="0" hangingPunct="1">
        <a:lnSpc>
          <a:spcPct val="90000"/>
        </a:lnSpc>
        <a:spcBef>
          <a:spcPct val="0"/>
        </a:spcBef>
        <a:buNone/>
        <a:defRPr lang="en-US" sz="4400" b="1" kern="1200" dirty="0" smtClean="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7AD150-0049-4B85-B64B-1B421F6214B9}"/>
              </a:ext>
            </a:extLst>
          </p:cNvPr>
          <p:cNvSpPr>
            <a:spLocks noGrp="1"/>
          </p:cNvSpPr>
          <p:nvPr>
            <p:ph type="body" sz="quarter" idx="10"/>
          </p:nvPr>
        </p:nvSpPr>
        <p:spPr/>
        <p:txBody>
          <a:bodyPr/>
          <a:lstStyle/>
          <a:p>
            <a:r>
              <a:rPr lang="en-US" dirty="0"/>
              <a:t>August 24, 2023</a:t>
            </a:r>
          </a:p>
        </p:txBody>
      </p:sp>
      <p:sp>
        <p:nvSpPr>
          <p:cNvPr id="3" name="Title 2">
            <a:extLst>
              <a:ext uri="{FF2B5EF4-FFF2-40B4-BE49-F238E27FC236}">
                <a16:creationId xmlns:a16="http://schemas.microsoft.com/office/drawing/2014/main" id="{D9F53107-9D64-4D00-BEF5-FA8478864452}"/>
              </a:ext>
            </a:extLst>
          </p:cNvPr>
          <p:cNvSpPr>
            <a:spLocks noGrp="1"/>
          </p:cNvSpPr>
          <p:nvPr>
            <p:ph type="title"/>
          </p:nvPr>
        </p:nvSpPr>
        <p:spPr>
          <a:xfrm>
            <a:off x="795128" y="2784297"/>
            <a:ext cx="10515600" cy="762656"/>
          </a:xfrm>
        </p:spPr>
        <p:txBody>
          <a:bodyPr/>
          <a:lstStyle/>
          <a:p>
            <a:r>
              <a:rPr lang="en-US" dirty="0"/>
              <a:t>Michigan Housing Overview and Programs</a:t>
            </a:r>
            <a:endParaRPr lang="en-US" sz="3200" dirty="0"/>
          </a:p>
        </p:txBody>
      </p:sp>
    </p:spTree>
    <p:extLst>
      <p:ext uri="{BB962C8B-B14F-4D97-AF65-F5344CB8AC3E}">
        <p14:creationId xmlns:p14="http://schemas.microsoft.com/office/powerpoint/2010/main" val="2759565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244B31-69F2-4DD3-8922-9A4144EAED18}"/>
              </a:ext>
            </a:extLst>
          </p:cNvPr>
          <p:cNvSpPr>
            <a:spLocks noGrp="1"/>
          </p:cNvSpPr>
          <p:nvPr>
            <p:ph sz="half" idx="1"/>
          </p:nvPr>
        </p:nvSpPr>
        <p:spPr/>
        <p:txBody>
          <a:bodyPr/>
          <a:lstStyle/>
          <a:p>
            <a:r>
              <a:rPr lang="en-US" dirty="0"/>
              <a:t>$28 million available to non-profits or local units of government</a:t>
            </a:r>
          </a:p>
          <a:p>
            <a:r>
              <a:rPr lang="en-US" dirty="0"/>
              <a:t>Up to $25,000 per home to be spent on energy efficiency upgrades to the home</a:t>
            </a:r>
          </a:p>
          <a:p>
            <a:r>
              <a:rPr lang="en-US" dirty="0"/>
              <a:t>Grants can range between $100,000-$1 million</a:t>
            </a:r>
          </a:p>
          <a:p>
            <a:r>
              <a:rPr lang="en-US" dirty="0"/>
              <a:t>Intended to be leveraged with other programs like DHHS’s Weatherization Assistance Program and utility Energy Waste Reduction programs</a:t>
            </a:r>
          </a:p>
        </p:txBody>
      </p:sp>
      <p:sp>
        <p:nvSpPr>
          <p:cNvPr id="3" name="Title 2">
            <a:extLst>
              <a:ext uri="{FF2B5EF4-FFF2-40B4-BE49-F238E27FC236}">
                <a16:creationId xmlns:a16="http://schemas.microsoft.com/office/drawing/2014/main" id="{251FED5E-098C-4021-B7F2-F83D3F4BC1E5}"/>
              </a:ext>
            </a:extLst>
          </p:cNvPr>
          <p:cNvSpPr>
            <a:spLocks noGrp="1"/>
          </p:cNvSpPr>
          <p:nvPr>
            <p:ph type="title"/>
          </p:nvPr>
        </p:nvSpPr>
        <p:spPr>
          <a:xfrm>
            <a:off x="838198" y="351682"/>
            <a:ext cx="10668001" cy="1146611"/>
          </a:xfrm>
        </p:spPr>
        <p:txBody>
          <a:bodyPr/>
          <a:lstStyle/>
          <a:p>
            <a:r>
              <a:rPr lang="en-US" dirty="0"/>
              <a:t>Housing Opportunities Promoting Energy-Efficiency (MI-HOPE)</a:t>
            </a:r>
          </a:p>
        </p:txBody>
      </p:sp>
    </p:spTree>
    <p:extLst>
      <p:ext uri="{BB962C8B-B14F-4D97-AF65-F5344CB8AC3E}">
        <p14:creationId xmlns:p14="http://schemas.microsoft.com/office/powerpoint/2010/main" val="2812976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05CE41-2765-4608-A104-A71862135675}"/>
              </a:ext>
            </a:extLst>
          </p:cNvPr>
          <p:cNvSpPr>
            <a:spLocks noGrp="1"/>
          </p:cNvSpPr>
          <p:nvPr>
            <p:ph sz="half" idx="1"/>
          </p:nvPr>
        </p:nvSpPr>
        <p:spPr>
          <a:xfrm>
            <a:off x="838199" y="1884210"/>
            <a:ext cx="10668001" cy="4292751"/>
          </a:xfrm>
        </p:spPr>
        <p:txBody>
          <a:bodyPr/>
          <a:lstStyle/>
          <a:p>
            <a:r>
              <a:rPr lang="en-US" dirty="0"/>
              <a:t>$50 million available</a:t>
            </a:r>
          </a:p>
          <a:p>
            <a:r>
              <a:rPr lang="en-US" dirty="0"/>
              <a:t>Will be used for the following housing programs:</a:t>
            </a:r>
          </a:p>
          <a:p>
            <a:pPr lvl="1"/>
            <a:r>
              <a:rPr lang="en-US" dirty="0"/>
              <a:t>Contractor Assistance Program</a:t>
            </a:r>
          </a:p>
          <a:p>
            <a:pPr lvl="1"/>
            <a:r>
              <a:rPr lang="en-US" dirty="0"/>
              <a:t>Good Housing = Good Health Program</a:t>
            </a:r>
          </a:p>
          <a:p>
            <a:pPr lvl="1"/>
            <a:r>
              <a:rPr lang="en-US" dirty="0"/>
              <a:t>Shelter Diversion Pilot</a:t>
            </a:r>
          </a:p>
          <a:p>
            <a:pPr lvl="1"/>
            <a:r>
              <a:rPr lang="en-US" dirty="0"/>
              <a:t>Housing Choice Voucher Key to Own Program</a:t>
            </a:r>
          </a:p>
          <a:p>
            <a:pPr lvl="1"/>
            <a:r>
              <a:rPr lang="en-US" dirty="0"/>
              <a:t>Housing Choice Voucher Mobility Program</a:t>
            </a:r>
          </a:p>
          <a:p>
            <a:pPr lvl="1"/>
            <a:r>
              <a:rPr lang="en-US" dirty="0"/>
              <a:t>Permanent Supportive Housing Gap Financing Program</a:t>
            </a:r>
          </a:p>
          <a:p>
            <a:pPr lvl="1"/>
            <a:r>
              <a:rPr lang="en-US" dirty="0"/>
              <a:t>MSHDA Incentivizing Communities with Housing (MICH)</a:t>
            </a:r>
          </a:p>
          <a:p>
            <a:pPr lvl="1"/>
            <a:r>
              <a:rPr lang="en-US" dirty="0"/>
              <a:t>Tribal Nations Housing Development Assistance Program</a:t>
            </a:r>
          </a:p>
          <a:p>
            <a:endParaRPr lang="en-US" dirty="0"/>
          </a:p>
        </p:txBody>
      </p:sp>
      <p:sp>
        <p:nvSpPr>
          <p:cNvPr id="3" name="Title 2">
            <a:extLst>
              <a:ext uri="{FF2B5EF4-FFF2-40B4-BE49-F238E27FC236}">
                <a16:creationId xmlns:a16="http://schemas.microsoft.com/office/drawing/2014/main" id="{6DD30B5C-6AF4-4F41-835E-63204CA29FA0}"/>
              </a:ext>
            </a:extLst>
          </p:cNvPr>
          <p:cNvSpPr>
            <a:spLocks noGrp="1"/>
          </p:cNvSpPr>
          <p:nvPr>
            <p:ph type="title"/>
          </p:nvPr>
        </p:nvSpPr>
        <p:spPr>
          <a:xfrm>
            <a:off x="838199" y="366673"/>
            <a:ext cx="10668001" cy="1084172"/>
          </a:xfrm>
          <a:solidFill>
            <a:srgbClr val="6DBCE0"/>
          </a:solidFill>
        </p:spPr>
        <p:txBody>
          <a:bodyPr/>
          <a:lstStyle/>
          <a:p>
            <a:r>
              <a:rPr lang="en-US" dirty="0"/>
              <a:t>Housing and Community Development Fund</a:t>
            </a:r>
          </a:p>
        </p:txBody>
      </p:sp>
    </p:spTree>
    <p:extLst>
      <p:ext uri="{BB962C8B-B14F-4D97-AF65-F5344CB8AC3E}">
        <p14:creationId xmlns:p14="http://schemas.microsoft.com/office/powerpoint/2010/main" val="68554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E7ABFA-7054-7653-91EA-81ED39EF2135}"/>
              </a:ext>
            </a:extLst>
          </p:cNvPr>
          <p:cNvSpPr>
            <a:spLocks noGrp="1"/>
          </p:cNvSpPr>
          <p:nvPr>
            <p:ph sz="half" idx="1"/>
          </p:nvPr>
        </p:nvSpPr>
        <p:spPr/>
        <p:txBody>
          <a:bodyPr/>
          <a:lstStyle/>
          <a:p>
            <a:r>
              <a:rPr lang="en-US" dirty="0"/>
              <a:t>$30 million available annually</a:t>
            </a:r>
          </a:p>
          <a:p>
            <a:r>
              <a:rPr lang="en-US" dirty="0"/>
              <a:t>Restricted to rural areas</a:t>
            </a:r>
          </a:p>
          <a:p>
            <a:r>
              <a:rPr lang="en-US" dirty="0"/>
              <a:t>Can fund a wide variety of housing activities</a:t>
            </a:r>
          </a:p>
          <a:p>
            <a:pPr lvl="1"/>
            <a:r>
              <a:rPr lang="en-US" dirty="0"/>
              <a:t>Homeowner repair</a:t>
            </a:r>
          </a:p>
          <a:p>
            <a:pPr lvl="1"/>
            <a:r>
              <a:rPr lang="en-US" dirty="0"/>
              <a:t>Acquisition/Development/Resale of small scale properties</a:t>
            </a:r>
          </a:p>
          <a:p>
            <a:pPr lvl="1"/>
            <a:r>
              <a:rPr lang="en-US" dirty="0"/>
              <a:t>Homeless Services</a:t>
            </a:r>
          </a:p>
          <a:p>
            <a:pPr lvl="1"/>
            <a:r>
              <a:rPr lang="en-US" dirty="0"/>
              <a:t>Second floor rental units in downtowns</a:t>
            </a:r>
          </a:p>
          <a:p>
            <a:pPr marL="0" indent="0">
              <a:buNone/>
            </a:pPr>
            <a:endParaRPr lang="en-US" dirty="0"/>
          </a:p>
        </p:txBody>
      </p:sp>
      <p:sp>
        <p:nvSpPr>
          <p:cNvPr id="3" name="Title 2">
            <a:extLst>
              <a:ext uri="{FF2B5EF4-FFF2-40B4-BE49-F238E27FC236}">
                <a16:creationId xmlns:a16="http://schemas.microsoft.com/office/drawing/2014/main" id="{61C404FD-52B8-4ECC-C72B-A4781F47BA25}"/>
              </a:ext>
            </a:extLst>
          </p:cNvPr>
          <p:cNvSpPr>
            <a:spLocks noGrp="1"/>
          </p:cNvSpPr>
          <p:nvPr>
            <p:ph type="title"/>
          </p:nvPr>
        </p:nvSpPr>
        <p:spPr/>
        <p:txBody>
          <a:bodyPr/>
          <a:lstStyle/>
          <a:p>
            <a:r>
              <a:rPr lang="en-US" dirty="0"/>
              <a:t>Community Development Block Grant</a:t>
            </a:r>
          </a:p>
        </p:txBody>
      </p:sp>
    </p:spTree>
    <p:extLst>
      <p:ext uri="{BB962C8B-B14F-4D97-AF65-F5344CB8AC3E}">
        <p14:creationId xmlns:p14="http://schemas.microsoft.com/office/powerpoint/2010/main" val="857000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BABB98B-139C-2466-4661-7BD1F03692E4}"/>
              </a:ext>
            </a:extLst>
          </p:cNvPr>
          <p:cNvCxnSpPr/>
          <p:nvPr/>
        </p:nvCxnSpPr>
        <p:spPr>
          <a:xfrm>
            <a:off x="958850" y="1201738"/>
            <a:ext cx="3185160" cy="0"/>
          </a:xfrm>
          <a:prstGeom prst="line">
            <a:avLst/>
          </a:prstGeom>
          <a:ln w="12700">
            <a:solidFill>
              <a:srgbClr val="3CA5D5"/>
            </a:solidFill>
          </a:ln>
        </p:spPr>
        <p:style>
          <a:lnRef idx="1">
            <a:schemeClr val="accent1"/>
          </a:lnRef>
          <a:fillRef idx="0">
            <a:schemeClr val="accent1"/>
          </a:fillRef>
          <a:effectRef idx="0">
            <a:schemeClr val="accent1"/>
          </a:effectRef>
          <a:fontRef idx="minor">
            <a:schemeClr val="tx1"/>
          </a:fontRef>
        </p:style>
      </p:cxnSp>
      <p:sp>
        <p:nvSpPr>
          <p:cNvPr id="8" name="Content Placeholder 1">
            <a:extLst>
              <a:ext uri="{FF2B5EF4-FFF2-40B4-BE49-F238E27FC236}">
                <a16:creationId xmlns:a16="http://schemas.microsoft.com/office/drawing/2014/main" id="{C813113B-3111-62F0-4CDF-182D9BD3E9A9}"/>
              </a:ext>
            </a:extLst>
          </p:cNvPr>
          <p:cNvSpPr txBox="1">
            <a:spLocks/>
          </p:cNvSpPr>
          <p:nvPr/>
        </p:nvSpPr>
        <p:spPr>
          <a:xfrm>
            <a:off x="908050" y="1900720"/>
            <a:ext cx="6483350" cy="43634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nSpc>
                <a:spcPct val="105000"/>
              </a:lnSpc>
              <a:spcBef>
                <a:spcPts val="0"/>
              </a:spcBef>
              <a:spcAft>
                <a:spcPts val="1800"/>
              </a:spcAft>
              <a:buClr>
                <a:srgbClr val="6DBCE0"/>
              </a:buClr>
              <a:buFont typeface="Symbol" panose="05050102010706020507" pitchFamily="18" charset="2"/>
              <a:buChar char=""/>
            </a:pPr>
            <a:r>
              <a:rPr lang="en-US" sz="1800" dirty="0">
                <a:effectLst/>
                <a:latin typeface="+mj-lt"/>
                <a:ea typeface="Times New Roman" panose="02020603050405020304" pitchFamily="18" charset="0"/>
              </a:rPr>
              <a:t>The vision: Michigan’s successful housing ecosystem provides safe, healthy, affordable, accessible, and attainable housing for all in a community of their choice.</a:t>
            </a:r>
            <a:endParaRPr lang="en-US" sz="1800" dirty="0">
              <a:effectLst/>
              <a:latin typeface="+mj-lt"/>
              <a:ea typeface="Calibri" panose="020F0502020204030204" pitchFamily="34" charset="0"/>
            </a:endParaRPr>
          </a:p>
          <a:p>
            <a:pPr marL="342900" marR="0" lvl="0" indent="-342900">
              <a:spcBef>
                <a:spcPts val="0"/>
              </a:spcBef>
              <a:spcAft>
                <a:spcPts val="1800"/>
              </a:spcAft>
              <a:buClr>
                <a:srgbClr val="6DBCE0"/>
              </a:buClr>
              <a:buFont typeface="Symbol" panose="05050102010706020507" pitchFamily="18" charset="2"/>
              <a:buChar char=""/>
              <a:tabLst>
                <a:tab pos="457200" algn="l"/>
              </a:tabLst>
            </a:pPr>
            <a:r>
              <a:rPr lang="en-US" sz="1800" dirty="0">
                <a:effectLst/>
                <a:latin typeface="+mj-lt"/>
                <a:ea typeface="Times New Roman" panose="02020603050405020304" pitchFamily="18" charset="0"/>
              </a:rPr>
              <a:t>A collaborative approach is required to address Michigan’s housing challenges and create economic opportunities within the state.</a:t>
            </a:r>
            <a:endParaRPr lang="en-US" sz="1800" dirty="0">
              <a:effectLst/>
              <a:latin typeface="+mj-lt"/>
              <a:ea typeface="Calibri" panose="020F0502020204030204" pitchFamily="34" charset="0"/>
            </a:endParaRPr>
          </a:p>
          <a:p>
            <a:pPr marL="342900" marR="0" lvl="0" indent="-342900">
              <a:spcBef>
                <a:spcPts val="0"/>
              </a:spcBef>
              <a:spcAft>
                <a:spcPts val="1800"/>
              </a:spcAft>
              <a:buClr>
                <a:srgbClr val="6DBCE0"/>
              </a:buClr>
              <a:buFont typeface="Symbol" panose="05050102010706020507" pitchFamily="18" charset="2"/>
              <a:buChar char=""/>
              <a:tabLst>
                <a:tab pos="457200" algn="l"/>
              </a:tabLst>
            </a:pPr>
            <a:r>
              <a:rPr lang="en-US" sz="1800" dirty="0">
                <a:effectLst/>
                <a:latin typeface="+mj-lt"/>
                <a:ea typeface="Times New Roman" panose="02020603050405020304" pitchFamily="18" charset="0"/>
              </a:rPr>
              <a:t>Nearly 7,000 people contributed to the creation of Michigan’s first Statewide Housing Plan.</a:t>
            </a:r>
            <a:endParaRPr lang="en-US" sz="1800" dirty="0">
              <a:effectLst/>
              <a:latin typeface="+mj-lt"/>
              <a:ea typeface="Calibri" panose="020F0502020204030204" pitchFamily="34" charset="0"/>
            </a:endParaRPr>
          </a:p>
          <a:p>
            <a:pPr marL="342900" marR="0" lvl="0" indent="-342900">
              <a:lnSpc>
                <a:spcPct val="100000"/>
              </a:lnSpc>
              <a:spcBef>
                <a:spcPts val="0"/>
              </a:spcBef>
              <a:spcAft>
                <a:spcPts val="1800"/>
              </a:spcAft>
              <a:buClr>
                <a:srgbClr val="6DBCE0"/>
              </a:buClr>
              <a:buFont typeface="Symbol" panose="05050102010706020507" pitchFamily="18" charset="2"/>
              <a:buChar char=""/>
              <a:tabLst>
                <a:tab pos="457200" algn="l"/>
              </a:tabLst>
            </a:pPr>
            <a:r>
              <a:rPr lang="en-US" sz="1800" dirty="0">
                <a:effectLst/>
                <a:latin typeface="+mj-lt"/>
                <a:ea typeface="Times New Roman" panose="02020603050405020304" pitchFamily="18" charset="0"/>
              </a:rPr>
              <a:t>Implementation will involve leveraging resources, growing the labor force, recognizing strengths of organizations across the state, and utilizing best practices to achieve shared goals while combating long standing inequities in housing.</a:t>
            </a:r>
            <a:endParaRPr lang="en-US" sz="1800" dirty="0">
              <a:effectLst/>
              <a:latin typeface="+mj-lt"/>
              <a:ea typeface="Calibri" panose="020F0502020204030204" pitchFamily="34" charset="0"/>
            </a:endParaRPr>
          </a:p>
        </p:txBody>
      </p:sp>
      <p:pic>
        <p:nvPicPr>
          <p:cNvPr id="9" name="Picture 8" descr="A person holding an object&#10;&#10;Description automatically generated with low confidence">
            <a:extLst>
              <a:ext uri="{FF2B5EF4-FFF2-40B4-BE49-F238E27FC236}">
                <a16:creationId xmlns:a16="http://schemas.microsoft.com/office/drawing/2014/main" id="{2052136C-0FCE-D4CB-35E3-17470B2CA606}"/>
              </a:ext>
            </a:extLst>
          </p:cNvPr>
          <p:cNvPicPr>
            <a:picLocks noChangeAspect="1"/>
          </p:cNvPicPr>
          <p:nvPr/>
        </p:nvPicPr>
        <p:blipFill rotWithShape="1">
          <a:blip r:embed="rId2">
            <a:extLst>
              <a:ext uri="{28A0092B-C50C-407E-A947-70E740481C1C}">
                <a14:useLocalDpi xmlns:a14="http://schemas.microsoft.com/office/drawing/2010/main" val="0"/>
              </a:ext>
            </a:extLst>
          </a:blip>
          <a:srcRect b="-20"/>
          <a:stretch/>
        </p:blipFill>
        <p:spPr>
          <a:xfrm>
            <a:off x="7743252" y="1900720"/>
            <a:ext cx="3448231" cy="4108139"/>
          </a:xfrm>
          <a:prstGeom prst="rect">
            <a:avLst/>
          </a:prstGeom>
        </p:spPr>
      </p:pic>
      <p:sp>
        <p:nvSpPr>
          <p:cNvPr id="6" name="Title 1">
            <a:extLst>
              <a:ext uri="{FF2B5EF4-FFF2-40B4-BE49-F238E27FC236}">
                <a16:creationId xmlns:a16="http://schemas.microsoft.com/office/drawing/2014/main" id="{F509D7D6-29DD-7935-9C2D-9354C8666440}"/>
              </a:ext>
            </a:extLst>
          </p:cNvPr>
          <p:cNvSpPr txBox="1">
            <a:spLocks/>
          </p:cNvSpPr>
          <p:nvPr/>
        </p:nvSpPr>
        <p:spPr>
          <a:xfrm>
            <a:off x="716095" y="593816"/>
            <a:ext cx="9994317" cy="957625"/>
          </a:xfrm>
          <a:prstGeom prst="rect">
            <a:avLst/>
          </a:prstGeom>
        </p:spPr>
        <p:txBody>
          <a:bodyPr/>
          <a:lstStyle>
            <a:lvl1pPr algn="l" defTabSz="914400" rtl="0" eaLnBrk="1" latinLnBrk="0" hangingPunct="1">
              <a:lnSpc>
                <a:spcPct val="90000"/>
              </a:lnSpc>
              <a:spcBef>
                <a:spcPct val="0"/>
              </a:spcBef>
              <a:buNone/>
              <a:defRPr lang="en-US" sz="4400" b="1" kern="1200">
                <a:solidFill>
                  <a:srgbClr val="2E3B4A"/>
                </a:solidFill>
                <a:latin typeface="Century Gothic" panose="020B0502020202020204" pitchFamily="34" charset="0"/>
                <a:ea typeface="+mj-ea"/>
                <a:cs typeface="+mj-cs"/>
              </a:defRPr>
            </a:lvl1pPr>
          </a:lstStyle>
          <a:p>
            <a:r>
              <a:rPr lang="en-US" dirty="0"/>
              <a:t>Statewide Housing Partnership</a:t>
            </a:r>
          </a:p>
        </p:txBody>
      </p:sp>
    </p:spTree>
    <p:extLst>
      <p:ext uri="{BB962C8B-B14F-4D97-AF65-F5344CB8AC3E}">
        <p14:creationId xmlns:p14="http://schemas.microsoft.com/office/powerpoint/2010/main" val="2657023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BABB98B-139C-2466-4661-7BD1F03692E4}"/>
              </a:ext>
            </a:extLst>
          </p:cNvPr>
          <p:cNvCxnSpPr/>
          <p:nvPr/>
        </p:nvCxnSpPr>
        <p:spPr>
          <a:xfrm>
            <a:off x="958850" y="1201738"/>
            <a:ext cx="3185160" cy="0"/>
          </a:xfrm>
          <a:prstGeom prst="line">
            <a:avLst/>
          </a:prstGeom>
          <a:ln w="12700">
            <a:solidFill>
              <a:srgbClr val="3CA5D5"/>
            </a:solidFill>
          </a:ln>
        </p:spPr>
        <p:style>
          <a:lnRef idx="1">
            <a:schemeClr val="accent1"/>
          </a:lnRef>
          <a:fillRef idx="0">
            <a:schemeClr val="accent1"/>
          </a:fillRef>
          <a:effectRef idx="0">
            <a:schemeClr val="accent1"/>
          </a:effectRef>
          <a:fontRef idx="minor">
            <a:schemeClr val="tx1"/>
          </a:fontRef>
        </p:style>
      </p:cxnSp>
      <p:sp>
        <p:nvSpPr>
          <p:cNvPr id="8" name="Content Placeholder 1">
            <a:extLst>
              <a:ext uri="{FF2B5EF4-FFF2-40B4-BE49-F238E27FC236}">
                <a16:creationId xmlns:a16="http://schemas.microsoft.com/office/drawing/2014/main" id="{C813113B-3111-62F0-4CDF-182D9BD3E9A9}"/>
              </a:ext>
            </a:extLst>
          </p:cNvPr>
          <p:cNvSpPr txBox="1">
            <a:spLocks/>
          </p:cNvSpPr>
          <p:nvPr/>
        </p:nvSpPr>
        <p:spPr>
          <a:xfrm>
            <a:off x="908050" y="2159362"/>
            <a:ext cx="10237278" cy="41048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spcBef>
                <a:spcPts val="0"/>
              </a:spcBef>
              <a:spcAft>
                <a:spcPts val="1800"/>
              </a:spcAft>
              <a:buClr>
                <a:srgbClr val="6DBCE0"/>
              </a:buClr>
              <a:buFont typeface="Symbol" panose="05050102010706020507" pitchFamily="18" charset="2"/>
              <a:buChar char=""/>
              <a:tabLst>
                <a:tab pos="457200" algn="l"/>
              </a:tabLst>
            </a:pPr>
            <a:r>
              <a:rPr lang="en-US" sz="1800" dirty="0"/>
              <a:t>Michigan is experiencing a housing crisis.</a:t>
            </a:r>
          </a:p>
          <a:p>
            <a:pPr marL="342900" marR="0" lvl="0" indent="-342900">
              <a:spcBef>
                <a:spcPts val="0"/>
              </a:spcBef>
              <a:spcAft>
                <a:spcPts val="1800"/>
              </a:spcAft>
              <a:buClr>
                <a:srgbClr val="6DBCE0"/>
              </a:buClr>
              <a:buFont typeface="Symbol" panose="05050102010706020507" pitchFamily="18" charset="2"/>
              <a:buChar char=""/>
              <a:tabLst>
                <a:tab pos="457200" algn="l"/>
              </a:tabLst>
            </a:pPr>
            <a:r>
              <a:rPr lang="en-US" sz="1800" dirty="0"/>
              <a:t>The Statewide Housing Plan provides a call to action to all because housing is a basic human need, and everyone deserves to have safe, healthy, affordable, accessible, and attainable housing in a community of their choice.</a:t>
            </a:r>
          </a:p>
          <a:p>
            <a:pPr marL="342900" marR="0" lvl="0" indent="-342900">
              <a:spcBef>
                <a:spcPts val="0"/>
              </a:spcBef>
              <a:spcAft>
                <a:spcPts val="1800"/>
              </a:spcAft>
              <a:buClr>
                <a:srgbClr val="6DBCE0"/>
              </a:buClr>
              <a:buFont typeface="Symbol" panose="05050102010706020507" pitchFamily="18" charset="2"/>
              <a:buChar char=""/>
              <a:tabLst>
                <a:tab pos="457200" algn="l"/>
              </a:tabLst>
            </a:pPr>
            <a:r>
              <a:rPr lang="en-US" sz="1800" dirty="0">
                <a:latin typeface="+mj-lt"/>
                <a:ea typeface="Times New Roman" panose="02020603050405020304" pitchFamily="18" charset="0"/>
              </a:rPr>
              <a:t>MSHDA can’t fix challenges alone.</a:t>
            </a:r>
            <a:endParaRPr lang="en-US" sz="1800" dirty="0">
              <a:effectLst/>
              <a:latin typeface="+mj-lt"/>
              <a:ea typeface="Times New Roman" panose="02020603050405020304" pitchFamily="18" charset="0"/>
            </a:endParaRPr>
          </a:p>
          <a:p>
            <a:pPr marL="342900" indent="-342900">
              <a:spcBef>
                <a:spcPts val="0"/>
              </a:spcBef>
              <a:spcAft>
                <a:spcPts val="1800"/>
              </a:spcAft>
              <a:buClr>
                <a:srgbClr val="6DBCE0"/>
              </a:buClr>
              <a:buFont typeface="Symbol" panose="05050102010706020507" pitchFamily="18" charset="2"/>
              <a:buChar char=""/>
              <a:tabLst>
                <a:tab pos="457200" algn="l"/>
              </a:tabLst>
            </a:pPr>
            <a:r>
              <a:rPr lang="en-US" sz="1800" dirty="0">
                <a:effectLst/>
                <a:latin typeface="+mj-lt"/>
                <a:ea typeface="Times New Roman" panose="02020603050405020304" pitchFamily="18" charset="0"/>
              </a:rPr>
              <a:t>Collaboration is key to implementation of the plan at the state, regional and local levels.</a:t>
            </a:r>
          </a:p>
          <a:p>
            <a:pPr marL="342900" indent="-342900">
              <a:spcBef>
                <a:spcPts val="0"/>
              </a:spcBef>
              <a:spcAft>
                <a:spcPts val="1800"/>
              </a:spcAft>
              <a:buClr>
                <a:srgbClr val="6DBCE0"/>
              </a:buClr>
              <a:buFont typeface="Symbol" panose="05050102010706020507" pitchFamily="18" charset="2"/>
              <a:buChar char=""/>
              <a:tabLst>
                <a:tab pos="457200" algn="l"/>
              </a:tabLst>
            </a:pPr>
            <a:r>
              <a:rPr lang="en-US" sz="1800" dirty="0">
                <a:effectLst/>
                <a:latin typeface="+mj-lt"/>
                <a:ea typeface="Times New Roman" panose="02020603050405020304" pitchFamily="18" charset="0"/>
              </a:rPr>
              <a:t>It will involve leveraging resources, growing the labor force, recognizing strengths of organizations across the state, and using best practices to achieve shared goals while combating long standing inequities in housing.</a:t>
            </a:r>
          </a:p>
          <a:p>
            <a:pPr marL="342900" marR="0" lvl="0" indent="-342900">
              <a:spcBef>
                <a:spcPts val="0"/>
              </a:spcBef>
              <a:spcAft>
                <a:spcPts val="1800"/>
              </a:spcAft>
              <a:buClr>
                <a:srgbClr val="6DBCE0"/>
              </a:buClr>
              <a:buFont typeface="Symbol" panose="05050102010706020507" pitchFamily="18" charset="2"/>
              <a:buChar char=""/>
              <a:tabLst>
                <a:tab pos="457200" algn="l"/>
              </a:tabLst>
            </a:pPr>
            <a:endParaRPr lang="en-US" sz="1800" dirty="0">
              <a:effectLst/>
              <a:latin typeface="+mj-lt"/>
              <a:ea typeface="Times New Roman" panose="02020603050405020304" pitchFamily="18" charset="0"/>
            </a:endParaRPr>
          </a:p>
          <a:p>
            <a:pPr marL="342900" marR="0" lvl="0" indent="-342900">
              <a:spcBef>
                <a:spcPts val="0"/>
              </a:spcBef>
              <a:spcAft>
                <a:spcPts val="1800"/>
              </a:spcAft>
              <a:buClr>
                <a:srgbClr val="6DBCE0"/>
              </a:buClr>
              <a:buFont typeface="Symbol" panose="05050102010706020507" pitchFamily="18" charset="2"/>
              <a:buChar char=""/>
              <a:tabLst>
                <a:tab pos="457200" algn="l"/>
              </a:tabLst>
            </a:pPr>
            <a:endParaRPr lang="en-US" sz="1800" dirty="0">
              <a:effectLst/>
              <a:latin typeface="+mj-lt"/>
              <a:ea typeface="Times New Roman" panose="02020603050405020304" pitchFamily="18" charset="0"/>
            </a:endParaRPr>
          </a:p>
        </p:txBody>
      </p:sp>
      <p:sp>
        <p:nvSpPr>
          <p:cNvPr id="6" name="Title 1">
            <a:extLst>
              <a:ext uri="{FF2B5EF4-FFF2-40B4-BE49-F238E27FC236}">
                <a16:creationId xmlns:a16="http://schemas.microsoft.com/office/drawing/2014/main" id="{F509D7D6-29DD-7935-9C2D-9354C8666440}"/>
              </a:ext>
            </a:extLst>
          </p:cNvPr>
          <p:cNvSpPr txBox="1">
            <a:spLocks/>
          </p:cNvSpPr>
          <p:nvPr/>
        </p:nvSpPr>
        <p:spPr>
          <a:xfrm>
            <a:off x="716095" y="593816"/>
            <a:ext cx="9994317" cy="957625"/>
          </a:xfrm>
          <a:prstGeom prst="rect">
            <a:avLst/>
          </a:prstGeom>
        </p:spPr>
        <p:txBody>
          <a:bodyPr/>
          <a:lstStyle>
            <a:lvl1pPr algn="l" defTabSz="914400" rtl="0" eaLnBrk="1" latinLnBrk="0" hangingPunct="1">
              <a:lnSpc>
                <a:spcPct val="90000"/>
              </a:lnSpc>
              <a:spcBef>
                <a:spcPct val="0"/>
              </a:spcBef>
              <a:buNone/>
              <a:defRPr lang="en-US" sz="4400" b="1" kern="1200">
                <a:solidFill>
                  <a:srgbClr val="2E3B4A"/>
                </a:solidFill>
                <a:latin typeface="Century Gothic" panose="020B0502020202020204" pitchFamily="34" charset="0"/>
                <a:ea typeface="+mj-ea"/>
                <a:cs typeface="+mj-cs"/>
              </a:defRPr>
            </a:lvl1pPr>
          </a:lstStyle>
          <a:p>
            <a:r>
              <a:rPr lang="en-US" dirty="0"/>
              <a:t>Housing Crisis</a:t>
            </a:r>
          </a:p>
        </p:txBody>
      </p:sp>
    </p:spTree>
    <p:extLst>
      <p:ext uri="{BB962C8B-B14F-4D97-AF65-F5344CB8AC3E}">
        <p14:creationId xmlns:p14="http://schemas.microsoft.com/office/powerpoint/2010/main" val="3662522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BABB98B-139C-2466-4661-7BD1F03692E4}"/>
              </a:ext>
            </a:extLst>
          </p:cNvPr>
          <p:cNvCxnSpPr/>
          <p:nvPr/>
        </p:nvCxnSpPr>
        <p:spPr>
          <a:xfrm>
            <a:off x="958850" y="1201738"/>
            <a:ext cx="3185160" cy="0"/>
          </a:xfrm>
          <a:prstGeom prst="line">
            <a:avLst/>
          </a:prstGeom>
          <a:ln w="12700">
            <a:solidFill>
              <a:srgbClr val="3CA5D5"/>
            </a:solidFill>
          </a:ln>
        </p:spPr>
        <p:style>
          <a:lnRef idx="1">
            <a:schemeClr val="accent1"/>
          </a:lnRef>
          <a:fillRef idx="0">
            <a:schemeClr val="accent1"/>
          </a:fillRef>
          <a:effectRef idx="0">
            <a:schemeClr val="accent1"/>
          </a:effectRef>
          <a:fontRef idx="minor">
            <a:schemeClr val="tx1"/>
          </a:fontRef>
        </p:style>
      </p:cxnSp>
      <p:sp>
        <p:nvSpPr>
          <p:cNvPr id="8" name="Content Placeholder 1">
            <a:extLst>
              <a:ext uri="{FF2B5EF4-FFF2-40B4-BE49-F238E27FC236}">
                <a16:creationId xmlns:a16="http://schemas.microsoft.com/office/drawing/2014/main" id="{C813113B-3111-62F0-4CDF-182D9BD3E9A9}"/>
              </a:ext>
            </a:extLst>
          </p:cNvPr>
          <p:cNvSpPr txBox="1">
            <a:spLocks/>
          </p:cNvSpPr>
          <p:nvPr/>
        </p:nvSpPr>
        <p:spPr>
          <a:xfrm>
            <a:off x="908050" y="2159362"/>
            <a:ext cx="10237278" cy="41048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spcBef>
                <a:spcPts val="0"/>
              </a:spcBef>
              <a:spcAft>
                <a:spcPts val="1800"/>
              </a:spcAft>
              <a:buClr>
                <a:srgbClr val="6DBCE0"/>
              </a:buClr>
              <a:buFont typeface="Symbol" panose="05050102010706020507" pitchFamily="18" charset="2"/>
              <a:buChar char=""/>
              <a:tabLst>
                <a:tab pos="457200" algn="l"/>
              </a:tabLst>
            </a:pPr>
            <a:r>
              <a:rPr lang="en-US" sz="1800" dirty="0">
                <a:latin typeface="+mn-lt"/>
              </a:rPr>
              <a:t>Michigan needs over 190,000 of new housing units at a variety of price points</a:t>
            </a:r>
          </a:p>
          <a:p>
            <a:pPr marL="342900" marR="0" lvl="0" indent="-342900">
              <a:spcBef>
                <a:spcPts val="0"/>
              </a:spcBef>
              <a:spcAft>
                <a:spcPts val="1800"/>
              </a:spcAft>
              <a:buClr>
                <a:srgbClr val="6DBCE0"/>
              </a:buClr>
              <a:buFont typeface="Symbol" panose="05050102010706020507" pitchFamily="18" charset="2"/>
              <a:buChar char=""/>
              <a:tabLst>
                <a:tab pos="457200" algn="l"/>
              </a:tabLst>
            </a:pPr>
            <a:r>
              <a:rPr kumimoji="0" lang="en-US" sz="1800" b="0" i="0" u="none" strike="noStrike" kern="1200" cap="none" spc="0" normalizeH="0" baseline="0" noProof="0" dirty="0">
                <a:ln>
                  <a:noFill/>
                </a:ln>
                <a:solidFill>
                  <a:srgbClr val="757070">
                    <a:lumMod val="75000"/>
                  </a:srgbClr>
                </a:solidFill>
                <a:effectLst/>
                <a:uLnTx/>
                <a:uFillTx/>
                <a:latin typeface="+mn-lt"/>
                <a:ea typeface="+mn-ea"/>
                <a:cs typeface="+mn-cs"/>
              </a:rPr>
              <a:t>48% of renters pay too much for housing</a:t>
            </a:r>
          </a:p>
          <a:p>
            <a:pPr marL="342900" indent="-342900">
              <a:spcBef>
                <a:spcPts val="0"/>
              </a:spcBef>
              <a:spcAft>
                <a:spcPts val="1800"/>
              </a:spcAft>
              <a:buClr>
                <a:srgbClr val="6DBCE0"/>
              </a:buClr>
              <a:buFont typeface="Symbol" panose="05050102010706020507" pitchFamily="18" charset="2"/>
              <a:buChar char=""/>
              <a:tabLst>
                <a:tab pos="457200" algn="l"/>
              </a:tabLst>
            </a:pPr>
            <a:r>
              <a:rPr kumimoji="0" lang="en-US" sz="1800" b="0" i="0" u="none" strike="noStrike" kern="1200" cap="none" spc="0" normalizeH="0" baseline="0" noProof="0" dirty="0">
                <a:ln>
                  <a:noFill/>
                </a:ln>
                <a:solidFill>
                  <a:srgbClr val="757070">
                    <a:lumMod val="75000"/>
                  </a:srgbClr>
                </a:solidFill>
                <a:effectLst/>
                <a:uLnTx/>
                <a:uFillTx/>
                <a:latin typeface="+mn-lt"/>
                <a:ea typeface="+mn-ea"/>
                <a:cs typeface="+mn-cs"/>
              </a:rPr>
              <a:t>Between 2013 and 2023, average home sales price went up </a:t>
            </a:r>
            <a:r>
              <a:rPr lang="en-US" sz="1800" dirty="0">
                <a:solidFill>
                  <a:srgbClr val="757070">
                    <a:lumMod val="75000"/>
                  </a:srgbClr>
                </a:solidFill>
                <a:latin typeface="+mn-lt"/>
              </a:rPr>
              <a:t>129</a:t>
            </a:r>
            <a:r>
              <a:rPr kumimoji="0" lang="en-US" sz="1800" b="0" i="0" u="none" strike="noStrike" kern="1200" cap="none" spc="0" normalizeH="0" baseline="0" noProof="0" dirty="0">
                <a:ln>
                  <a:noFill/>
                </a:ln>
                <a:solidFill>
                  <a:srgbClr val="757070">
                    <a:lumMod val="75000"/>
                  </a:srgbClr>
                </a:solidFill>
                <a:effectLst/>
                <a:uLnTx/>
                <a:uFillTx/>
                <a:latin typeface="+mn-lt"/>
                <a:ea typeface="+mn-ea"/>
                <a:cs typeface="+mn-cs"/>
              </a:rPr>
              <a:t>%</a:t>
            </a:r>
          </a:p>
          <a:p>
            <a:pPr marL="342900" indent="-342900">
              <a:spcBef>
                <a:spcPts val="0"/>
              </a:spcBef>
              <a:spcAft>
                <a:spcPts val="1800"/>
              </a:spcAft>
              <a:buClr>
                <a:srgbClr val="6DBCE0"/>
              </a:buClr>
              <a:buFont typeface="Symbol" panose="05050102010706020507" pitchFamily="18" charset="2"/>
              <a:buChar char=""/>
              <a:tabLst>
                <a:tab pos="457200" algn="l"/>
              </a:tabLst>
            </a:pPr>
            <a:r>
              <a:rPr kumimoji="0" lang="en-US" sz="1800" b="0" i="0" u="none" strike="noStrike" kern="1200" cap="none" spc="0" normalizeH="0" baseline="0" noProof="0" dirty="0">
                <a:ln>
                  <a:noFill/>
                </a:ln>
                <a:solidFill>
                  <a:srgbClr val="757070">
                    <a:lumMod val="75000"/>
                  </a:srgbClr>
                </a:solidFill>
                <a:effectLst/>
                <a:uLnTx/>
                <a:uFillTx/>
                <a:latin typeface="+mn-lt"/>
                <a:ea typeface="+mn-ea"/>
                <a:cs typeface="+mn-cs"/>
              </a:rPr>
              <a:t>47% of the housing stock is over 50 years old</a:t>
            </a:r>
          </a:p>
          <a:p>
            <a:pPr marL="342900" indent="-342900">
              <a:spcBef>
                <a:spcPts val="0"/>
              </a:spcBef>
              <a:spcAft>
                <a:spcPts val="1800"/>
              </a:spcAft>
              <a:buClr>
                <a:srgbClr val="6DBCE0"/>
              </a:buClr>
              <a:buFont typeface="Symbol" panose="05050102010706020507" pitchFamily="18" charset="2"/>
              <a:buChar char=""/>
              <a:tabLst>
                <a:tab pos="457200" algn="l"/>
              </a:tabLst>
            </a:pPr>
            <a:r>
              <a:rPr lang="en-US" sz="1800" dirty="0">
                <a:solidFill>
                  <a:srgbClr val="757070">
                    <a:lumMod val="75000"/>
                  </a:srgbClr>
                </a:solidFill>
                <a:latin typeface="+mn-lt"/>
              </a:rPr>
              <a:t>About 22,000 new housing starts in 2022; 6</a:t>
            </a:r>
            <a:r>
              <a:rPr lang="en-US" sz="1800" baseline="30000" dirty="0">
                <a:solidFill>
                  <a:srgbClr val="757070">
                    <a:lumMod val="75000"/>
                  </a:srgbClr>
                </a:solidFill>
                <a:latin typeface="+mn-lt"/>
              </a:rPr>
              <a:t>th</a:t>
            </a:r>
            <a:r>
              <a:rPr lang="en-US" sz="1800" dirty="0">
                <a:solidFill>
                  <a:srgbClr val="757070">
                    <a:lumMod val="75000"/>
                  </a:srgbClr>
                </a:solidFill>
                <a:latin typeface="+mn-lt"/>
              </a:rPr>
              <a:t> lowest rate in the nation</a:t>
            </a:r>
            <a:endParaRPr kumimoji="0" lang="en-US" sz="1800" b="0" i="0" u="none" strike="noStrike" kern="1200" cap="none" spc="0" normalizeH="0" baseline="0" noProof="0" dirty="0">
              <a:ln>
                <a:noFill/>
              </a:ln>
              <a:solidFill>
                <a:srgbClr val="757070">
                  <a:lumMod val="75000"/>
                </a:srgbClr>
              </a:solidFill>
              <a:effectLst/>
              <a:uLnTx/>
              <a:uFillTx/>
              <a:latin typeface="+mn-lt"/>
              <a:ea typeface="+mn-ea"/>
              <a:cs typeface="+mn-cs"/>
            </a:endParaRPr>
          </a:p>
          <a:p>
            <a:pPr marL="342900" indent="-342900">
              <a:spcBef>
                <a:spcPts val="0"/>
              </a:spcBef>
              <a:spcAft>
                <a:spcPts val="1800"/>
              </a:spcAft>
              <a:buClr>
                <a:srgbClr val="6DBCE0"/>
              </a:buClr>
              <a:buFont typeface="Symbol" panose="05050102010706020507" pitchFamily="18" charset="2"/>
              <a:buChar char=""/>
              <a:tabLst>
                <a:tab pos="457200" algn="l"/>
              </a:tabLst>
            </a:pPr>
            <a:r>
              <a:rPr kumimoji="0" lang="en-US" sz="1800" b="0" i="0" u="none" strike="noStrike" kern="1200" cap="none" spc="0" normalizeH="0" baseline="0" noProof="0" dirty="0">
                <a:ln>
                  <a:noFill/>
                </a:ln>
                <a:solidFill>
                  <a:srgbClr val="757070">
                    <a:lumMod val="75000"/>
                  </a:srgbClr>
                </a:solidFill>
                <a:effectLst/>
                <a:uLnTx/>
                <a:uFillTx/>
                <a:latin typeface="+mn-lt"/>
                <a:ea typeface="+mn-ea"/>
                <a:cs typeface="+mn-cs"/>
              </a:rPr>
              <a:t>179,000 Michiganders worked in construction in November 2021, a drop of 16% since early 2000. </a:t>
            </a:r>
          </a:p>
          <a:p>
            <a:pPr marL="342900" indent="-342900">
              <a:spcBef>
                <a:spcPts val="0"/>
              </a:spcBef>
              <a:spcAft>
                <a:spcPts val="1800"/>
              </a:spcAft>
              <a:buClr>
                <a:srgbClr val="6DBCE0"/>
              </a:buClr>
              <a:buFont typeface="Symbol" panose="05050102010706020507" pitchFamily="18" charset="2"/>
              <a:buChar char=""/>
              <a:tabLst>
                <a:tab pos="457200" algn="l"/>
              </a:tabLst>
            </a:pPr>
            <a:endParaRPr lang="en-US" sz="1800" dirty="0">
              <a:effectLst/>
              <a:latin typeface="+mn-lt"/>
              <a:ea typeface="Times New Roman" panose="02020603050405020304" pitchFamily="18" charset="0"/>
            </a:endParaRPr>
          </a:p>
          <a:p>
            <a:pPr marL="342900" marR="0" lvl="0" indent="-342900">
              <a:spcBef>
                <a:spcPts val="0"/>
              </a:spcBef>
              <a:spcAft>
                <a:spcPts val="1800"/>
              </a:spcAft>
              <a:buClr>
                <a:srgbClr val="6DBCE0"/>
              </a:buClr>
              <a:buFont typeface="Symbol" panose="05050102010706020507" pitchFamily="18" charset="2"/>
              <a:buChar char=""/>
              <a:tabLst>
                <a:tab pos="457200" algn="l"/>
              </a:tabLst>
            </a:pPr>
            <a:endParaRPr lang="en-US" sz="1800" dirty="0">
              <a:effectLst/>
              <a:latin typeface="+mn-lt"/>
              <a:ea typeface="Times New Roman" panose="02020603050405020304" pitchFamily="18" charset="0"/>
            </a:endParaRPr>
          </a:p>
        </p:txBody>
      </p:sp>
      <p:sp>
        <p:nvSpPr>
          <p:cNvPr id="6" name="Title 1">
            <a:extLst>
              <a:ext uri="{FF2B5EF4-FFF2-40B4-BE49-F238E27FC236}">
                <a16:creationId xmlns:a16="http://schemas.microsoft.com/office/drawing/2014/main" id="{F509D7D6-29DD-7935-9C2D-9354C8666440}"/>
              </a:ext>
            </a:extLst>
          </p:cNvPr>
          <p:cNvSpPr txBox="1">
            <a:spLocks/>
          </p:cNvSpPr>
          <p:nvPr/>
        </p:nvSpPr>
        <p:spPr>
          <a:xfrm>
            <a:off x="716095" y="593816"/>
            <a:ext cx="9994317" cy="957625"/>
          </a:xfrm>
          <a:prstGeom prst="rect">
            <a:avLst/>
          </a:prstGeom>
        </p:spPr>
        <p:txBody>
          <a:bodyPr/>
          <a:lstStyle>
            <a:lvl1pPr algn="l" defTabSz="914400" rtl="0" eaLnBrk="1" latinLnBrk="0" hangingPunct="1">
              <a:lnSpc>
                <a:spcPct val="90000"/>
              </a:lnSpc>
              <a:spcBef>
                <a:spcPct val="0"/>
              </a:spcBef>
              <a:buNone/>
              <a:defRPr lang="en-US" sz="4400" b="1" kern="1200">
                <a:solidFill>
                  <a:srgbClr val="2E3B4A"/>
                </a:solidFill>
                <a:latin typeface="Century Gothic" panose="020B0502020202020204" pitchFamily="34" charset="0"/>
                <a:ea typeface="+mj-ea"/>
                <a:cs typeface="+mj-cs"/>
              </a:defRPr>
            </a:lvl1pPr>
          </a:lstStyle>
          <a:p>
            <a:r>
              <a:rPr lang="en-US" dirty="0"/>
              <a:t>Critical Housing Issues</a:t>
            </a:r>
          </a:p>
        </p:txBody>
      </p:sp>
    </p:spTree>
    <p:extLst>
      <p:ext uri="{BB962C8B-B14F-4D97-AF65-F5344CB8AC3E}">
        <p14:creationId xmlns:p14="http://schemas.microsoft.com/office/powerpoint/2010/main" val="546138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91F14A-D747-4AFB-991F-D98260B640B2}"/>
              </a:ext>
            </a:extLst>
          </p:cNvPr>
          <p:cNvSpPr>
            <a:spLocks noGrp="1"/>
          </p:cNvSpPr>
          <p:nvPr>
            <p:ph sz="half" idx="1"/>
          </p:nvPr>
        </p:nvSpPr>
        <p:spPr/>
        <p:txBody>
          <a:bodyPr/>
          <a:lstStyle/>
          <a:p>
            <a:r>
              <a:rPr lang="en-US" dirty="0"/>
              <a:t>Affordable rental housing</a:t>
            </a:r>
          </a:p>
          <a:p>
            <a:r>
              <a:rPr lang="en-US" dirty="0"/>
              <a:t>Homeownership</a:t>
            </a:r>
          </a:p>
          <a:p>
            <a:r>
              <a:rPr lang="en-US" dirty="0"/>
              <a:t>Housing Choice Vouchers</a:t>
            </a:r>
          </a:p>
          <a:p>
            <a:r>
              <a:rPr lang="en-US" dirty="0"/>
              <a:t>Homeless programs</a:t>
            </a:r>
          </a:p>
          <a:p>
            <a:r>
              <a:rPr lang="en-US" dirty="0"/>
              <a:t>Missing Middle Housing Program</a:t>
            </a:r>
          </a:p>
          <a:p>
            <a:r>
              <a:rPr lang="en-US" dirty="0"/>
              <a:t>Housing Opportunities Promoting Energy Efficiency</a:t>
            </a:r>
          </a:p>
          <a:p>
            <a:r>
              <a:rPr lang="en-US" dirty="0"/>
              <a:t>Housing and Community Development Fund</a:t>
            </a:r>
          </a:p>
          <a:p>
            <a:r>
              <a:rPr lang="en-US" dirty="0"/>
              <a:t>Community Development Block Grant</a:t>
            </a:r>
          </a:p>
        </p:txBody>
      </p:sp>
      <p:sp>
        <p:nvSpPr>
          <p:cNvPr id="3" name="Title 2">
            <a:extLst>
              <a:ext uri="{FF2B5EF4-FFF2-40B4-BE49-F238E27FC236}">
                <a16:creationId xmlns:a16="http://schemas.microsoft.com/office/drawing/2014/main" id="{2972BE6C-B859-403B-A7AC-A59240C43511}"/>
              </a:ext>
            </a:extLst>
          </p:cNvPr>
          <p:cNvSpPr>
            <a:spLocks noGrp="1"/>
          </p:cNvSpPr>
          <p:nvPr>
            <p:ph type="title"/>
          </p:nvPr>
        </p:nvSpPr>
        <p:spPr>
          <a:xfrm>
            <a:off x="838200" y="606516"/>
            <a:ext cx="10668000" cy="1084172"/>
          </a:xfrm>
        </p:spPr>
        <p:txBody>
          <a:bodyPr/>
          <a:lstStyle/>
          <a:p>
            <a:r>
              <a:rPr lang="en-US" dirty="0"/>
              <a:t>MSHDA Programs	</a:t>
            </a:r>
          </a:p>
        </p:txBody>
      </p:sp>
    </p:spTree>
    <p:extLst>
      <p:ext uri="{BB962C8B-B14F-4D97-AF65-F5344CB8AC3E}">
        <p14:creationId xmlns:p14="http://schemas.microsoft.com/office/powerpoint/2010/main" val="1301561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8294C7-9A6B-4124-8E2B-48FA8AFC32C3}"/>
              </a:ext>
            </a:extLst>
          </p:cNvPr>
          <p:cNvSpPr>
            <a:spLocks noGrp="1"/>
          </p:cNvSpPr>
          <p:nvPr>
            <p:ph sz="half" idx="1"/>
          </p:nvPr>
        </p:nvSpPr>
        <p:spPr>
          <a:xfrm>
            <a:off x="838199" y="2087592"/>
            <a:ext cx="10668001" cy="4313212"/>
          </a:xfrm>
        </p:spPr>
        <p:txBody>
          <a:bodyPr/>
          <a:lstStyle/>
          <a:p>
            <a:r>
              <a:rPr lang="en-US" dirty="0"/>
              <a:t>MSHDA uses a variety of federal programs to finance the new construction or rehabilitation of affordable housing</a:t>
            </a:r>
          </a:p>
          <a:p>
            <a:r>
              <a:rPr lang="en-US" dirty="0"/>
              <a:t>Developers apply within these programs and the financing is used as capital funding to construct the housing</a:t>
            </a:r>
          </a:p>
          <a:p>
            <a:r>
              <a:rPr lang="en-US" dirty="0"/>
              <a:t>Long-term restrictions are placed on the development that require the rents to be kept within affordable ranges and tenants must be below income limits to live there</a:t>
            </a:r>
          </a:p>
          <a:p>
            <a:r>
              <a:rPr lang="en-US" dirty="0"/>
              <a:t>In a typical year we are financing about 5,000 units</a:t>
            </a:r>
          </a:p>
        </p:txBody>
      </p:sp>
      <p:sp>
        <p:nvSpPr>
          <p:cNvPr id="3" name="Title 2">
            <a:extLst>
              <a:ext uri="{FF2B5EF4-FFF2-40B4-BE49-F238E27FC236}">
                <a16:creationId xmlns:a16="http://schemas.microsoft.com/office/drawing/2014/main" id="{EE4C56DB-F449-422E-9FD8-66F2A54C15F4}"/>
              </a:ext>
            </a:extLst>
          </p:cNvPr>
          <p:cNvSpPr>
            <a:spLocks noGrp="1"/>
          </p:cNvSpPr>
          <p:nvPr>
            <p:ph type="title"/>
          </p:nvPr>
        </p:nvSpPr>
        <p:spPr/>
        <p:txBody>
          <a:bodyPr/>
          <a:lstStyle/>
          <a:p>
            <a:r>
              <a:rPr lang="en-US" dirty="0"/>
              <a:t>Affordable Rental Housing	</a:t>
            </a:r>
          </a:p>
        </p:txBody>
      </p:sp>
    </p:spTree>
    <p:extLst>
      <p:ext uri="{BB962C8B-B14F-4D97-AF65-F5344CB8AC3E}">
        <p14:creationId xmlns:p14="http://schemas.microsoft.com/office/powerpoint/2010/main" val="2028054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F1CDD5-42F7-42BC-B4CD-23EDE6E3CB63}"/>
              </a:ext>
            </a:extLst>
          </p:cNvPr>
          <p:cNvSpPr>
            <a:spLocks noGrp="1"/>
          </p:cNvSpPr>
          <p:nvPr>
            <p:ph sz="half" idx="1"/>
          </p:nvPr>
        </p:nvSpPr>
        <p:spPr/>
        <p:txBody>
          <a:bodyPr/>
          <a:lstStyle/>
          <a:p>
            <a:r>
              <a:rPr lang="en-US" dirty="0"/>
              <a:t>MSHDA offers down payment assistance of $10,000 in conjunction with a first-mortgage loan through our network of participating lenders</a:t>
            </a:r>
          </a:p>
          <a:p>
            <a:r>
              <a:rPr lang="en-US" dirty="0"/>
              <a:t>Local lenders work with the prospective homeowners and executes the loan, which MSHDA purchases and services</a:t>
            </a:r>
          </a:p>
          <a:p>
            <a:r>
              <a:rPr lang="en-US" dirty="0"/>
              <a:t>Down payment assistance is a loan in second position</a:t>
            </a:r>
          </a:p>
          <a:p>
            <a:r>
              <a:rPr lang="en-US" dirty="0"/>
              <a:t>Housing education classes are required to access DPA</a:t>
            </a:r>
          </a:p>
          <a:p>
            <a:r>
              <a:rPr lang="en-US" dirty="0"/>
              <a:t>In a typical year, we provide about 3,000 loans</a:t>
            </a:r>
          </a:p>
          <a:p>
            <a:endParaRPr lang="en-US" dirty="0"/>
          </a:p>
        </p:txBody>
      </p:sp>
      <p:sp>
        <p:nvSpPr>
          <p:cNvPr id="3" name="Title 2">
            <a:extLst>
              <a:ext uri="{FF2B5EF4-FFF2-40B4-BE49-F238E27FC236}">
                <a16:creationId xmlns:a16="http://schemas.microsoft.com/office/drawing/2014/main" id="{4FFFDEFA-39A4-4E0A-9851-87B8FB3FFC59}"/>
              </a:ext>
            </a:extLst>
          </p:cNvPr>
          <p:cNvSpPr>
            <a:spLocks noGrp="1"/>
          </p:cNvSpPr>
          <p:nvPr>
            <p:ph type="title"/>
          </p:nvPr>
        </p:nvSpPr>
        <p:spPr/>
        <p:txBody>
          <a:bodyPr/>
          <a:lstStyle/>
          <a:p>
            <a:r>
              <a:rPr lang="en-US" dirty="0"/>
              <a:t>Expanding Homeownership</a:t>
            </a:r>
          </a:p>
        </p:txBody>
      </p:sp>
    </p:spTree>
    <p:extLst>
      <p:ext uri="{BB962C8B-B14F-4D97-AF65-F5344CB8AC3E}">
        <p14:creationId xmlns:p14="http://schemas.microsoft.com/office/powerpoint/2010/main" val="3101259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B01797-9A59-4C5C-98E4-32808528CEBA}"/>
              </a:ext>
            </a:extLst>
          </p:cNvPr>
          <p:cNvSpPr>
            <a:spLocks noGrp="1"/>
          </p:cNvSpPr>
          <p:nvPr>
            <p:ph sz="half" idx="1"/>
          </p:nvPr>
        </p:nvSpPr>
        <p:spPr/>
        <p:txBody>
          <a:bodyPr/>
          <a:lstStyle/>
          <a:p>
            <a:r>
              <a:rPr lang="en-US" dirty="0"/>
              <a:t>Voucher holders rent homes from landlords and pay 30% of their income towards the rent; the subsidy pays the rest of the rent to the landlord</a:t>
            </a:r>
          </a:p>
          <a:p>
            <a:r>
              <a:rPr lang="en-US" dirty="0"/>
              <a:t>MSHDA has a homeless preference, so the majority of new vouchers are used to assist homeless households</a:t>
            </a:r>
          </a:p>
          <a:p>
            <a:r>
              <a:rPr lang="en-US" dirty="0"/>
              <a:t>We also use HCV at specific developments (Project-based Vouchers)</a:t>
            </a:r>
          </a:p>
          <a:p>
            <a:r>
              <a:rPr lang="en-US" dirty="0"/>
              <a:t>We assist about 28,000 households statewide</a:t>
            </a:r>
          </a:p>
        </p:txBody>
      </p:sp>
      <p:sp>
        <p:nvSpPr>
          <p:cNvPr id="3" name="Title 2">
            <a:extLst>
              <a:ext uri="{FF2B5EF4-FFF2-40B4-BE49-F238E27FC236}">
                <a16:creationId xmlns:a16="http://schemas.microsoft.com/office/drawing/2014/main" id="{304B76FD-6407-4153-A0B9-5387BEA24DAA}"/>
              </a:ext>
            </a:extLst>
          </p:cNvPr>
          <p:cNvSpPr>
            <a:spLocks noGrp="1"/>
          </p:cNvSpPr>
          <p:nvPr>
            <p:ph type="title"/>
          </p:nvPr>
        </p:nvSpPr>
        <p:spPr/>
        <p:txBody>
          <a:bodyPr/>
          <a:lstStyle/>
          <a:p>
            <a:r>
              <a:rPr lang="en-US" dirty="0"/>
              <a:t>Housing Choice Vouchers	</a:t>
            </a:r>
          </a:p>
        </p:txBody>
      </p:sp>
    </p:spTree>
    <p:extLst>
      <p:ext uri="{BB962C8B-B14F-4D97-AF65-F5344CB8AC3E}">
        <p14:creationId xmlns:p14="http://schemas.microsoft.com/office/powerpoint/2010/main" val="1309663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B79439-6E0E-4223-8BF1-A6D91F66AFAE}"/>
              </a:ext>
            </a:extLst>
          </p:cNvPr>
          <p:cNvSpPr>
            <a:spLocks noGrp="1"/>
          </p:cNvSpPr>
          <p:nvPr>
            <p:ph sz="half" idx="1"/>
          </p:nvPr>
        </p:nvSpPr>
        <p:spPr/>
        <p:txBody>
          <a:bodyPr/>
          <a:lstStyle/>
          <a:p>
            <a:r>
              <a:rPr lang="en-US" dirty="0"/>
              <a:t>MSHDA administers the Emergency Solutions Grant program through homeless service agencies statewide</a:t>
            </a:r>
          </a:p>
          <a:p>
            <a:r>
              <a:rPr lang="en-US" dirty="0"/>
              <a:t>About $10 million in federal and MSHDA funds are distributed in a typical year</a:t>
            </a:r>
          </a:p>
          <a:p>
            <a:r>
              <a:rPr lang="en-US" dirty="0"/>
              <a:t>Funds are used for Emergency Shelter, homelessness prevention, rapid rehousing and case management</a:t>
            </a:r>
          </a:p>
        </p:txBody>
      </p:sp>
      <p:sp>
        <p:nvSpPr>
          <p:cNvPr id="3" name="Title 2">
            <a:extLst>
              <a:ext uri="{FF2B5EF4-FFF2-40B4-BE49-F238E27FC236}">
                <a16:creationId xmlns:a16="http://schemas.microsoft.com/office/drawing/2014/main" id="{402DD770-BA2F-4467-B124-467FC0DAED3A}"/>
              </a:ext>
            </a:extLst>
          </p:cNvPr>
          <p:cNvSpPr>
            <a:spLocks noGrp="1"/>
          </p:cNvSpPr>
          <p:nvPr>
            <p:ph type="title"/>
          </p:nvPr>
        </p:nvSpPr>
        <p:spPr/>
        <p:txBody>
          <a:bodyPr/>
          <a:lstStyle/>
          <a:p>
            <a:r>
              <a:rPr lang="en-US" dirty="0"/>
              <a:t>Homeless Programs	</a:t>
            </a:r>
          </a:p>
        </p:txBody>
      </p:sp>
    </p:spTree>
    <p:extLst>
      <p:ext uri="{BB962C8B-B14F-4D97-AF65-F5344CB8AC3E}">
        <p14:creationId xmlns:p14="http://schemas.microsoft.com/office/powerpoint/2010/main" val="4101239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2E4CCA-A602-4E13-A25E-853210BE4728}"/>
              </a:ext>
            </a:extLst>
          </p:cNvPr>
          <p:cNvSpPr>
            <a:spLocks noGrp="1"/>
          </p:cNvSpPr>
          <p:nvPr>
            <p:ph sz="half" idx="1"/>
          </p:nvPr>
        </p:nvSpPr>
        <p:spPr/>
        <p:txBody>
          <a:bodyPr/>
          <a:lstStyle/>
          <a:p>
            <a:r>
              <a:rPr lang="en-US" sz="2700" dirty="0"/>
              <a:t>Grant funding to construct/rehab housing for households between 60% AMI to 120% AMI</a:t>
            </a:r>
          </a:p>
          <a:p>
            <a:r>
              <a:rPr lang="en-US" sz="2700" dirty="0"/>
              <a:t>Rental or homeownership</a:t>
            </a:r>
          </a:p>
          <a:p>
            <a:r>
              <a:rPr lang="en-US" sz="2700" dirty="0"/>
              <a:t>Funding is geographically distributed throughout state</a:t>
            </a:r>
          </a:p>
          <a:p>
            <a:r>
              <a:rPr lang="en-US" sz="2700" dirty="0"/>
              <a:t>Open to nonprofit, for-profit, local government or land bank</a:t>
            </a:r>
          </a:p>
          <a:p>
            <a:r>
              <a:rPr lang="en-US" sz="2700" dirty="0"/>
              <a:t>Once constructed, properties are sold/rented to families in the income range</a:t>
            </a:r>
          </a:p>
          <a:p>
            <a:r>
              <a:rPr lang="en-US" sz="2700" dirty="0"/>
              <a:t>Rent/purchase price limits make it affordable to families in this income range</a:t>
            </a:r>
          </a:p>
          <a:p>
            <a:r>
              <a:rPr lang="en-US" sz="2700" dirty="0"/>
              <a:t>$110 million total in program </a:t>
            </a:r>
          </a:p>
        </p:txBody>
      </p:sp>
      <p:sp>
        <p:nvSpPr>
          <p:cNvPr id="3" name="Title 2">
            <a:extLst>
              <a:ext uri="{FF2B5EF4-FFF2-40B4-BE49-F238E27FC236}">
                <a16:creationId xmlns:a16="http://schemas.microsoft.com/office/drawing/2014/main" id="{EAAC7DE8-C1ED-415D-A795-60E30B18BE28}"/>
              </a:ext>
            </a:extLst>
          </p:cNvPr>
          <p:cNvSpPr>
            <a:spLocks noGrp="1"/>
          </p:cNvSpPr>
          <p:nvPr>
            <p:ph type="title"/>
          </p:nvPr>
        </p:nvSpPr>
        <p:spPr/>
        <p:txBody>
          <a:bodyPr/>
          <a:lstStyle/>
          <a:p>
            <a:r>
              <a:rPr lang="en-US" dirty="0"/>
              <a:t>Missing Middle Housing Program</a:t>
            </a:r>
          </a:p>
        </p:txBody>
      </p:sp>
    </p:spTree>
    <p:extLst>
      <p:ext uri="{BB962C8B-B14F-4D97-AF65-F5344CB8AC3E}">
        <p14:creationId xmlns:p14="http://schemas.microsoft.com/office/powerpoint/2010/main" val="162456185"/>
      </p:ext>
    </p:extLst>
  </p:cSld>
  <p:clrMapOvr>
    <a:masterClrMapping/>
  </p:clrMapOvr>
</p:sld>
</file>

<file path=ppt/theme/theme1.xml><?xml version="1.0" encoding="utf-8"?>
<a:theme xmlns:a="http://schemas.openxmlformats.org/drawingml/2006/main" name="Office Theme">
  <a:themeElements>
    <a:clrScheme name="MSHDA">
      <a:dk1>
        <a:srgbClr val="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kfc2e9f34b584e09a4dfad45193fd617 xmlns="e4664c3e-f049-4574-bd7d-7499d2032cca">
      <Terms xmlns="http://schemas.microsoft.com/office/infopath/2007/PartnerControls">
        <TermInfo xmlns="http://schemas.microsoft.com/office/infopath/2007/PartnerControls">
          <TermName xmlns="http://schemas.microsoft.com/office/infopath/2007/PartnerControls">All Employees</TermName>
          <TermId xmlns="http://schemas.microsoft.com/office/infopath/2007/PartnerControls">6bc884fa-9dfb-49ce-af07-824c4a8a1ac0</TermId>
        </TermInfo>
      </Terms>
    </kfc2e9f34b584e09a4dfad45193fd617>
    <d8220c9e1229488886af245725860cbe xmlns="e4664c3e-f049-4574-bd7d-7499d2032cca">
      <Terms xmlns="http://schemas.microsoft.com/office/infopath/2007/PartnerControls">
        <TermInfo xmlns="http://schemas.microsoft.com/office/infopath/2007/PartnerControls">
          <TermName xmlns="http://schemas.microsoft.com/office/infopath/2007/PartnerControls">Letterhead</TermName>
          <TermId xmlns="http://schemas.microsoft.com/office/infopath/2007/PartnerControls">d81114c1-0393-47bd-97c5-703e00f33799</TermId>
        </TermInfo>
        <TermInfo xmlns="http://schemas.microsoft.com/office/infopath/2007/PartnerControls">
          <TermName xmlns="http://schemas.microsoft.com/office/infopath/2007/PartnerControls">Document Template</TermName>
          <TermId xmlns="http://schemas.microsoft.com/office/infopath/2007/PartnerControls">d12bee57-f623-45d4-bce4-b48452e18a97</TermId>
        </TermInfo>
      </Terms>
    </d8220c9e1229488886af245725860cbe>
    <Fillable xmlns="e4664c3e-f049-4574-bd7d-7499d2032cca" xsi:nil="true"/>
    <Document_x0020_Description xmlns="e4664c3e-f049-4574-bd7d-7499d2032cca" xsi:nil="true"/>
    <TaxCatchAll xmlns="e4664c3e-f049-4574-bd7d-7499d2032cca">
      <Value>33</Value>
      <Value>12</Value>
      <Value>60</Value>
      <Value>59</Value>
      <Value>58</Value>
      <Value>1</Value>
    </TaxCatchAll>
    <som_IsOpenInNewTab xmlns="e4664c3e-f049-4574-bd7d-7499d2032cca">false</som_IsOpenInNewTab>
    <k34b14aa96934db7a6567dc83a5ee0ba xmlns="e4664c3e-f049-4574-bd7d-7499d2032cca">
      <Terms xmlns="http://schemas.microsoft.com/office/infopath/2007/PartnerControls">
        <TermInfo xmlns="http://schemas.microsoft.com/office/infopath/2007/PartnerControls">
          <TermName xmlns="http://schemas.microsoft.com/office/infopath/2007/PartnerControls">Communications</TermName>
          <TermId xmlns="http://schemas.microsoft.com/office/infopath/2007/PartnerControls">a57abf2f-6e0d-412a-b9b9-1a7fade82892</TermId>
        </TermInfo>
        <TermInfo xmlns="http://schemas.microsoft.com/office/infopath/2007/PartnerControls">
          <TermName xmlns="http://schemas.microsoft.com/office/infopath/2007/PartnerControls">Marketing</TermName>
          <TermId xmlns="http://schemas.microsoft.com/office/infopath/2007/PartnerControls">2c9be48c-c1f4-4648-aba1-e80b9b1c7474</TermId>
        </TermInfo>
        <TermInfo xmlns="http://schemas.microsoft.com/office/infopath/2007/PartnerControls">
          <TermName xmlns="http://schemas.microsoft.com/office/infopath/2007/PartnerControls">MSHDA</TermName>
          <TermId xmlns="http://schemas.microsoft.com/office/infopath/2007/PartnerControls">3d3792ed-6381-4c3a-b1e3-d2c72561cee2</TermId>
        </TermInfo>
      </Terms>
    </k34b14aa96934db7a6567dc83a5ee0ba>
    <Document_x0020_Number xmlns="e4664c3e-f049-4574-bd7d-7499d2032cc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c0d83692-8000-456c-81e0-753272234f01" ContentTypeId="0x010100D80FC88A48A3EA4889EF01C87FCFD42A" PreviousValue="false"/>
</file>

<file path=customXml/item4.xml><?xml version="1.0" encoding="utf-8"?>
<ct:contentTypeSchema xmlns:ct="http://schemas.microsoft.com/office/2006/metadata/contentType" xmlns:ma="http://schemas.microsoft.com/office/2006/metadata/properties/metaAttributes" ct:_="" ma:_="" ma:contentTypeName="SOM Document" ma:contentTypeID="0x010100D80FC88A48A3EA4889EF01C87FCFD42A00CEA80E3281EB3A4FB68AE4CD8D610E62" ma:contentTypeVersion="50" ma:contentTypeDescription="" ma:contentTypeScope="" ma:versionID="ec86897f97220dd71cecc000b6219ec5">
  <xsd:schema xmlns:xsd="http://www.w3.org/2001/XMLSchema" xmlns:xs="http://www.w3.org/2001/XMLSchema" xmlns:p="http://schemas.microsoft.com/office/2006/metadata/properties" xmlns:ns2="e4664c3e-f049-4574-bd7d-7499d2032cca" xmlns:ns3="bbcc64e7-f5a7-4f9b-a842-ece1bcbafb73" xmlns:ns4="3cfdd500-795f-461f-90d1-96e837ee3d07" targetNamespace="http://schemas.microsoft.com/office/2006/metadata/properties" ma:root="true" ma:fieldsID="f13b2d3f2cf42d1147a874c7a4c03e49" ns2:_="" ns3:_="" ns4:_="">
    <xsd:import namespace="e4664c3e-f049-4574-bd7d-7499d2032cca"/>
    <xsd:import namespace="bbcc64e7-f5a7-4f9b-a842-ece1bcbafb73"/>
    <xsd:import namespace="3cfdd500-795f-461f-90d1-96e837ee3d07"/>
    <xsd:element name="properties">
      <xsd:complexType>
        <xsd:sequence>
          <xsd:element name="documentManagement">
            <xsd:complexType>
              <xsd:all>
                <xsd:element ref="ns2:Document_x0020_Number" minOccurs="0"/>
                <xsd:element ref="ns2:Document_x0020_Description" minOccurs="0"/>
                <xsd:element ref="ns2:Fillable" minOccurs="0"/>
                <xsd:element ref="ns2:som_IsOpenInNewTab" minOccurs="0"/>
                <xsd:element ref="ns2:TaxCatchAll" minOccurs="0"/>
                <xsd:element ref="ns2:TaxCatchAllLabel" minOccurs="0"/>
                <xsd:element ref="ns2:kfc2e9f34b584e09a4dfad45193fd617" minOccurs="0"/>
                <xsd:element ref="ns2:k34b14aa96934db7a6567dc83a5ee0ba" minOccurs="0"/>
                <xsd:element ref="ns2:d8220c9e1229488886af245725860cbe" minOccurs="0"/>
                <xsd:element ref="ns3:MediaServiceEventHashCode" minOccurs="0"/>
                <xsd:element ref="ns3:MediaServiceGenerationTime" minOccurs="0"/>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664c3e-f049-4574-bd7d-7499d2032cca" elementFormDefault="qualified">
    <xsd:import namespace="http://schemas.microsoft.com/office/2006/documentManagement/types"/>
    <xsd:import namespace="http://schemas.microsoft.com/office/infopath/2007/PartnerControls"/>
    <xsd:element name="Document_x0020_Number" ma:index="2" nillable="true" ma:displayName="Document Number" ma:internalName="Document_x0020_Number">
      <xsd:simpleType>
        <xsd:restriction base="dms:Text">
          <xsd:maxLength value="255"/>
        </xsd:restriction>
      </xsd:simpleType>
    </xsd:element>
    <xsd:element name="Document_x0020_Description" ma:index="3" nillable="true" ma:displayName="Document Description" ma:internalName="Document_x0020_Description">
      <xsd:simpleType>
        <xsd:restriction base="dms:Note">
          <xsd:maxLength value="255"/>
        </xsd:restriction>
      </xsd:simpleType>
    </xsd:element>
    <xsd:element name="Fillable" ma:index="6" nillable="true" ma:displayName="Fillable" ma:format="Dropdown" ma:internalName="Fillable">
      <xsd:simpleType>
        <xsd:restriction base="dms:Choice">
          <xsd:enumeration value="Nonfillable"/>
          <xsd:enumeration value="Fillable"/>
        </xsd:restriction>
      </xsd:simpleType>
    </xsd:element>
    <xsd:element name="som_IsOpenInNewTab" ma:index="7" nillable="true" ma:displayName="Open Link In New Tab" ma:default="0" ma:internalName="som_IsOpenInNewTab">
      <xsd:simpleType>
        <xsd:restriction base="dms:Boolean"/>
      </xsd:simpleType>
    </xsd:element>
    <xsd:element name="TaxCatchAll" ma:index="9" nillable="true" ma:displayName="Taxonomy Catch All Column" ma:description="" ma:hidden="true" ma:list="{4308b480-a85c-4c4f-8375-67e2844ee49b}" ma:internalName="TaxCatchAll" ma:showField="CatchAllData" ma:web="3cfdd500-795f-461f-90d1-96e837ee3d0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4308b480-a85c-4c4f-8375-67e2844ee49b}" ma:internalName="TaxCatchAllLabel" ma:readOnly="true" ma:showField="CatchAllDataLabel" ma:web="3cfdd500-795f-461f-90d1-96e837ee3d07">
      <xsd:complexType>
        <xsd:complexContent>
          <xsd:extension base="dms:MultiChoiceLookup">
            <xsd:sequence>
              <xsd:element name="Value" type="dms:Lookup" maxOccurs="unbounded" minOccurs="0" nillable="true"/>
            </xsd:sequence>
          </xsd:extension>
        </xsd:complexContent>
      </xsd:complexType>
    </xsd:element>
    <xsd:element name="kfc2e9f34b584e09a4dfad45193fd617" ma:index="11" nillable="true" ma:taxonomy="true" ma:internalName="kfc2e9f34b584e09a4dfad45193fd617" ma:taxonomyFieldName="Content_x0020_Audience" ma:displayName="Content Audience" ma:default="1;#All Employees|6bc884fa-9dfb-49ce-af07-824c4a8a1ac0" ma:fieldId="{4fc2e9f3-4b58-4e09-a4df-ad45193fd617}" ma:sspId="c0d83692-8000-456c-81e0-753272234f01" ma:termSetId="1b6069bf-5926-44b7-98d6-cc0bec659d35" ma:anchorId="00000000-0000-0000-0000-000000000000" ma:open="false" ma:isKeyword="false">
      <xsd:complexType>
        <xsd:sequence>
          <xsd:element ref="pc:Terms" minOccurs="0" maxOccurs="1"/>
        </xsd:sequence>
      </xsd:complexType>
    </xsd:element>
    <xsd:element name="k34b14aa96934db7a6567dc83a5ee0ba" ma:index="12" nillable="true" ma:taxonomy="true" ma:internalName="k34b14aa96934db7a6567dc83a5ee0ba" ma:taxonomyFieldName="Topic_x0020_Keyword" ma:displayName="Topic Keyword" ma:default="" ma:fieldId="{434b14aa-9693-4db7-a656-7dc83a5ee0ba}" ma:taxonomyMulti="true" ma:sspId="c0d83692-8000-456c-81e0-753272234f01" ma:termSetId="327cd3ef-44fa-40bc-92ad-acd4fab1e856" ma:anchorId="00000000-0000-0000-0000-000000000000" ma:open="false" ma:isKeyword="false">
      <xsd:complexType>
        <xsd:sequence>
          <xsd:element ref="pc:Terms" minOccurs="0" maxOccurs="1"/>
        </xsd:sequence>
      </xsd:complexType>
    </xsd:element>
    <xsd:element name="d8220c9e1229488886af245725860cbe" ma:index="14" nillable="true" ma:taxonomy="true" ma:internalName="d8220c9e1229488886af245725860cbe" ma:taxonomyFieldName="Type_x0020_Keyword" ma:displayName="Type Keyword" ma:default="" ma:fieldId="{d8220c9e-1229-4888-86af-245725860cbe}" ma:taxonomyMulti="true" ma:sspId="c0d83692-8000-456c-81e0-753272234f01" ma:termSetId="18693f18-3c31-473d-87dc-6b6a3b715b36"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bcc64e7-f5a7-4f9b-a842-ece1bcbafb73" elementFormDefault="qualified">
    <xsd:import namespace="http://schemas.microsoft.com/office/2006/documentManagement/types"/>
    <xsd:import namespace="http://schemas.microsoft.com/office/infopath/2007/PartnerControls"/>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Metadata" ma:index="22" nillable="true" ma:displayName="MediaServiceMetadata" ma:description="" ma:hidden="true" ma:internalName="MediaServiceMetadata" ma:readOnly="true">
      <xsd:simpleType>
        <xsd:restriction base="dms:Note"/>
      </xsd:simpleType>
    </xsd:element>
    <xsd:element name="MediaServiceFastMetadata" ma:index="23" nillable="true" ma:displayName="MediaServiceFastMetadata" ma:description="" ma:hidden="true" ma:internalName="MediaServiceFastMetadata" ma:readOnly="true">
      <xsd:simpleType>
        <xsd:restriction base="dms:Note"/>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cfdd500-795f-461f-90d1-96e837ee3d07" elementFormDefault="qualified">
    <xsd:import namespace="http://schemas.microsoft.com/office/2006/documentManagement/types"/>
    <xsd:import namespace="http://schemas.microsoft.com/office/infopath/2007/PartnerControls"/>
    <xsd:element name="SharedWithUsers" ma:index="2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D27D2D-EB98-412E-83FF-180B8082C383}">
  <ds:schemaRef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terms/"/>
    <ds:schemaRef ds:uri="3cfdd500-795f-461f-90d1-96e837ee3d07"/>
    <ds:schemaRef ds:uri="bbcc64e7-f5a7-4f9b-a842-ece1bcbafb73"/>
    <ds:schemaRef ds:uri="http://schemas.microsoft.com/office/2006/documentManagement/types"/>
    <ds:schemaRef ds:uri="e4664c3e-f049-4574-bd7d-7499d2032cca"/>
    <ds:schemaRef ds:uri="http://www.w3.org/XML/1998/namespace"/>
    <ds:schemaRef ds:uri="http://purl.org/dc/dcmitype/"/>
  </ds:schemaRefs>
</ds:datastoreItem>
</file>

<file path=customXml/itemProps2.xml><?xml version="1.0" encoding="utf-8"?>
<ds:datastoreItem xmlns:ds="http://schemas.openxmlformats.org/officeDocument/2006/customXml" ds:itemID="{8FE1A232-8F8C-41B2-852F-407511DB19E6}">
  <ds:schemaRefs>
    <ds:schemaRef ds:uri="http://schemas.microsoft.com/sharepoint/v3/contenttype/forms"/>
  </ds:schemaRefs>
</ds:datastoreItem>
</file>

<file path=customXml/itemProps3.xml><?xml version="1.0" encoding="utf-8"?>
<ds:datastoreItem xmlns:ds="http://schemas.openxmlformats.org/officeDocument/2006/customXml" ds:itemID="{51F84702-D5BF-422E-9D03-0D0A1F370DAE}">
  <ds:schemaRefs>
    <ds:schemaRef ds:uri="Microsoft.SharePoint.Taxonomy.ContentTypeSync"/>
  </ds:schemaRefs>
</ds:datastoreItem>
</file>

<file path=customXml/itemProps4.xml><?xml version="1.0" encoding="utf-8"?>
<ds:datastoreItem xmlns:ds="http://schemas.openxmlformats.org/officeDocument/2006/customXml" ds:itemID="{789BB792-F8C9-4E5A-A5D5-DE382DCF68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664c3e-f049-4574-bd7d-7499d2032cca"/>
    <ds:schemaRef ds:uri="bbcc64e7-f5a7-4f9b-a842-ece1bcbafb73"/>
    <ds:schemaRef ds:uri="3cfdd500-795f-461f-90d1-96e837ee3d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35850</TotalTime>
  <Words>819</Words>
  <Application>Microsoft Office PowerPoint</Application>
  <PresentationFormat>Widescreen</PresentationFormat>
  <Paragraphs>81</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Century Gothic</vt:lpstr>
      <vt:lpstr>Symbol</vt:lpstr>
      <vt:lpstr>Office Theme</vt:lpstr>
      <vt:lpstr>Michigan Housing Overview and Programs</vt:lpstr>
      <vt:lpstr>PowerPoint Presentation</vt:lpstr>
      <vt:lpstr>PowerPoint Presentation</vt:lpstr>
      <vt:lpstr>MSHDA Programs </vt:lpstr>
      <vt:lpstr>Affordable Rental Housing </vt:lpstr>
      <vt:lpstr>Expanding Homeownership</vt:lpstr>
      <vt:lpstr>Housing Choice Vouchers </vt:lpstr>
      <vt:lpstr>Homeless Programs </vt:lpstr>
      <vt:lpstr>Missing Middle Housing Program</vt:lpstr>
      <vt:lpstr>Housing Opportunities Promoting Energy-Efficiency (MI-HOPE)</vt:lpstr>
      <vt:lpstr>Housing and Community Development Fund</vt:lpstr>
      <vt:lpstr>Community Development Block Grant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Ford, Molly (MSHDA)</dc:creator>
  <cp:lastModifiedBy>Kathryn Frens</cp:lastModifiedBy>
  <cp:revision>65</cp:revision>
  <dcterms:created xsi:type="dcterms:W3CDTF">2020-11-16T22:22:19Z</dcterms:created>
  <dcterms:modified xsi:type="dcterms:W3CDTF">2023-09-12T16:02:52Z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0x010100D80FC88A48A3EA4889EF01C87FCFD42A00CEA80E3281EB3A4FB68AE4CD8D610E62</vt:lpwstr>
  </property>
  <property fmtid="{D5CDD505-2E9C-101B-9397-08002B2CF9AE}" pid="3" name="Content Audience">
    <vt:lpwstr>1;#All Employees|6bc884fa-9dfb-49ce-af07-824c4a8a1ac0</vt:lpwstr>
  </property>
  <property fmtid="{D5CDD505-2E9C-101B-9397-08002B2CF9AE}" pid="4" name="Topic Keyword">
    <vt:lpwstr>60;#Communications|a57abf2f-6e0d-412a-b9b9-1a7fade82892;#33;#Marketing|2c9be48c-c1f4-4648-aba1-e80b9b1c7474;#58;#MSHDA|3d3792ed-6381-4c3a-b1e3-d2c72561cee2</vt:lpwstr>
  </property>
  <property fmtid="{D5CDD505-2E9C-101B-9397-08002B2CF9AE}" pid="5" name="Type Keyword">
    <vt:lpwstr>12;#Letterhead|d81114c1-0393-47bd-97c5-703e00f33799;#59;#Document Template|d12bee57-f623-45d4-bce4-b48452e18a97</vt:lpwstr>
  </property>
  <property fmtid="{D5CDD505-2E9C-101B-9397-08002B2CF9AE}" pid="6" name="MSIP_Label_3a2fed65-62e7-46ea-af74-187e0c17143a_Enabled">
    <vt:lpwstr>true</vt:lpwstr>
  </property>
  <property fmtid="{D5CDD505-2E9C-101B-9397-08002B2CF9AE}" pid="7" name="MSIP_Label_3a2fed65-62e7-46ea-af74-187e0c17143a_SetDate">
    <vt:lpwstr>2021-05-03T21:57:41Z</vt:lpwstr>
  </property>
  <property fmtid="{D5CDD505-2E9C-101B-9397-08002B2CF9AE}" pid="8" name="MSIP_Label_3a2fed65-62e7-46ea-af74-187e0c17143a_Method">
    <vt:lpwstr>Privileged</vt:lpwstr>
  </property>
  <property fmtid="{D5CDD505-2E9C-101B-9397-08002B2CF9AE}" pid="9" name="MSIP_Label_3a2fed65-62e7-46ea-af74-187e0c17143a_Name">
    <vt:lpwstr>3a2fed65-62e7-46ea-af74-187e0c17143a</vt:lpwstr>
  </property>
  <property fmtid="{D5CDD505-2E9C-101B-9397-08002B2CF9AE}" pid="10" name="MSIP_Label_3a2fed65-62e7-46ea-af74-187e0c17143a_SiteId">
    <vt:lpwstr>d5fb7087-3777-42ad-966a-892ef47225d1</vt:lpwstr>
  </property>
  <property fmtid="{D5CDD505-2E9C-101B-9397-08002B2CF9AE}" pid="11" name="MSIP_Label_3a2fed65-62e7-46ea-af74-187e0c17143a_ActionId">
    <vt:lpwstr>aed1fb0b-b976-4558-97ee-ee00130fa685</vt:lpwstr>
  </property>
  <property fmtid="{D5CDD505-2E9C-101B-9397-08002B2CF9AE}" pid="12" name="MSIP_Label_3a2fed65-62e7-46ea-af74-187e0c17143a_ContentBits">
    <vt:lpwstr>0</vt:lpwstr>
  </property>
</Properties>
</file>