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Override1.xml" ContentType="application/vnd.openxmlformats-officedocument.themeOverride+xml"/>
  <Override PartName="/ppt/tags/tag9.xml" ContentType="application/vnd.openxmlformats-officedocument.presentationml.tags+xml"/>
  <Override PartName="/ppt/theme/themeOverride2.xml" ContentType="application/vnd.openxmlformats-officedocument.themeOverride+xml"/>
  <Override PartName="/ppt/tags/tag10.xml" ContentType="application/vnd.openxmlformats-officedocument.presentationml.tags+xml"/>
  <Override PartName="/ppt/theme/themeOverride3.xml" ContentType="application/vnd.openxmlformats-officedocument.themeOverride+xml"/>
  <Override PartName="/ppt/tags/tag11.xml" ContentType="application/vnd.openxmlformats-officedocument.presentationml.tags+xml"/>
  <Override PartName="/ppt/theme/themeOverride4.xml" ContentType="application/vnd.openxmlformats-officedocument.themeOverride+xml"/>
  <Override PartName="/ppt/tags/tag12.xml" ContentType="application/vnd.openxmlformats-officedocument.presentationml.tags+xml"/>
  <Override PartName="/ppt/theme/themeOverride5.xml" ContentType="application/vnd.openxmlformats-officedocument.themeOverride+xml"/>
  <Override PartName="/ppt/tags/tag13.xml" ContentType="application/vnd.openxmlformats-officedocument.presentationml.tags+xml"/>
  <Override PartName="/ppt/theme/themeOverride6.xml" ContentType="application/vnd.openxmlformats-officedocument.themeOverride+xml"/>
  <Override PartName="/ppt/tags/tag14.xml" ContentType="application/vnd.openxmlformats-officedocument.presentationml.tags+xml"/>
  <Override PartName="/ppt/theme/themeOverride7.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theme/themeOverride8.xml" ContentType="application/vnd.openxmlformats-officedocument.themeOverride+xml"/>
  <Override PartName="/ppt/tags/tag17.xml" ContentType="application/vnd.openxmlformats-officedocument.presentationml.tags+xml"/>
  <Override PartName="/ppt/tags/tag18.xml" ContentType="application/vnd.openxmlformats-officedocument.presentationml.tags+xml"/>
  <Override PartName="/ppt/theme/themeOverride9.xml" ContentType="application/vnd.openxmlformats-officedocument.themeOverride+xml"/>
  <Override PartName="/ppt/tags/tag19.xml" ContentType="application/vnd.openxmlformats-officedocument.presentationml.tags+xml"/>
  <Override PartName="/ppt/tags/tag20.xml" ContentType="application/vnd.openxmlformats-officedocument.presentationml.tags+xml"/>
  <Override PartName="/ppt/theme/themeOverride10.xml" ContentType="application/vnd.openxmlformats-officedocument.themeOverride+xml"/>
  <Override PartName="/ppt/tags/tag21.xml" ContentType="application/vnd.openxmlformats-officedocument.presentationml.tags+xml"/>
  <Override PartName="/ppt/tags/tag22.xml" ContentType="application/vnd.openxmlformats-officedocument.presentationml.tags+xml"/>
  <Override PartName="/ppt/theme/themeOverride11.xml" ContentType="application/vnd.openxmlformats-officedocument.themeOverr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Override12.xml" ContentType="application/vnd.openxmlformats-officedocument.themeOverr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Override13.xml" ContentType="application/vnd.openxmlformats-officedocument.themeOverride+xml"/>
  <Override PartName="/ppt/tags/tag39.xml" ContentType="application/vnd.openxmlformats-officedocument.presentationml.tags+xml"/>
  <Override PartName="/ppt/theme/themeOverride14.xml" ContentType="application/vnd.openxmlformats-officedocument.themeOverride+xml"/>
  <Override PartName="/ppt/tags/tag40.xml" ContentType="application/vnd.openxmlformats-officedocument.presentationml.tags+xml"/>
  <Override PartName="/ppt/theme/themeOverride15.xml" ContentType="application/vnd.openxmlformats-officedocument.themeOverride+xml"/>
  <Override PartName="/ppt/tags/tag41.xml" ContentType="application/vnd.openxmlformats-officedocument.presentationml.tags+xml"/>
  <Override PartName="/ppt/theme/themeOverride16.xml" ContentType="application/vnd.openxmlformats-officedocument.themeOverride+xml"/>
  <Override PartName="/ppt/tags/tag42.xml" ContentType="application/vnd.openxmlformats-officedocument.presentationml.tags+xml"/>
  <Override PartName="/ppt/theme/themeOverride17.xml" ContentType="application/vnd.openxmlformats-officedocument.themeOverride+xml"/>
  <Override PartName="/ppt/tags/tag43.xml" ContentType="application/vnd.openxmlformats-officedocument.presentationml.tags+xml"/>
  <Override PartName="/ppt/theme/themeOverride18.xml" ContentType="application/vnd.openxmlformats-officedocument.themeOverride+xml"/>
  <Override PartName="/ppt/tags/tag44.xml" ContentType="application/vnd.openxmlformats-officedocument.presentationml.tags+xml"/>
  <Override PartName="/ppt/theme/themeOverride19.xml" ContentType="application/vnd.openxmlformats-officedocument.themeOverride+xml"/>
  <Override PartName="/ppt/tags/tag45.xml" ContentType="application/vnd.openxmlformats-officedocument.presentationml.tags+xml"/>
  <Override PartName="/ppt/tags/tag46.xml" ContentType="application/vnd.openxmlformats-officedocument.presentationml.tags+xml"/>
  <Override PartName="/ppt/theme/themeOverride20.xml" ContentType="application/vnd.openxmlformats-officedocument.themeOverride+xml"/>
  <Override PartName="/ppt/tags/tag47.xml" ContentType="application/vnd.openxmlformats-officedocument.presentationml.tags+xml"/>
  <Override PartName="/ppt/tags/tag48.xml" ContentType="application/vnd.openxmlformats-officedocument.presentationml.tags+xml"/>
  <Override PartName="/ppt/theme/themeOverride21.xml" ContentType="application/vnd.openxmlformats-officedocument.themeOverride+xml"/>
  <Override PartName="/ppt/tags/tag49.xml" ContentType="application/vnd.openxmlformats-officedocument.presentationml.tags+xml"/>
  <Override PartName="/ppt/tags/tag50.xml" ContentType="application/vnd.openxmlformats-officedocument.presentationml.tags+xml"/>
  <Override PartName="/ppt/theme/themeOverride22.xml" ContentType="application/vnd.openxmlformats-officedocument.themeOverride+xml"/>
  <Override PartName="/ppt/tags/tag51.xml" ContentType="application/vnd.openxmlformats-officedocument.presentationml.tags+xml"/>
  <Override PartName="/ppt/tags/tag52.xml" ContentType="application/vnd.openxmlformats-officedocument.presentationml.tags+xml"/>
  <Override PartName="/ppt/theme/themeOverride23.xml" ContentType="application/vnd.openxmlformats-officedocument.themeOverr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Override24.xml" ContentType="application/vnd.openxmlformats-officedocument.themeOverride+xml"/>
  <Override PartName="/ppt/tags/tag57.xml" ContentType="application/vnd.openxmlformats-officedocument.presentationml.tags+xml"/>
  <Override PartName="/ppt/theme/themeOverride25.xml" ContentType="application/vnd.openxmlformats-officedocument.themeOverr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Override26.xml" ContentType="application/vnd.openxmlformats-officedocument.themeOverride+xml"/>
  <Override PartName="/ppt/tags/tag63.xml" ContentType="application/vnd.openxmlformats-officedocument.presentationml.tags+xml"/>
  <Override PartName="/ppt/tags/tag64.xml" ContentType="application/vnd.openxmlformats-officedocument.presentationml.tags+xml"/>
  <Override PartName="/ppt/theme/themeOverride27.xml" ContentType="application/vnd.openxmlformats-officedocument.themeOverride+xml"/>
  <Override PartName="/ppt/tags/tag65.xml" ContentType="application/vnd.openxmlformats-officedocument.presentationml.tags+xml"/>
  <Override PartName="/ppt/theme/themeOverride28.xml" ContentType="application/vnd.openxmlformats-officedocument.themeOverride+xml"/>
  <Override PartName="/ppt/tags/tag66.xml" ContentType="application/vnd.openxmlformats-officedocument.presentationml.tags+xml"/>
  <Override PartName="/ppt/theme/themeOverride29.xml" ContentType="application/vnd.openxmlformats-officedocument.themeOverr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Override30.xml" ContentType="application/vnd.openxmlformats-officedocument.themeOverride+xml"/>
  <Override PartName="/ppt/tags/tag72.xml" ContentType="application/vnd.openxmlformats-officedocument.presentationml.tags+xml"/>
  <Override PartName="/ppt/theme/themeOverride31.xml" ContentType="application/vnd.openxmlformats-officedocument.themeOverride+xml"/>
  <Override PartName="/ppt/tags/tag7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4.xml" ContentType="application/vnd.openxmlformats-officedocument.presentationml.tags+xml"/>
  <Override PartName="/ppt/notesSlides/notesSlide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124.xml" ContentType="application/vnd.openxmlformats-officedocument.presentationml.tags+xml"/>
  <Override PartName="/ppt/notesSlides/notesSlide4.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charts/chart5.xml" ContentType="application/vnd.openxmlformats-officedocument.drawingml.chart+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5.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6.xml" ContentType="application/vnd.openxmlformats-officedocument.presentationml.notesSlide+xml"/>
  <Override PartName="/ppt/tags/tag15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5185" r:id="rId4"/>
  </p:sldMasterIdLst>
  <p:notesMasterIdLst>
    <p:notesMasterId r:id="rId21"/>
  </p:notesMasterIdLst>
  <p:handoutMasterIdLst>
    <p:handoutMasterId r:id="rId22"/>
  </p:handoutMasterIdLst>
  <p:sldIdLst>
    <p:sldId id="275" r:id="rId5"/>
    <p:sldId id="2147481868" r:id="rId6"/>
    <p:sldId id="2145705915" r:id="rId7"/>
    <p:sldId id="2145705796" r:id="rId8"/>
    <p:sldId id="258" r:id="rId9"/>
    <p:sldId id="259" r:id="rId10"/>
    <p:sldId id="2147481869" r:id="rId11"/>
    <p:sldId id="2147481856" r:id="rId12"/>
    <p:sldId id="2147481864" r:id="rId13"/>
    <p:sldId id="2147481865" r:id="rId14"/>
    <p:sldId id="2147481871" r:id="rId15"/>
    <p:sldId id="2147481872" r:id="rId16"/>
    <p:sldId id="2147481873" r:id="rId17"/>
    <p:sldId id="2147481859" r:id="rId18"/>
    <p:sldId id="2147481874" r:id="rId19"/>
    <p:sldId id="2147481875" r:id="rId20"/>
  </p:sldIdLst>
  <p:sldSz cx="12192000" cy="6858000"/>
  <p:notesSz cx="6950075" cy="9236075"/>
  <p:custShowLst>
    <p:custShow name="Format Guide Workshop" id="0">
      <p:sldLst/>
    </p:custShow>
  </p:custShowLst>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02576"/>
    <a:srgbClr val="0C77A6"/>
    <a:srgbClr val="135A69"/>
    <a:srgbClr val="0C3C46"/>
    <a:srgbClr val="BF9000"/>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90" autoAdjust="0"/>
    <p:restoredTop sz="96323" autoAdjust="0"/>
  </p:normalViewPr>
  <p:slideViewPr>
    <p:cSldViewPr snapToGrid="0">
      <p:cViewPr>
        <p:scale>
          <a:sx n="69" d="100"/>
          <a:sy n="69" d="100"/>
        </p:scale>
        <p:origin x="276" y="13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p:scale>
          <a:sx n="75" d="100"/>
          <a:sy n="75" d="100"/>
        </p:scale>
        <p:origin x="2574" y="444"/>
      </p:cViewPr>
      <p:guideLst/>
    </p:cSldViewPr>
  </p:notesViewPr>
  <p:gridSpacing cx="39601" cy="39601"/>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773394196283013E-3"/>
          <c:y val="4.0278853601859024E-2"/>
          <c:w val="0.98304532116074339"/>
          <c:h val="0.91944229279628198"/>
        </c:manualLayout>
      </c:layout>
      <c:barChart>
        <c:barDir val="col"/>
        <c:grouping val="stacked"/>
        <c:varyColors val="0"/>
        <c:ser>
          <c:idx val="0"/>
          <c:order val="0"/>
          <c:spPr>
            <a:solidFill>
              <a:srgbClr val="135B6A"/>
            </a:solidFill>
            <a:ln>
              <a:noFill/>
            </a:ln>
          </c:spPr>
          <c:invertIfNegative val="0"/>
          <c:dLbls>
            <c:dLbl>
              <c:idx val="1"/>
              <c:layout>
                <c:manualLayout>
                  <c:x val="0"/>
                  <c:y val="1.549186676994577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30A-4B8C-A626-49A35FCC3A66}"/>
                </c:ext>
              </c:extLst>
            </c:dLbl>
            <c:dLbl>
              <c:idx val="3"/>
              <c:layout>
                <c:manualLayout>
                  <c:x val="0"/>
                  <c:y val="2.3237800154918666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30A-4B8C-A626-49A35FCC3A66}"/>
                </c:ext>
              </c:extLst>
            </c:dLbl>
            <c:dLbl>
              <c:idx val="5"/>
              <c:layout>
                <c:manualLayout>
                  <c:x val="0"/>
                  <c:y val="2.3237800154918666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30A-4B8C-A626-49A35FCC3A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1">
                  <c:v>9.0966595373540606</c:v>
                </c:pt>
                <c:pt idx="3">
                  <c:v>12.080178086716129</c:v>
                </c:pt>
                <c:pt idx="5">
                  <c:v>15.776118261785452</c:v>
                </c:pt>
              </c:numCache>
            </c:numRef>
          </c:val>
          <c:extLst>
            <c:ext xmlns:c16="http://schemas.microsoft.com/office/drawing/2014/chart" uri="{C3380CC4-5D6E-409C-BE32-E72D297353CC}">
              <c16:uniqueId val="{00000003-330A-4B8C-A626-49A35FCC3A66}"/>
            </c:ext>
          </c:extLst>
        </c:ser>
        <c:ser>
          <c:idx val="1"/>
          <c:order val="1"/>
          <c:spPr>
            <a:solidFill>
              <a:srgbClr val="1A798D"/>
            </a:solidFill>
            <a:ln>
              <a:noFill/>
            </a:ln>
          </c:spPr>
          <c:invertIfNegative val="0"/>
          <c:dLbls>
            <c:dLbl>
              <c:idx val="1"/>
              <c:layout>
                <c:manualLayout>
                  <c:x val="0"/>
                  <c:y val="1.549186676994577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30A-4B8C-A626-49A35FCC3A66}"/>
                </c:ext>
              </c:extLst>
            </c:dLbl>
            <c:dLbl>
              <c:idx val="3"/>
              <c:layout>
                <c:manualLayout>
                  <c:x val="0"/>
                  <c:y val="2.3237800154918666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30A-4B8C-A626-49A35FCC3A66}"/>
                </c:ext>
              </c:extLst>
            </c:dLbl>
            <c:dLbl>
              <c:idx val="5"/>
              <c:layout>
                <c:manualLayout>
                  <c:x val="0"/>
                  <c:y val="2.3237800154918666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30A-4B8C-A626-49A35FCC3A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1">
                  <c:v>4.1905959666462529</c:v>
                </c:pt>
                <c:pt idx="3">
                  <c:v>3.8575358596236384</c:v>
                </c:pt>
                <c:pt idx="5">
                  <c:v>4.2935005395998402</c:v>
                </c:pt>
              </c:numCache>
            </c:numRef>
          </c:val>
          <c:extLst>
            <c:ext xmlns:c16="http://schemas.microsoft.com/office/drawing/2014/chart" uri="{C3380CC4-5D6E-409C-BE32-E72D297353CC}">
              <c16:uniqueId val="{00000007-330A-4B8C-A626-49A35FCC3A66}"/>
            </c:ext>
          </c:extLst>
        </c:ser>
        <c:ser>
          <c:idx val="2"/>
          <c:order val="2"/>
          <c:spPr>
            <a:solidFill>
              <a:srgbClr val="C5ECF4"/>
            </a:solidFill>
            <a:ln>
              <a:noFill/>
            </a:ln>
          </c:spPr>
          <c:invertIfNegative val="0"/>
          <c:dLbls>
            <c:dLbl>
              <c:idx val="1"/>
              <c:layout>
                <c:manualLayout>
                  <c:x val="0"/>
                  <c:y val="7.7459333849728897E-4"/>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30A-4B8C-A626-49A35FCC3A66}"/>
                </c:ext>
              </c:extLst>
            </c:dLbl>
            <c:dLbl>
              <c:idx val="3"/>
              <c:layout>
                <c:manualLayout>
                  <c:x val="0"/>
                  <c:y val="2.3237800154918666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30A-4B8C-A626-49A35FCC3A66}"/>
                </c:ext>
              </c:extLst>
            </c:dLbl>
            <c:dLbl>
              <c:idx val="5"/>
              <c:layout>
                <c:manualLayout>
                  <c:x val="0"/>
                  <c:y val="2.3237800154918666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30A-4B8C-A626-49A35FCC3A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1">
                  <c:v>2.0441931544615874</c:v>
                </c:pt>
                <c:pt idx="3">
                  <c:v>4.3651063674688544</c:v>
                </c:pt>
                <c:pt idx="5">
                  <c:v>3.0953143425022089</c:v>
                </c:pt>
              </c:numCache>
            </c:numRef>
          </c:val>
          <c:extLst>
            <c:ext xmlns:c16="http://schemas.microsoft.com/office/drawing/2014/chart" uri="{C3380CC4-5D6E-409C-BE32-E72D297353CC}">
              <c16:uniqueId val="{0000000B-330A-4B8C-A626-49A35FCC3A66}"/>
            </c:ext>
          </c:extLst>
        </c:ser>
        <c:dLbls>
          <c:showLegendKey val="0"/>
          <c:showVal val="0"/>
          <c:showCatName val="0"/>
          <c:showSerName val="0"/>
          <c:showPercent val="0"/>
          <c:showBubbleSize val="0"/>
        </c:dLbls>
        <c:gapWidth val="60"/>
        <c:overlap val="100"/>
        <c:axId val="1028647616"/>
        <c:axId val="1"/>
      </c:barChart>
      <c:catAx>
        <c:axId val="1028647616"/>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23.164933143887502"/>
          <c:min val="0"/>
        </c:scaling>
        <c:delete val="1"/>
        <c:axPos val="l"/>
        <c:numFmt formatCode="General" sourceLinked="1"/>
        <c:majorTickMark val="out"/>
        <c:minorTickMark val="none"/>
        <c:tickLblPos val="nextTo"/>
        <c:crossAx val="1028647616"/>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773394196283013E-3"/>
          <c:y val="3.2663316582914576E-2"/>
          <c:w val="0.98304532116074339"/>
          <c:h val="0.93153266331658291"/>
        </c:manualLayout>
      </c:layout>
      <c:barChart>
        <c:barDir val="col"/>
        <c:grouping val="stacked"/>
        <c:varyColors val="0"/>
        <c:ser>
          <c:idx val="0"/>
          <c:order val="0"/>
          <c:spPr>
            <a:solidFill>
              <a:srgbClr val="D9D9D9"/>
            </a:solidFill>
            <a:ln w="3175" cmpd="sng" algn="ctr">
              <a:solidFill>
                <a:schemeClr val="bg1"/>
              </a:solidFill>
              <a:prstDash val="solid"/>
            </a:ln>
          </c:spPr>
          <c:invertIfNegative val="0"/>
          <c:dLbls>
            <c:dLbl>
              <c:idx val="0"/>
              <c:layout>
                <c:manualLayout>
                  <c:x val="0"/>
                  <c:y val="1.2562814070351759E-3"/>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6CE-41E6-912E-99C42B97AFAC}"/>
                </c:ext>
              </c:extLst>
            </c:dLbl>
            <c:dLbl>
              <c:idx val="2"/>
              <c:layout>
                <c:manualLayout>
                  <c:x val="0"/>
                  <c:y val="1.2562814070351759E-3"/>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6CE-41E6-912E-99C42B97AFAC}"/>
                </c:ext>
              </c:extLst>
            </c:dLbl>
            <c:dLbl>
              <c:idx val="4"/>
              <c:layout>
                <c:manualLayout>
                  <c:x val="0"/>
                  <c:y val="6.2814070351758795E-4"/>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6CE-41E6-912E-99C42B97AF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8.9255338833405222</c:v>
                </c:pt>
                <c:pt idx="2">
                  <c:v>11.471478723306578</c:v>
                </c:pt>
                <c:pt idx="4">
                  <c:v>8.7006326825582896</c:v>
                </c:pt>
              </c:numCache>
            </c:numRef>
          </c:val>
          <c:extLst>
            <c:ext xmlns:c16="http://schemas.microsoft.com/office/drawing/2014/chart" uri="{C3380CC4-5D6E-409C-BE32-E72D297353CC}">
              <c16:uniqueId val="{00000003-46CE-41E6-912E-99C42B97AFAC}"/>
            </c:ext>
          </c:extLst>
        </c:ser>
        <c:ser>
          <c:idx val="1"/>
          <c:order val="1"/>
          <c:spPr>
            <a:solidFill>
              <a:srgbClr val="C5ECF4"/>
            </a:solidFill>
            <a:ln w="3175" cmpd="sng" algn="ctr">
              <a:solidFill>
                <a:schemeClr val="bg1"/>
              </a:solidFill>
              <a:prstDash val="solid"/>
            </a:ln>
          </c:spPr>
          <c:invertIfNegative val="0"/>
          <c:dLbls>
            <c:dLbl>
              <c:idx val="0"/>
              <c:layout>
                <c:manualLayout>
                  <c:x val="0"/>
                  <c:y val="1.2562814070351759E-3"/>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6CE-41E6-912E-99C42B97AFAC}"/>
                </c:ext>
              </c:extLst>
            </c:dLbl>
            <c:dLbl>
              <c:idx val="2"/>
              <c:layout>
                <c:manualLayout>
                  <c:x val="0"/>
                  <c:y val="1.2562814070351759E-3"/>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6CE-41E6-912E-99C42B97AFAC}"/>
                </c:ext>
              </c:extLst>
            </c:dLbl>
            <c:dLbl>
              <c:idx val="4"/>
              <c:layout>
                <c:manualLayout>
                  <c:x val="0"/>
                  <c:y val="1.2562814070351759E-3"/>
                </c:manualLayout>
              </c:layout>
              <c:numFmt formatCode="#,##0&quot;%&quot;;&quot;-&quot;#,##0&quot;%&quot;"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6CE-41E6-912E-99C42B97AF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23.536450557604454</c:v>
                </c:pt>
                <c:pt idx="2">
                  <c:v>26.665887292223871</c:v>
                </c:pt>
                <c:pt idx="4">
                  <c:v>28.534389000702397</c:v>
                </c:pt>
              </c:numCache>
            </c:numRef>
          </c:val>
          <c:extLst>
            <c:ext xmlns:c16="http://schemas.microsoft.com/office/drawing/2014/chart" uri="{C3380CC4-5D6E-409C-BE32-E72D297353CC}">
              <c16:uniqueId val="{00000007-46CE-41E6-912E-99C42B97AFAC}"/>
            </c:ext>
          </c:extLst>
        </c:ser>
        <c:ser>
          <c:idx val="2"/>
          <c:order val="2"/>
          <c:spPr>
            <a:solidFill>
              <a:srgbClr val="4BB4C8"/>
            </a:solidFill>
            <a:ln w="3175" cmpd="sng" algn="ctr">
              <a:solidFill>
                <a:schemeClr val="bg1"/>
              </a:solidFill>
              <a:prstDash val="solid"/>
            </a:ln>
          </c:spPr>
          <c:invertIfNegative val="0"/>
          <c:dLbls>
            <c:dLbl>
              <c:idx val="0"/>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6CE-41E6-912E-99C42B97AFAC}"/>
                </c:ext>
              </c:extLst>
            </c:dLbl>
            <c:dLbl>
              <c:idx val="2"/>
              <c:layout>
                <c:manualLayout>
                  <c:x val="0"/>
                  <c:y val="6.2814070351758795E-4"/>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6CE-41E6-912E-99C42B97AFAC}"/>
                </c:ext>
              </c:extLst>
            </c:dLbl>
            <c:dLbl>
              <c:idx val="4"/>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6CE-41E6-912E-99C42B97AF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15.331448658461898</c:v>
                </c:pt>
                <c:pt idx="2">
                  <c:v>20.302820313808624</c:v>
                </c:pt>
                <c:pt idx="4">
                  <c:v>23.164933143887495</c:v>
                </c:pt>
              </c:numCache>
            </c:numRef>
          </c:val>
          <c:extLst>
            <c:ext xmlns:c16="http://schemas.microsoft.com/office/drawing/2014/chart" uri="{C3380CC4-5D6E-409C-BE32-E72D297353CC}">
              <c16:uniqueId val="{0000000B-46CE-41E6-912E-99C42B97AFAC}"/>
            </c:ext>
          </c:extLst>
        </c:ser>
        <c:ser>
          <c:idx val="3"/>
          <c:order val="3"/>
          <c:spPr>
            <a:solidFill>
              <a:schemeClr val="accent6"/>
            </a:solidFill>
            <a:ln w="3175" cmpd="sng" algn="ctr">
              <a:solidFill>
                <a:schemeClr val="bg1"/>
              </a:solidFill>
              <a:prstDash val="solid"/>
            </a:ln>
          </c:spPr>
          <c:invertIfNegative val="0"/>
          <c:dLbls>
            <c:dLbl>
              <c:idx val="0"/>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46CE-41E6-912E-99C42B97AFAC}"/>
                </c:ext>
              </c:extLst>
            </c:dLbl>
            <c:dLbl>
              <c:idx val="2"/>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46CE-41E6-912E-99C42B97AFAC}"/>
                </c:ext>
              </c:extLst>
            </c:dLbl>
            <c:dLbl>
              <c:idx val="4"/>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46CE-41E6-912E-99C42B97AF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Sheet1!$A$4:$F$4</c:f>
              <c:numCache>
                <c:formatCode>General</c:formatCode>
                <c:ptCount val="6"/>
                <c:pt idx="0">
                  <c:v>7.6791605810690946</c:v>
                </c:pt>
                <c:pt idx="2">
                  <c:v>8.6405167648361036</c:v>
                </c:pt>
                <c:pt idx="4">
                  <c:v>9.6142156746877649</c:v>
                </c:pt>
              </c:numCache>
            </c:numRef>
          </c:val>
          <c:extLst>
            <c:ext xmlns:c16="http://schemas.microsoft.com/office/drawing/2014/chart" uri="{C3380CC4-5D6E-409C-BE32-E72D297353CC}">
              <c16:uniqueId val="{0000000F-46CE-41E6-912E-99C42B97AFAC}"/>
            </c:ext>
          </c:extLst>
        </c:ser>
        <c:ser>
          <c:idx val="4"/>
          <c:order val="4"/>
          <c:spPr>
            <a:solidFill>
              <a:schemeClr val="accent4"/>
            </a:solidFill>
            <a:ln w="3175" cmpd="sng" algn="ctr">
              <a:solidFill>
                <a:schemeClr val="bg1"/>
              </a:solidFill>
              <a:prstDash val="solid"/>
            </a:ln>
          </c:spPr>
          <c:invertIfNegative val="0"/>
          <c:dLbls>
            <c:dLbl>
              <c:idx val="0"/>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46CE-41E6-912E-99C42B97AFAC}"/>
                </c:ext>
              </c:extLst>
            </c:dLbl>
            <c:dLbl>
              <c:idx val="2"/>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46CE-41E6-912E-99C42B97AFAC}"/>
                </c:ext>
              </c:extLst>
            </c:dLbl>
            <c:dLbl>
              <c:idx val="4"/>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46CE-41E6-912E-99C42B97AF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Sheet1!$A$5:$F$5</c:f>
              <c:numCache>
                <c:formatCode>General</c:formatCode>
                <c:ptCount val="6"/>
                <c:pt idx="0">
                  <c:v>24.535239633578666</c:v>
                </c:pt>
                <c:pt idx="2">
                  <c:v>20.209679518243373</c:v>
                </c:pt>
                <c:pt idx="4">
                  <c:v>18.254690841729559</c:v>
                </c:pt>
              </c:numCache>
            </c:numRef>
          </c:val>
          <c:extLst>
            <c:ext xmlns:c16="http://schemas.microsoft.com/office/drawing/2014/chart" uri="{C3380CC4-5D6E-409C-BE32-E72D297353CC}">
              <c16:uniqueId val="{00000013-46CE-41E6-912E-99C42B97AFAC}"/>
            </c:ext>
          </c:extLst>
        </c:ser>
        <c:ser>
          <c:idx val="5"/>
          <c:order val="5"/>
          <c:spPr>
            <a:solidFill>
              <a:schemeClr val="accent1"/>
            </a:solidFill>
            <a:ln w="3175" cmpd="sng" algn="ctr">
              <a:solidFill>
                <a:schemeClr val="bg1"/>
              </a:solidFill>
              <a:prstDash val="solid"/>
            </a:ln>
          </c:spPr>
          <c:invertIfNegative val="0"/>
          <c:dLbls>
            <c:dLbl>
              <c:idx val="0"/>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46CE-41E6-912E-99C42B97AFAC}"/>
                </c:ext>
              </c:extLst>
            </c:dLbl>
            <c:dLbl>
              <c:idx val="2"/>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46CE-41E6-912E-99C42B97AFAC}"/>
                </c:ext>
              </c:extLst>
            </c:dLbl>
            <c:dLbl>
              <c:idx val="4"/>
              <c:layout>
                <c:manualLayout>
                  <c:x val="0"/>
                  <c:y val="1.2562814070351759E-3"/>
                </c:manualLayout>
              </c:layout>
              <c:numFmt formatCode="#,##0&quot;%&quot;;&quot;-&quot;#,##0&quot;%&quot;"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46CE-41E6-912E-99C42B97AF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Sheet1!$A$6:$F$6</c:f>
              <c:numCache>
                <c:formatCode>General</c:formatCode>
                <c:ptCount val="6"/>
                <c:pt idx="0">
                  <c:v>19.992166685945367</c:v>
                </c:pt>
                <c:pt idx="2">
                  <c:v>12.709617387581451</c:v>
                </c:pt>
                <c:pt idx="4">
                  <c:v>11.731138656434492</c:v>
                </c:pt>
              </c:numCache>
            </c:numRef>
          </c:val>
          <c:extLst>
            <c:ext xmlns:c16="http://schemas.microsoft.com/office/drawing/2014/chart" uri="{C3380CC4-5D6E-409C-BE32-E72D297353CC}">
              <c16:uniqueId val="{00000017-46CE-41E6-912E-99C42B97AFAC}"/>
            </c:ext>
          </c:extLst>
        </c:ser>
        <c:dLbls>
          <c:showLegendKey val="0"/>
          <c:showVal val="0"/>
          <c:showCatName val="0"/>
          <c:showSerName val="0"/>
          <c:showPercent val="0"/>
          <c:showBubbleSize val="0"/>
        </c:dLbls>
        <c:gapWidth val="60"/>
        <c:overlap val="100"/>
        <c:axId val="723900912"/>
        <c:axId val="1"/>
      </c:barChart>
      <c:catAx>
        <c:axId val="723900912"/>
        <c:scaling>
          <c:orientation val="minMax"/>
        </c:scaling>
        <c:delete val="0"/>
        <c:axPos val="b"/>
        <c:majorGridlines>
          <c:spPr>
            <a:ln>
              <a:noFill/>
            </a:ln>
          </c:spPr>
        </c:majorGridlines>
        <c:majorTickMark val="none"/>
        <c:minorTickMark val="none"/>
        <c:tickLblPos val="none"/>
        <c:spPr>
          <a:ln w="9525" cmpd="sng" algn="ctr">
            <a:solidFill>
              <a:srgbClr val="9A9A9A"/>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723900912"/>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74216027874565"/>
          <c:y val="4.1867954911433171E-2"/>
          <c:w val="0.79651567944250867"/>
          <c:h val="0.91626409017713362"/>
        </c:manualLayout>
      </c:layout>
      <c:barChart>
        <c:barDir val="col"/>
        <c:grouping val="stacked"/>
        <c:varyColors val="0"/>
        <c:ser>
          <c:idx val="0"/>
          <c:order val="0"/>
          <c:spPr>
            <a:solidFill>
              <a:srgbClr val="C5ECF4"/>
            </a:solidFill>
            <a:ln>
              <a:noFill/>
            </a:ln>
          </c:spPr>
          <c:invertIfNegative val="0"/>
          <c:val>
            <c:numRef>
              <c:f>Sheet1!$A$1</c:f>
              <c:numCache>
                <c:formatCode>General</c:formatCode>
                <c:ptCount val="1"/>
                <c:pt idx="0">
                  <c:v>2.476048276720169</c:v>
                </c:pt>
              </c:numCache>
            </c:numRef>
          </c:val>
          <c:extLst>
            <c:ext xmlns:c16="http://schemas.microsoft.com/office/drawing/2014/chart" uri="{C3380CC4-5D6E-409C-BE32-E72D297353CC}">
              <c16:uniqueId val="{00000000-621F-40F7-A78B-9DEDA4B57A5E}"/>
            </c:ext>
          </c:extLst>
        </c:ser>
        <c:ser>
          <c:idx val="1"/>
          <c:order val="1"/>
          <c:spPr>
            <a:solidFill>
              <a:srgbClr val="135B6A"/>
            </a:solidFill>
            <a:ln>
              <a:noFill/>
            </a:ln>
          </c:spPr>
          <c:invertIfNegative val="0"/>
          <c:dLbls>
            <c:dLbl>
              <c:idx val="0"/>
              <c:layout>
                <c:manualLayout>
                  <c:x val="0.12473867595818815"/>
                  <c:y val="2.4154589371980675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21F-40F7-A78B-9DEDA4B57A5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17.300343056222115</c:v>
                </c:pt>
              </c:numCache>
            </c:numRef>
          </c:val>
          <c:extLst>
            <c:ext xmlns:c16="http://schemas.microsoft.com/office/drawing/2014/chart" uri="{C3380CC4-5D6E-409C-BE32-E72D297353CC}">
              <c16:uniqueId val="{00000002-621F-40F7-A78B-9DEDA4B57A5E}"/>
            </c:ext>
          </c:extLst>
        </c:ser>
        <c:ser>
          <c:idx val="2"/>
          <c:order val="2"/>
          <c:spPr>
            <a:solidFill>
              <a:srgbClr val="51C6DF"/>
            </a:solidFill>
            <a:ln>
              <a:noFill/>
            </a:ln>
          </c:spPr>
          <c:invertIfNegative val="0"/>
          <c:val>
            <c:numRef>
              <c:f>Sheet1!$A$3</c:f>
              <c:numCache>
                <c:formatCode>General</c:formatCode>
                <c:ptCount val="1"/>
                <c:pt idx="0">
                  <c:v>7.6485540091363156</c:v>
                </c:pt>
              </c:numCache>
            </c:numRef>
          </c:val>
          <c:extLst>
            <c:ext xmlns:c16="http://schemas.microsoft.com/office/drawing/2014/chart" uri="{C3380CC4-5D6E-409C-BE32-E72D297353CC}">
              <c16:uniqueId val="{00000003-621F-40F7-A78B-9DEDA4B57A5E}"/>
            </c:ext>
          </c:extLst>
        </c:ser>
        <c:ser>
          <c:idx val="3"/>
          <c:order val="3"/>
          <c:spPr>
            <a:solidFill>
              <a:schemeClr val="accent6"/>
            </a:solidFill>
            <a:ln>
              <a:noFill/>
            </a:ln>
          </c:spPr>
          <c:invertIfNegative val="0"/>
          <c:dLbls>
            <c:dLbl>
              <c:idx val="0"/>
              <c:layout>
                <c:manualLayout>
                  <c:x val="0"/>
                  <c:y val="2.4154589371980675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21F-40F7-A78B-9DEDA4B57A5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58.314225279510836</c:v>
                </c:pt>
              </c:numCache>
            </c:numRef>
          </c:val>
          <c:extLst>
            <c:ext xmlns:c16="http://schemas.microsoft.com/office/drawing/2014/chart" uri="{C3380CC4-5D6E-409C-BE32-E72D297353CC}">
              <c16:uniqueId val="{00000005-621F-40F7-A78B-9DEDA4B57A5E}"/>
            </c:ext>
          </c:extLst>
        </c:ser>
        <c:ser>
          <c:idx val="4"/>
          <c:order val="4"/>
          <c:spPr>
            <a:solidFill>
              <a:srgbClr val="9A9A9A"/>
            </a:solidFill>
            <a:ln>
              <a:noFill/>
            </a:ln>
          </c:spPr>
          <c:invertIfNegative val="0"/>
          <c:val>
            <c:numRef>
              <c:f>Sheet1!$A$5</c:f>
              <c:numCache>
                <c:formatCode>General</c:formatCode>
                <c:ptCount val="1"/>
                <c:pt idx="0">
                  <c:v>1.4664320375406548</c:v>
                </c:pt>
              </c:numCache>
            </c:numRef>
          </c:val>
          <c:extLst>
            <c:ext xmlns:c16="http://schemas.microsoft.com/office/drawing/2014/chart" uri="{C3380CC4-5D6E-409C-BE32-E72D297353CC}">
              <c16:uniqueId val="{00000006-621F-40F7-A78B-9DEDA4B57A5E}"/>
            </c:ext>
          </c:extLst>
        </c:ser>
        <c:ser>
          <c:idx val="5"/>
          <c:order val="5"/>
          <c:spPr>
            <a:solidFill>
              <a:srgbClr val="4D4D4D"/>
            </a:solidFill>
            <a:ln>
              <a:noFill/>
            </a:ln>
          </c:spPr>
          <c:invertIfNegative val="0"/>
          <c:dLbls>
            <c:dLbl>
              <c:idx val="0"/>
              <c:layout>
                <c:manualLayout>
                  <c:x val="0.12473867595818815"/>
                  <c:y val="2.4154589371980675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21F-40F7-A78B-9DEDA4B57A5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c:f>
              <c:numCache>
                <c:formatCode>General</c:formatCode>
                <c:ptCount val="1"/>
                <c:pt idx="0">
                  <c:v>12.794397340869901</c:v>
                </c:pt>
              </c:numCache>
            </c:numRef>
          </c:val>
          <c:extLst>
            <c:ext xmlns:c16="http://schemas.microsoft.com/office/drawing/2014/chart" uri="{C3380CC4-5D6E-409C-BE32-E72D297353CC}">
              <c16:uniqueId val="{00000008-621F-40F7-A78B-9DEDA4B57A5E}"/>
            </c:ext>
          </c:extLst>
        </c:ser>
        <c:dLbls>
          <c:showLegendKey val="0"/>
          <c:showVal val="0"/>
          <c:showCatName val="0"/>
          <c:showSerName val="0"/>
          <c:showPercent val="0"/>
          <c:showBubbleSize val="0"/>
        </c:dLbls>
        <c:gapWidth val="60"/>
        <c:overlap val="100"/>
        <c:axId val="1013710440"/>
        <c:axId val="1"/>
      </c:barChart>
      <c:catAx>
        <c:axId val="1013710440"/>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99.999999999999986"/>
          <c:min val="0"/>
        </c:scaling>
        <c:delete val="1"/>
        <c:axPos val="l"/>
        <c:numFmt formatCode="General" sourceLinked="1"/>
        <c:majorTickMark val="out"/>
        <c:minorTickMark val="none"/>
        <c:tickLblPos val="nextTo"/>
        <c:crossAx val="1013710440"/>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43893591293833E-2"/>
          <c:y val="2.6625704045058884E-2"/>
          <c:w val="0.93712212817412333"/>
          <c:h val="0.94674859190988225"/>
        </c:manualLayout>
      </c:layout>
      <c:barChart>
        <c:barDir val="col"/>
        <c:grouping val="stacked"/>
        <c:varyColors val="0"/>
        <c:ser>
          <c:idx val="0"/>
          <c:order val="0"/>
          <c:spPr>
            <a:solidFill>
              <a:srgbClr val="0C77A6"/>
            </a:solidFill>
            <a:ln>
              <a:noFill/>
            </a:ln>
          </c:spPr>
          <c:invertIfNegative val="0"/>
          <c:dLbls>
            <c:dLbl>
              <c:idx val="0"/>
              <c:layout>
                <c:manualLayout>
                  <c:x val="0"/>
                  <c:y val="1.0240655401945725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F75-4E64-8F48-B701D5B2A3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51.526659023025857</c:v>
                </c:pt>
              </c:numCache>
            </c:numRef>
          </c:val>
          <c:extLst>
            <c:ext xmlns:c16="http://schemas.microsoft.com/office/drawing/2014/chart" uri="{C3380CC4-5D6E-409C-BE32-E72D297353CC}">
              <c16:uniqueId val="{00000001-FF75-4E64-8F48-B701D5B2A399}"/>
            </c:ext>
          </c:extLst>
        </c:ser>
        <c:ser>
          <c:idx val="1"/>
          <c:order val="1"/>
          <c:spPr>
            <a:solidFill>
              <a:srgbClr val="145866"/>
            </a:solidFill>
            <a:ln>
              <a:noFill/>
            </a:ln>
          </c:spPr>
          <c:invertIfNegative val="0"/>
          <c:dLbls>
            <c:dLbl>
              <c:idx val="0"/>
              <c:layout>
                <c:manualLayout>
                  <c:x val="0"/>
                  <c:y val="1.5360983102918587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F75-4E64-8F48-B701D5B2A3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41.08505619536561</c:v>
                </c:pt>
              </c:numCache>
            </c:numRef>
          </c:val>
          <c:extLst>
            <c:ext xmlns:c16="http://schemas.microsoft.com/office/drawing/2014/chart" uri="{C3380CC4-5D6E-409C-BE32-E72D297353CC}">
              <c16:uniqueId val="{00000003-FF75-4E64-8F48-B701D5B2A399}"/>
            </c:ext>
          </c:extLst>
        </c:ser>
        <c:ser>
          <c:idx val="2"/>
          <c:order val="2"/>
          <c:spPr>
            <a:solidFill>
              <a:srgbClr val="0C6187"/>
            </a:solidFill>
            <a:ln>
              <a:noFill/>
            </a:ln>
          </c:spPr>
          <c:invertIfNegative val="0"/>
          <c:dLbls>
            <c:dLbl>
              <c:idx val="0"/>
              <c:layout>
                <c:manualLayout>
                  <c:x val="0"/>
                  <c:y val="1.5360983102918587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F75-4E64-8F48-B701D5B2A3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7.3882847816085224</c:v>
                </c:pt>
              </c:numCache>
            </c:numRef>
          </c:val>
          <c:extLst>
            <c:ext xmlns:c16="http://schemas.microsoft.com/office/drawing/2014/chart" uri="{C3380CC4-5D6E-409C-BE32-E72D297353CC}">
              <c16:uniqueId val="{00000005-FF75-4E64-8F48-B701D5B2A399}"/>
            </c:ext>
          </c:extLst>
        </c:ser>
        <c:dLbls>
          <c:showLegendKey val="0"/>
          <c:showVal val="0"/>
          <c:showCatName val="0"/>
          <c:showSerName val="0"/>
          <c:showPercent val="0"/>
          <c:showBubbleSize val="0"/>
        </c:dLbls>
        <c:gapWidth val="60"/>
        <c:overlap val="100"/>
        <c:axId val="1012777160"/>
        <c:axId val="1"/>
      </c:barChart>
      <c:catAx>
        <c:axId val="1012777160"/>
        <c:scaling>
          <c:orientation val="minMax"/>
        </c:scaling>
        <c:delete val="0"/>
        <c:axPos val="b"/>
        <c:majorGridlines>
          <c:spPr>
            <a:ln>
              <a:noFill/>
            </a:ln>
          </c:spPr>
        </c:majorGridlines>
        <c:majorTickMark val="none"/>
        <c:minorTickMark val="none"/>
        <c:tickLblPos val="none"/>
        <c:spPr>
          <a:ln w="9525" cmpd="sng" algn="ctr">
            <a:solidFill>
              <a:srgbClr val="9A9A9A"/>
            </a:solidFill>
            <a:prstDash val="solid"/>
          </a:ln>
        </c:spPr>
        <c:crossAx val="1"/>
        <c:crosses val="min"/>
        <c:auto val="0"/>
        <c:lblAlgn val="ctr"/>
        <c:lblOffset val="100"/>
        <c:noMultiLvlLbl val="0"/>
      </c:catAx>
      <c:valAx>
        <c:axId val="1"/>
        <c:scaling>
          <c:orientation val="minMax"/>
          <c:max val="99.999999999999986"/>
          <c:min val="0"/>
        </c:scaling>
        <c:delete val="1"/>
        <c:axPos val="l"/>
        <c:numFmt formatCode="General" sourceLinked="1"/>
        <c:majorTickMark val="out"/>
        <c:minorTickMark val="none"/>
        <c:tickLblPos val="nextTo"/>
        <c:crossAx val="1012777160"/>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31628490743646E-2"/>
          <c:y val="9.7967691505992702E-2"/>
          <c:w val="0.96736743018512705"/>
          <c:h val="0.87232933819697756"/>
        </c:manualLayout>
      </c:layout>
      <c:barChart>
        <c:barDir val="col"/>
        <c:grouping val="stacked"/>
        <c:varyColors val="0"/>
        <c:ser>
          <c:idx val="0"/>
          <c:order val="0"/>
          <c:spPr>
            <a:solidFill>
              <a:srgbClr val="1A798D"/>
            </a:solidFill>
            <a:ln w="19050" cmpd="sng" algn="ctr">
              <a:solidFill>
                <a:schemeClr val="bg1"/>
              </a:solidFill>
              <a:prstDash val="solid"/>
            </a:ln>
          </c:spPr>
          <c:invertIfNegative val="0"/>
          <c:dLbls>
            <c:dLbl>
              <c:idx val="0"/>
              <c:layout>
                <c:manualLayout>
                  <c:x val="0"/>
                  <c:y val="-0.18030224075039084"/>
                </c:manualLayout>
              </c:layout>
              <c:numFmt formatCode="#,##0;&quot;-&quot;#,##0" sourceLinked="0"/>
              <c:spPr>
                <a:noFill/>
                <a:ln>
                  <a:noFill/>
                </a:ln>
              </c:spPr>
              <c:txPr>
                <a:bodyPr wrap="none"/>
                <a:lstStyle/>
                <a:p>
                  <a:pPr>
                    <a:defRPr sz="16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ECE-42CF-AE00-6154A2B12F88}"/>
                </c:ext>
              </c:extLst>
            </c:dLbl>
            <c:dLbl>
              <c:idx val="1"/>
              <c:layout>
                <c:manualLayout>
                  <c:x val="0"/>
                  <c:y val="-0.22876498176133403"/>
                </c:manualLayout>
              </c:layout>
              <c:numFmt formatCode="#,##0;&quot;-&quot;#,##0" sourceLinked="0"/>
              <c:spPr>
                <a:noFill/>
                <a:ln>
                  <a:noFill/>
                </a:ln>
              </c:spPr>
              <c:txPr>
                <a:bodyPr wrap="none"/>
                <a:lstStyle/>
                <a:p>
                  <a:pPr>
                    <a:defRPr sz="16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ECE-42CF-AE00-6154A2B12F88}"/>
                </c:ext>
              </c:extLst>
            </c:dLbl>
            <c:dLbl>
              <c:idx val="2"/>
              <c:layout>
                <c:manualLayout>
                  <c:x val="0"/>
                  <c:y val="-0.4867118290776446"/>
                </c:manualLayout>
              </c:layout>
              <c:numFmt formatCode="#,##0;&quot;-&quot;#,##0" sourceLinked="0"/>
              <c:spPr>
                <a:noFill/>
                <a:ln>
                  <a:noFill/>
                </a:ln>
              </c:spPr>
              <c:txPr>
                <a:bodyPr wrap="none"/>
                <a:lstStyle/>
                <a:p>
                  <a:pPr>
                    <a:defRPr sz="16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ECE-42CF-AE00-6154A2B12F8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718</c:v>
                </c:pt>
                <c:pt idx="1">
                  <c:v>985</c:v>
                </c:pt>
                <c:pt idx="2">
                  <c:v>2407</c:v>
                </c:pt>
              </c:numCache>
            </c:numRef>
          </c:val>
          <c:extLst>
            <c:ext xmlns:c16="http://schemas.microsoft.com/office/drawing/2014/chart" uri="{C3380CC4-5D6E-409C-BE32-E72D297353CC}">
              <c16:uniqueId val="{00000003-3ECE-42CF-AE00-6154A2B12F88}"/>
            </c:ext>
          </c:extLst>
        </c:ser>
        <c:dLbls>
          <c:showLegendKey val="0"/>
          <c:showVal val="0"/>
          <c:showCatName val="0"/>
          <c:showSerName val="0"/>
          <c:showPercent val="0"/>
          <c:showBubbleSize val="0"/>
        </c:dLbls>
        <c:gapWidth val="60"/>
        <c:overlap val="100"/>
        <c:axId val="1266561176"/>
        <c:axId val="1"/>
      </c:barChart>
      <c:catAx>
        <c:axId val="1266561176"/>
        <c:scaling>
          <c:orientation val="minMax"/>
        </c:scaling>
        <c:delete val="0"/>
        <c:axPos val="b"/>
        <c:majorGridlines>
          <c:spPr>
            <a:ln>
              <a:noFill/>
            </a:ln>
          </c:spPr>
        </c:majorGridlines>
        <c:majorTickMark val="none"/>
        <c:minorTickMark val="none"/>
        <c:tickLblPos val="none"/>
        <c:spPr>
          <a:ln w="9525" cmpd="sng" algn="ctr">
            <a:solidFill>
              <a:srgbClr val="9A9A9A"/>
            </a:solidFill>
            <a:prstDash val="solid"/>
          </a:ln>
        </c:spPr>
        <c:crossAx val="1"/>
        <c:crosses val="min"/>
        <c:auto val="0"/>
        <c:lblAlgn val="ctr"/>
        <c:lblOffset val="100"/>
        <c:noMultiLvlLbl val="0"/>
      </c:catAx>
      <c:valAx>
        <c:axId val="1"/>
        <c:scaling>
          <c:orientation val="minMax"/>
          <c:max val="2407"/>
          <c:min val="0"/>
        </c:scaling>
        <c:delete val="1"/>
        <c:axPos val="l"/>
        <c:numFmt formatCode="General" sourceLinked="1"/>
        <c:majorTickMark val="out"/>
        <c:minorTickMark val="none"/>
        <c:tickLblPos val="nextTo"/>
        <c:crossAx val="1266561176"/>
        <c:crosses val="min"/>
        <c:crossBetween val="between"/>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11699" cy="463408"/>
          </a:xfrm>
          <a:prstGeom prst="rect">
            <a:avLst/>
          </a:prstGeom>
        </p:spPr>
        <p:txBody>
          <a:bodyPr vert="horz" lIns="92492" tIns="46246" rIns="92492" bIns="46246" rtlCol="0"/>
          <a:lstStyle>
            <a:lvl1pPr algn="l">
              <a:defRPr sz="1200"/>
            </a:lvl1pPr>
          </a:lstStyle>
          <a:p>
            <a:endParaRPr lang="en-US" sz="800" dirty="0"/>
          </a:p>
        </p:txBody>
      </p:sp>
      <p:sp>
        <p:nvSpPr>
          <p:cNvPr id="3" name="Date Placeholder 2"/>
          <p:cNvSpPr>
            <a:spLocks noGrp="1"/>
          </p:cNvSpPr>
          <p:nvPr>
            <p:ph type="dt" sz="quarter" idx="1"/>
          </p:nvPr>
        </p:nvSpPr>
        <p:spPr>
          <a:xfrm>
            <a:off x="3936770" y="3"/>
            <a:ext cx="3011699" cy="463408"/>
          </a:xfrm>
          <a:prstGeom prst="rect">
            <a:avLst/>
          </a:prstGeom>
        </p:spPr>
        <p:txBody>
          <a:bodyPr vert="horz" lIns="92492" tIns="46246" rIns="92492" bIns="46246" rtlCol="0"/>
          <a:lstStyle>
            <a:lvl1pPr algn="r">
              <a:defRPr sz="1200"/>
            </a:lvl1pPr>
          </a:lstStyle>
          <a:p>
            <a:fld id="{57691E93-EF64-46CC-85E2-BBB5BEDB9501}" type="datetimeFigureOut">
              <a:rPr lang="en-US" sz="800"/>
              <a:t>9/14/2023</a:t>
            </a:fld>
            <a:endParaRPr lang="en-US" sz="800" dirty="0"/>
          </a:p>
        </p:txBody>
      </p:sp>
      <p:sp>
        <p:nvSpPr>
          <p:cNvPr id="4" name="Footer Placeholder 3"/>
          <p:cNvSpPr>
            <a:spLocks noGrp="1"/>
          </p:cNvSpPr>
          <p:nvPr>
            <p:ph type="ftr" sz="quarter" idx="2"/>
          </p:nvPr>
        </p:nvSpPr>
        <p:spPr>
          <a:xfrm>
            <a:off x="2" y="8772671"/>
            <a:ext cx="3011699" cy="463407"/>
          </a:xfrm>
          <a:prstGeom prst="rect">
            <a:avLst/>
          </a:prstGeom>
        </p:spPr>
        <p:txBody>
          <a:bodyPr vert="horz" lIns="92492" tIns="46246" rIns="92492" bIns="46246" rtlCol="0" anchor="b"/>
          <a:lstStyle>
            <a:lvl1pPr algn="l">
              <a:defRPr sz="1200"/>
            </a:lvl1pPr>
          </a:lstStyle>
          <a:p>
            <a:endParaRPr lang="en-US" sz="800" dirty="0"/>
          </a:p>
        </p:txBody>
      </p:sp>
      <p:sp>
        <p:nvSpPr>
          <p:cNvPr id="5" name="Slide Number Placeholder 4"/>
          <p:cNvSpPr>
            <a:spLocks noGrp="1"/>
          </p:cNvSpPr>
          <p:nvPr>
            <p:ph type="sldNum" sz="quarter" idx="3"/>
          </p:nvPr>
        </p:nvSpPr>
        <p:spPr>
          <a:xfrm>
            <a:off x="3936770" y="8772671"/>
            <a:ext cx="3011699" cy="463407"/>
          </a:xfrm>
          <a:prstGeom prst="rect">
            <a:avLst/>
          </a:prstGeom>
        </p:spPr>
        <p:txBody>
          <a:bodyPr vert="horz" lIns="92492" tIns="46246" rIns="92492" bIns="46246" rtlCol="0" anchor="b"/>
          <a:lstStyle>
            <a:lvl1pPr algn="r">
              <a:defRPr sz="1200"/>
            </a:lvl1pPr>
          </a:lstStyle>
          <a:p>
            <a:fld id="{3DCECA85-2A7A-423F-89EA-6868CB52DF19}" type="slidenum">
              <a:rPr lang="en-US" sz="800"/>
              <a:t>‹#›</a:t>
            </a:fld>
            <a:endParaRPr lang="en-US" sz="800" dirty="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34.188"/>
    </inkml:context>
    <inkml:brush xml:id="br0">
      <inkml:brushProperty name="width" value="0.05" units="cm"/>
      <inkml:brushProperty name="height" value="0.05" units="cm"/>
      <inkml:brushProperty name="color" value="#FFFFFF"/>
    </inkml:brush>
  </inkml:definitions>
  <inkml:trace contextRef="#ctx0" brushRef="#br0">91 24 24575,'-1'10'0,"0"0"0,-1-1 0,-1 1 0,-5 16 0,-1 3 0,-12 69 0,20-84 0,0-1 0,0 1 0,2-1 0,-1 1 0,4 18 0,1-12 0,0 1 0,1-2 0,1 1 0,12 26 0,-13-35 0,0 0 0,1 0 0,0 0 0,1-1 0,0 0 0,0-1 0,1 0 0,14 11 0,-23-19 0,1-1 0,-1 0 0,1 1 0,-1-1 0,1 0 0,-1 0 0,1 0 0,-1 0 0,1 0 0,-1 1 0,1-1 0,-1 0 0,1 0 0,-1 0 0,1 0 0,-1 0 0,1-1 0,0 1 0,-1 0 0,1 0 0,-1 0 0,1 0 0,-1-1 0,1 1 0,-1 0 0,0 0 0,1-1 0,-1 1 0,1 0 0,-1-1 0,1 1 0,-1 0 0,0-1 0,1 0 0,12-17 0,-13 17 0,9-18 0,0 1 0,-2-2 0,0 1 0,-1-1 0,6-35 0,-6 7 0,2-63 0,-8 101 0,0 0 0,0 0 0,-1 0 0,0 0 0,-1 0 0,0 0 0,-4-10 0,4 14 0,-1 0 0,0 1 0,0-1 0,-1 1 0,1 0 0,-1 0 0,0 0 0,-1 1 0,1-1 0,-1 1 0,0 0 0,-6-4 0,-3-1 0,0 0 0,0 2 0,-17-7 0,24 11 0,0 1 0,0-1 0,0 1 0,0 1 0,0 0 0,-1 0 0,1 0 0,0 1 0,-10 0 0,16 1 0,-1 0 0,0 0 0,1 0 0,-1 0 0,0 0 0,1 0 0,-1 0 0,1 0 0,-1 1 0,1-1 0,0 1 0,0-1 0,0 1 0,-1-1 0,1 1 0,1 0 0,-1-1 0,0 1 0,0 0 0,1 0 0,-2 3 0,-8 43 0,7-23 0,1 0 0,2 0 0,0 0 0,5 33 0,-2-39 0,1 0 0,0-1 0,1 0 0,1 1 0,1-2 0,12 23 0,-18-36 0,1-1 0,0 1 0,0-1 0,0 0 0,1 0 0,-1 0 0,1-1 0,0 1 0,0 0 0,0-1 0,0 0 0,0 0 0,0 0 0,4 2 0,-4-3 0,-1-1 0,1 1 0,-1-1 0,1 0 0,-1 0 0,1 0 0,-1 0 0,1 0 0,-1 0 0,1-1 0,-1 1 0,1-1 0,-1 0 0,0 1 0,1-1 0,-1-1 0,0 1 0,0 0 0,1 0 0,-1-1 0,0 1 0,2-3 0,4-4 0,1 0 0,-1 0 0,-1-1 0,0 0 0,0-1 0,-1 1 0,0-1 0,0-1 0,-1 1 0,4-14 0,-6 15 0,1 0 0,-2-1 0,1 0 0,-2 1 0,1-1 0,-1 0 0,-1 0 0,0 0 0,0 1 0,-1-1 0,0 0 0,-3-13 0,3 20 0,-1 1 0,1-1 0,-1 0 0,0 1 0,0 0 0,1-1 0,-2 1 0,-2-3 0,4 4 0,1 1 0,0-1 0,-1 1 0,1-1 0,-1 1 0,1-1 0,-1 1 0,1-1 0,-1 1 0,1 0 0,-1-1 0,1 1 0,-1 0 0,1 0 0,-1-1 0,0 1 0,1 0 0,-1 0 0,1 0 0,-1 0 0,0 0 0,1 0 0,-1 0 0,0 0 0,1 0 0,-1 0 0,1 0 0,-1 0 0,0 0 0,1 0 0,-1 1 0,1-1 0,-1 0 0,1 0 0,-1 1 0,0-1 0,1 0 0,-1 1 0,1-1 0,-1 0 0,1 1 0,0-1 0,-1 1 0,0 0 0,-1 6 0,-1-1 0,2 0 0,-1 1 0,0-1 0,1 1 0,1 0 0,-1-1 0,1 1 0,1 11 0,1 8 0,7 27 0,-5-35 0,0 0 0,0-1 0,2 1 0,0-1 0,14 25 0,-20-42 0,0 1 0,0-1 0,0 0 0,0 0 0,0 0 0,0 1 0,0-1 0,0 0 0,0 0 0,0 0 0,0 0 0,0 0 0,0 1 0,0-1 0,1 0 0,-1 0 0,0 0 0,0 0 0,0 0 0,0 1 0,0-1 0,0 0 0,1 0 0,-1 0 0,0 0 0,0 0 0,0 0 0,0 0 0,1 0 0,-1 0 0,0 0 0,0 0 0,0 0 0,0 0 0,1 0 0,-1 0 0,0 0 0,0 0 0,0 0 0,0 0 0,1 0 0,-1 0 0,0 0 0,0 0 0,1 0 0,1-10 0,-2-16 0,-3 1 0,-1 0 0,-1 1 0,-1-1 0,-1 1 0,-1 0 0,-21-41 0,23 54 0,6 16 0,10 26 0,43 105 0,72 134 0,-176-345 0,-44-84 0,-13-22 0,80 144-1365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53.568"/>
    </inkml:context>
    <inkml:brush xml:id="br0">
      <inkml:brushProperty name="width" value="0.1" units="cm"/>
      <inkml:brushProperty name="height" value="0.1" units="cm"/>
      <inkml:brushProperty name="color" value="#FFFFFF"/>
    </inkml:brush>
  </inkml:definitions>
  <inkml:trace contextRef="#ctx0" brushRef="#br0">1 0 24575,'0'0'0,"2"19"0,27 157 342,-24-157-586,1 1 0,1-1 0,0 1 0,2-2 1,0 1-1,19 28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53.925"/>
    </inkml:context>
    <inkml:brush xml:id="br0">
      <inkml:brushProperty name="width" value="0.1" units="cm"/>
      <inkml:brushProperty name="height" value="0.1" units="cm"/>
      <inkml:brushProperty name="color" value="#FFFFFF"/>
    </inkml:brush>
  </inkml:definitions>
  <inkml:trace contextRef="#ctx0" brushRef="#br0">0 6 24575,'8'24'0,"7"22"0,27 67 0,-35-98 0,0 0 0,1 0 0,1 0 0,21 26 0</inkml:trace>
  <inkml:trace contextRef="#ctx0" brushRef="#br0" timeOffset="1">74 0 24575,'6'28'0,"12"34"0,30 66 0,-39-114-1365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54.283"/>
    </inkml:context>
    <inkml:brush xml:id="br0">
      <inkml:brushProperty name="width" value="0.1" units="cm"/>
      <inkml:brushProperty name="height" value="0.1" units="cm"/>
      <inkml:brushProperty name="color" value="#FFFFFF"/>
    </inkml:brush>
  </inkml:definitions>
  <inkml:trace contextRef="#ctx0" brushRef="#br0">1 1 24575,'0'0'0,"10"14"0,88 125-1365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54.608"/>
    </inkml:context>
    <inkml:brush xml:id="br0">
      <inkml:brushProperty name="width" value="0.1" units="cm"/>
      <inkml:brushProperty name="height" value="0.1" units="cm"/>
      <inkml:brushProperty name="color" value="#FFFFFF"/>
    </inkml:brush>
  </inkml:definitions>
  <inkml:trace contextRef="#ctx0" brushRef="#br0">1 1 24575,'1'0'0,"0"1"0,0-1 0,0 1 0,-1-1 0,1 1 0,0-1 0,0 1 0,0 0 0,0-1 0,-1 1 0,1 0 0,0-1 0,-1 1 0,1 0 0,-1 0 0,1 0 0,-1 0 0,1 1 0,9 19 0,-9-20 0,3 9-151,0 0-1,0 1 0,-1-1 0,0 1 1,-1-1-1,0 1 0,-1 0 1,0 17-1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2.022"/>
    </inkml:context>
    <inkml:brush xml:id="br0">
      <inkml:brushProperty name="width" value="0.1" units="cm"/>
      <inkml:brushProperty name="height" value="0.1" units="cm"/>
      <inkml:brushProperty name="color" value="#FFFFFF"/>
    </inkml:brush>
  </inkml:definitions>
  <inkml:trace contextRef="#ctx0" brushRef="#br0">251 264 24575,'2'7'0,"-2"-7"0,0 1 0,0-1 0,0 1 0,0-1 0,0 1 0,0-1 0,0 1 0,0-1 0,0 0 0,0 1 0,0-1 0,0 1 0,1-1 0,-1 1 0,0-1 0,0 0 0,0 1 0,1-1 0,-1 1 0,0-1 0,1 0 0,-1 1 0,0-1 0,1 0 0,-1 0 0,0 1 0,1-1 0,-1 0 0,1 0 0,-1 1 0,0-1 0,1 0 0,-1 0 0,1 0 0,0 1 0,1-2 0,-1 1 0,1 0 0,0 0 0,0-1 0,-1 1 0,1-1 0,0 0 0,-1 1 0,1-1 0,0 0 0,-1 0 0,1 0 0,-1 0 0,1 0 0,-1 0 0,0 0 0,0-1 0,1 1 0,-1 0 0,0-1 0,0 1 0,0-1 0,0 1 0,-1-1 0,2-3 0,2-3 0,0 0 0,-1-1 0,4-14 0,-7 21 0,1 0 0,-1 0 0,1 0 0,-1 0 0,0 0 0,0 0 0,0 0 0,0 0 0,0 0 0,0 0 0,-1 0 0,1 0 0,-1 0 0,1 0 0,-1 0 0,0 0 0,0 1 0,0-1 0,0 0 0,0 0 0,0 1 0,-2-3 0,2 3 0,-1 1 0,1-1 0,0 0 0,-1 0 0,1 1 0,-1-1 0,0 1 0,1 0 0,-1-1 0,1 1 0,-1 0 0,1 0 0,-1 0 0,0 0 0,1 0 0,-1 0 0,1 1 0,-1-1 0,0 0 0,1 1 0,-1-1 0,1 1 0,-1 0 0,1-1 0,0 1 0,-1 0 0,1 0 0,-2 1 0,-5 4 0,0 0 0,1 0 0,0 0 0,0 1 0,1 0 0,-10 13 0,13-15 0,0 0 0,0 0 0,0 0 0,0 0 0,1 1 0,0-1 0,0 1 0,0-1 0,1 1 0,-1 0 0,1 11 0,1-17 0,-1 1 0,1-1 0,0 1 0,0 0 0,0-1 0,1 1 0,-1-1 0,0 1 0,0-1 0,0 1 0,0-1 0,0 1 0,1-1 0,-1 1 0,0-1 0,0 1 0,1-1 0,-1 0 0,0 1 0,1-1 0,-1 1 0,1-1 0,-1 0 0,0 1 0,1-1 0,-1 0 0,1 1 0,-1-1 0,2 0 0,-1 1 0,0-1 0,1 0 0,-1 0 0,0 0 0,1 0 0,-1 0 0,0-1 0,0 1 0,1 0 0,-1-1 0,3 0 0,30-18 0,-25 12 0,0 0 0,0 0 0,0-1 0,-1-1 0,0 1 0,-1-1 0,0-1 0,0 1 0,-1-1 0,-1 0 0,7-14 0,-12 24 0,0-1 0,1 0 0,-1 1 0,0-1 0,0 0 0,1 1 0,-1-1 0,0 0 0,0 0 0,0 0 0,0 1 0,0-1 0,0 0 0,0 0 0,0 1 0,0-1 0,0 0 0,0 0 0,0 1 0,-1-1 0,1 0 0,0 0 0,-1 1 0,1-1 0,0 0 0,-1 1 0,1-1 0,-1 1 0,1-1 0,-1 0 0,0 0 0,-1 0 0,0 1 0,0-1 0,0 0 0,0 1 0,0 0 0,1-1 0,-1 1 0,0 0 0,0 0 0,0 0 0,0 0 0,-3 1 0,-4 1 0,1-1 0,-1 2 0,1-1 0,-16 8 0,12-3 0,0 1 0,1 0 0,-13 11 0,19-15 0,1 0 0,0 0 0,0 1 0,0-1 0,1 1 0,-1 0 0,1 0 0,1 0 0,-1 0 0,-3 8 0,6-12 0,-1 0 0,1 0 0,0 0 0,0 0 0,-1 0 0,1 0 0,0 0 0,0 0 0,0 0 0,0 0 0,0 0 0,0 0 0,0 0 0,0 1 0,1-1 0,-1 0 0,0-1 0,1 1 0,-1 0 0,0 0 0,1 0 0,-1 0 0,1 0 0,-1 0 0,1 0 0,1 0 0,-1 0 0,0 0 0,1-1 0,-1 1 0,1-1 0,-1 1 0,1-1 0,-1 0 0,0 0 0,1 0 0,-1 1 0,1-1 0,-1-1 0,1 1 0,-1 0 0,4-1 0,1 0 0,0-1 0,0 0 0,0 0 0,0-1 0,-1 0 0,1 0 0,8-5 0,-13 7 0,0 0 0,-1 1 0,1-1 0,0 0 0,0 0 0,0 0 0,0 0 0,-1 0 0,1 0 0,0 0 0,-1 0 0,1 0 0,-1 0 0,1 0 0,-1 0 0,0 0 0,1 0 0,-1-2 0,0 3 0,0-1 0,0 0 0,-1 1 0,1-1 0,0 0 0,0 1 0,-1-1 0,1 1 0,0-1 0,-1 0 0,1 1 0,-1-1 0,1 1 0,0-1 0,-1 1 0,1 0 0,-1-1 0,0 1 0,1-1 0,-1 1 0,1 0 0,-2-1 0,-1 0 0,0-1 0,-1 1 0,1 1 0,-1-1 0,1 0 0,-1 1 0,1 0 0,-1-1 0,1 2 0,-5-1 0,1 1 0,1 1 0,-1 0 0,1 0 0,0 0 0,0 1 0,0 0 0,0 0 0,0 0 0,-6 5 0,10-6 0,-1 0 0,1 1 0,-1-1 0,1 0 0,0 1 0,0-1 0,0 1 0,0-1 0,0 1 0,1 0 0,-1 0 0,1 0 0,0 0 0,0 0 0,0 0 0,0 0 0,0 0 0,1 1 0,0-1 0,-1 6 0,1-9 0,0 1 0,0 0 0,0 0 0,0 0 0,0 0 0,1-1 0,-1 1 0,0 0 0,0 0 0,1 0 0,-1-1 0,0 1 0,1 0 0,-1 0 0,1-1 0,-1 1 0,1 0 0,-1-1 0,1 1 0,0-1 0,-1 1 0,1 0 0,0-1 0,-1 1 0,1-1 0,0 0 0,-1 1 0,2 0 0,1-1 0,-1 0 0,0 0 0,0 0 0,0 0 0,0 0 0,0 0 0,0 0 0,0-1 0,0 1 0,0-1 0,3 0 0,4-3 0,-1 0 0,1 0 0,-1-1 0,8-6 0,-11 8 0,13-13 0,-18 9 0,-12 1 0,2 4 0,0 0 0,0 1 0,1 1 0,-1-1 0,0 1 0,-10 2 0,17-1 0,0-1 0,0 1 0,0 0 0,0-1 0,0 2 0,0-1 0,1 0 0,-1 0 0,0 1 0,-3 2 0,5-3 0,-1 1 0,1-1 0,0 0 0,0 0 0,1 0 0,-1 1 0,0-1 0,0 1 0,1-1 0,-1 0 0,0 1 0,1-1 0,0 1 0,-1-1 0,1 1 0,0-1 0,0 1 0,0 0 0,0-1 0,0 1 0,0 2 0,0-3 0,1 0 0,-1 0 0,0 1 0,0-1 0,1 0 0,-1 0 0,0 0 0,1 0 0,-1 0 0,1 0 0,-1 0 0,1 0 0,0 0 0,0 0 0,-1-1 0,1 1 0,0 0 0,0 0 0,0 0 0,0-1 0,0 1 0,0-1 0,1 2 0,1-2 0,-1 1 0,0 0 0,1-1 0,-1 0 0,1 0 0,-1 1 0,0-1 0,1-1 0,-1 1 0,5-1 0,-1 0 0,0-1 0,0 0 0,0 0 0,0-1 0,-1 1 0,1-1 0,-1 0 0,6-5 0,-10 8 0,-1 0 0,1-1 0,-1 1 0,1-1 0,0 1 0,-1-1 0,1 1 0,-1-1 0,1 1 0,-1-1 0,0 0 0,1 1 0,-1-1 0,0 1 0,1-1 0,-1 0 0,0 0 0,0 1 0,1-1 0,-1 0 0,0 1 0,0-1 0,0 0 0,0 0 0,0 1 0,0-1 0,0-1 0,-1 1 0,0 0 0,1 0 0,-1 0 0,0 0 0,0 0 0,0 1 0,0-1 0,0 0 0,0 1 0,0-1 0,0 1 0,0-1 0,0 1 0,0-1 0,-2 0 0,-5-1 0,0 0 0,-1 1 0,-14-1 0,-13 3 0,27 0 0,0 0 0,0-1 0,0 0 0,0 0 0,-12-3 0,21 2 0,-1 1 0,0-1 0,1 0 0,-1 1 0,0-1 0,1 1 0,-1-1 0,1 0 0,-1 0 0,1 1 0,0-1 0,-1 0 0,1 0 0,0 0 0,-1 1 0,1-1 0,0 0 0,0 0 0,0 0 0,0 0 0,0 0 0,0 1 0,0-1 0,0-2 0,2-24 0,-1 23 0,5-32 0,14-46 0,4-21 0,-25 89-1365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2.826"/>
    </inkml:context>
    <inkml:brush xml:id="br0">
      <inkml:brushProperty name="width" value="0.1" units="cm"/>
      <inkml:brushProperty name="height" value="0.1" units="cm"/>
      <inkml:brushProperty name="color" value="#FFFFFF"/>
    </inkml:brush>
  </inkml:definitions>
  <inkml:trace contextRef="#ctx0" brushRef="#br0">21 0 24575,'-1'30'0,"-8"2"257,7-29-365,1 1 0,-1 0 0,1 0 0,0 0 0,0 0-1,0 0 1,1 0 0,-1 0 0,1 0 0,0 0 0,0 0-1,0 1 1,1-1 0,1 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3.153"/>
    </inkml:context>
    <inkml:brush xml:id="br0">
      <inkml:brushProperty name="width" value="0.1" units="cm"/>
      <inkml:brushProperty name="height" value="0.1" units="cm"/>
      <inkml:brushProperty name="color" value="#FFFFFF"/>
    </inkml:brush>
  </inkml:definitions>
  <inkml:trace contextRef="#ctx0" brushRef="#br0">94 1 24575,'0'0'0,"-13"18"0,6-7 0,-38 66 0,40-67 0,0 1 0,0 0 0,1 0 0,1 1 0,-4 14 0,8-16-1365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3.529"/>
    </inkml:context>
    <inkml:brush xml:id="br0">
      <inkml:brushProperty name="width" value="0.1" units="cm"/>
      <inkml:brushProperty name="height" value="0.1" units="cm"/>
      <inkml:brushProperty name="color" value="#FFFFFF"/>
    </inkml:brush>
  </inkml:definitions>
  <inkml:trace contextRef="#ctx0" brushRef="#br0">33 0 24575,'-4'6'0,"1"1"0,-1-1 0,1 1 0,1-1 0,-1 1 0,1 0 0,0 0 0,-1 10 0,1-7 0,0-5-105,1 0 0,0 1 0,1-1 0,-1 0 0,1 1 0,0-1 0,0 1 0,1-1 0,0 0 0,0 1 0,0-1 0,3 8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3.873"/>
    </inkml:context>
    <inkml:brush xml:id="br0">
      <inkml:brushProperty name="width" value="0.1" units="cm"/>
      <inkml:brushProperty name="height" value="0.1" units="cm"/>
      <inkml:brushProperty name="color" value="#FFFFFF"/>
    </inkml:brush>
  </inkml:definitions>
  <inkml:trace contextRef="#ctx0" brushRef="#br0">26 0 24575,'0'0'0,"-3"23"0,-5 10 138,-5 35 10,12-63-286,0 0 1,1-1-1,0 1 1,0 0-1,1 0 0,-1 0 1,1-1-1,0 1 1,0 0-1,1 0 1,1 4-1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4.264"/>
    </inkml:context>
    <inkml:brush xml:id="br0">
      <inkml:brushProperty name="width" value="0.1" units="cm"/>
      <inkml:brushProperty name="height" value="0.1" units="cm"/>
      <inkml:brushProperty name="color" value="#FFFFFF"/>
    </inkml:brush>
  </inkml:definitions>
  <inkml:trace contextRef="#ctx0" brushRef="#br0">89 1 24575,'-3'2'0,"1"1"0,0 0 0,0 1 0,1-1 0,-1 0 0,-1 4 0,1-2 0,-1 2 0,-12 19 0,2 1 0,1 1 0,-15 52 0,26-56 342,1-23-390,0-1 1,0 1-1,0 0 1,0-1 0,1 1-1,-1-1 1,0 1-1,0-1 1,1 1 0,-1-1-1,0 1 1,1-1-1,-1 1 1,1-1-1,-1 1 1,1-1 0,-1 1-1,1-1 1,-1 0-1,1 1 1,-1-1 0,1 0-1,-1 1 1,1-1-1,0 0 1,-1 0 0,1 0-1,-1 0 1,1 0-1,0 1 1,-1-1 0,1 0-1,-1 0 1,1 0-1,1-1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49.414"/>
    </inkml:context>
    <inkml:brush xml:id="br0">
      <inkml:brushProperty name="width" value="0.1" units="cm"/>
      <inkml:brushProperty name="height" value="0.1" units="cm"/>
      <inkml:brushProperty name="color" value="#FFFFFF"/>
    </inkml:brush>
  </inkml:definitions>
  <inkml:trace contextRef="#ctx0" brushRef="#br0">1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5.816"/>
    </inkml:context>
    <inkml:brush xml:id="br0">
      <inkml:brushProperty name="width" value="0.1" units="cm"/>
      <inkml:brushProperty name="height" value="0.1" units="cm"/>
      <inkml:brushProperty name="color" value="#FFFFFF"/>
    </inkml:brush>
  </inkml:definitions>
  <inkml:trace contextRef="#ctx0" brushRef="#br0">29 46 24575,'7'26'0,"-6"-22"0,1-1 0,-1 0 0,1 0 0,0 0 0,0 0 0,0 0 0,0 0 0,0 0 0,1-1 0,-1 1 0,1-1 0,0 0 0,0 0 0,0 0 0,0 0 0,0 0 0,0 0 0,0-1 0,4 2 0,-4-3 0,1 1 0,-1-1 0,0 0 0,0 0 0,0 0 0,1 0 0,-1-1 0,0 1 0,0-1 0,0 0 0,0 0 0,0 0 0,0 0 0,0 0 0,0-1 0,0 1 0,-1-1 0,1 0 0,-1 0 0,1 0 0,3-3 0,-3 2 0,1-1 0,0 0 0,-1 0 0,0 0 0,0 0 0,0-1 0,3-7 0,-5 11 0,-1 1 0,0-1 0,1 0 0,-1 0 0,0 0 0,0 0 0,0 0 0,0 0 0,0 0 0,0 0 0,0 0 0,0 0 0,0 0 0,0 0 0,0 1 0,-1-1 0,1 0 0,-1-2 0,0 2 0,0 0 0,0 0 0,0 0 0,0 1 0,0-1 0,0 0 0,0 0 0,0 1 0,0-1 0,-1 0 0,1 1 0,0-1 0,0 1 0,-1 0 0,1-1 0,0 1 0,-3 0 0,-6-1 0,1 0 0,-1 0 0,-17 3 0,23-2 0,0 0 0,0 1 0,0 0 0,0 0 0,0 0 0,1 0 0,-1 1 0,0-1 0,1 1 0,-1 0 0,1 0 0,-4 3 0,9-3 0,0 0 0,0 0 0,0-1 0,0 1 0,0-1 0,1 1 0,3 1 0,-5-3 0,1 1 0,-1-1 0,0 0 0,1 1 0,-1-1 0,0 0 0,1 0 0,-1 0 0,0 0 0,1 0 0,-1 0 0,0-1 0,1 1 0,-1 0 0,0-1 0,1 1 0,-1-1 0,0 1 0,0-1 0,0 1 0,1-1 0,-1 0 0,0 0 0,0 0 0,0 0 0,0 1 0,0-1 0,0-1 0,0 1 0,-1 0 0,1 0 0,0 0 0,-1 0 0,1 0 0,-1-1 0,1 1 0,-1 0 0,1-1 0,-1 1 0,0 0 0,0-1 0,1 1 0,-1 0 0,0-1 0,0 1 0,0 0 0,-1-1 0,1 1 0,0 0 0,-1-1 0,1 1 0,0 0 0,-1-1 0,1 1 0,-1 0 0,0 0 0,1 0 0,-1 0 0,0-1 0,0 1 0,0 0 0,0 0 0,0 0 0,0 1 0,0-1 0,0 0 0,-2-1 0,0 1 0,0 0 0,0 0 0,0 0 0,0 0 0,0 1 0,0-1 0,0 1 0,0 0 0,-1 0 0,1 0 0,0 0 0,0 1 0,0-1 0,0 1 0,0 0 0,0 0 0,0 0 0,0 0 0,0 0 0,0 1 0,1-1 0,-1 1 0,0 0 0,1 0 0,0 0 0,-1 0 0,1 0 0,0 0 0,0 1 0,0-1 0,0 1 0,0-1 0,1 1 0,-1 0 0,1 0 0,0 0 0,0-1 0,0 1 0,0 0 0,0 1 0,1-1 0,-1 0 0,1 0 0,0 0 0,0 0 0,0 0 0,0 0 0,1 5 0,0-8 0,-1 1 0,0-1 0,0 0 0,0 1 0,0-1 0,0 0 0,0 1 0,1-1 0,-1 0 0,0 1 0,0-1 0,0 0 0,1 0 0,-1 1 0,0-1 0,1 0 0,-1 0 0,0 1 0,0-1 0,1 0 0,-1 0 0,0 0 0,1 0 0,-1 0 0,0 0 0,1 1 0,-1-1 0,0 0 0,1 0 0,-1 0 0,1 0 0,-1 0 0,1 0 0,14-7 0,10-13 0,-23 18 0,0 0 0,0 0 0,-1-1 0,1 1 0,-1 0 0,1-1 0,-1 1 0,0-1 0,0 1 0,0-1 0,0 0 0,-1 1 0,1-5 0,0 7 0,-1-1 0,-1 0 0,1 0 0,0 1 0,0-1 0,0 0 0,0 0 0,0 1 0,-1-1 0,1 0 0,0 1 0,-1-1 0,1 0 0,0 1 0,-1-1 0,1 1 0,-1-1 0,1 0 0,-2 0 0,1 0 0,0 0 0,-1 1 0,1-1 0,0 1 0,-1-1 0,1 1 0,-1-1 0,1 1 0,0 0 0,-1 0 0,1-1 0,-1 1 0,-2 1 0,2-1 11,1 0-1,0 1 0,-1-1 1,1 1-1,-1-1 0,1 1 1,0 0-1,-1-1 0,1 1 1,0 0-1,0 0 0,0 0 1,-1 0-1,1 0 0,0 0 1,1 1-1,-1-1 0,0 0 1,0 0-1,0 1 0,1-1 1,-1 0-1,0 1 0,1-1 1,0 1-1,-1-1 1,1 1-1,0-1 0,-1 1 1,1-1-1,0 1 0,0 1 1,0-1-72,0 0 0,0-1 0,0 1 0,0 0 0,0 0 0,0 0 0,1-1 0,-1 1 0,0 0 0,1 0 0,0-1 0,-1 1 0,1 0 0,0-1 0,0 1 0,0 0 0,0-1 0,0 0 1,0 1-1,0-1 0,0 0 0,1 1 0,-1-1 0,1 0 0,-1 0 0,1 0 0,1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6.222"/>
    </inkml:context>
    <inkml:brush xml:id="br0">
      <inkml:brushProperty name="width" value="0.1" units="cm"/>
      <inkml:brushProperty name="height" value="0.1" units="cm"/>
      <inkml:brushProperty name="color" value="#FFFFFF"/>
    </inkml:brush>
  </inkml:definitions>
  <inkml:trace contextRef="#ctx0" brushRef="#br0">7 1 24575,'-3'43'0,"1"-33"0,1 0 0,1 0 0,0 0 0,0-1 0,1 1 0,1 11 0,5-10-1365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6.687"/>
    </inkml:context>
    <inkml:brush xml:id="br0">
      <inkml:brushProperty name="width" value="0.1" units="cm"/>
      <inkml:brushProperty name="height" value="0.1" units="cm"/>
      <inkml:brushProperty name="color" value="#FFFFFF"/>
    </inkml:brush>
  </inkml:definitions>
  <inkml:trace contextRef="#ctx0" brushRef="#br0">1 1 24575,'0'0'0,"3"18"0,6 13-1365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7.429"/>
    </inkml:context>
    <inkml:brush xml:id="br0">
      <inkml:brushProperty name="width" value="0.1" units="cm"/>
      <inkml:brushProperty name="height" value="0.1" units="cm"/>
      <inkml:brushProperty name="color" value="#FFFFFF"/>
    </inkml:brush>
  </inkml:definitions>
  <inkml:trace contextRef="#ctx0" brushRef="#br0">12 0 24575,'-5'29'0,"3"-25"0,1 0 0,0 0 0,0 1 0,1-1 0,-1 9 0,2-4-273,0 1 0,1-1 0,1 1 0,3 10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7.936"/>
    </inkml:context>
    <inkml:brush xml:id="br0">
      <inkml:brushProperty name="width" value="0.1" units="cm"/>
      <inkml:brushProperty name="height" value="0.1" units="cm"/>
      <inkml:brushProperty name="color" value="#FFFFFF"/>
    </inkml:brush>
  </inkml:definitions>
  <inkml:trace contextRef="#ctx0" brushRef="#br0">14 1 24575,'0'0'0,"-2"3"0,1 1 0,0-1 0,0 0 0,0 1 0,0 0 0,0-1 0,1 6 0,-5 38-1365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8.527"/>
    </inkml:context>
    <inkml:brush xml:id="br0">
      <inkml:brushProperty name="width" value="0.1" units="cm"/>
      <inkml:brushProperty name="height" value="0.1" units="cm"/>
      <inkml:brushProperty name="color" value="#FFFFFF"/>
    </inkml:brush>
  </inkml:definitions>
  <inkml:trace contextRef="#ctx0" brushRef="#br0">1 0 24575,'0'0'0,"8"27"0,-6-20-1365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9.178"/>
    </inkml:context>
    <inkml:brush xml:id="br0">
      <inkml:brushProperty name="width" value="0.1" units="cm"/>
      <inkml:brushProperty name="height" value="0.1" units="cm"/>
      <inkml:brushProperty name="color" value="#FFFFFF"/>
    </inkml:brush>
  </inkml:definitions>
  <inkml:trace contextRef="#ctx0" brushRef="#br0">0 1 24575,'0'0'0,"0"28"-1365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09.739"/>
    </inkml:context>
    <inkml:brush xml:id="br0">
      <inkml:brushProperty name="width" value="0.1" units="cm"/>
      <inkml:brushProperty name="height" value="0.1" units="cm"/>
      <inkml:brushProperty name="color" value="#FFFFFF"/>
    </inkml:brush>
  </inkml:definitions>
  <inkml:trace contextRef="#ctx0" brushRef="#br0">0 0 24575,'0'0'0,"1"1"0,0 0 0,0 1 0,1 1 0,0 0 0,0 0 0,-1-1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10.424"/>
    </inkml:context>
    <inkml:brush xml:id="br0">
      <inkml:brushProperty name="width" value="0.1" units="cm"/>
      <inkml:brushProperty name="height" value="0.1" units="cm"/>
      <inkml:brushProperty name="color" value="#FFFFFF"/>
    </inkml:brush>
  </inkml:definitions>
  <inkml:trace contextRef="#ctx0" brushRef="#br0">1 1 24575,'0'0'0,"0"27"0,0-17-455,0 0 0,4 19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11.222"/>
    </inkml:context>
    <inkml:brush xml:id="br0">
      <inkml:brushProperty name="width" value="0.1" units="cm"/>
      <inkml:brushProperty name="height" value="0.1" units="cm"/>
      <inkml:brushProperty name="color" value="#FFFFFF"/>
    </inkml:brush>
  </inkml:definitions>
  <inkml:trace contextRef="#ctx0" brushRef="#br0">19 1 24575,'0'0'0,"-1"0"0,1 0 0,-1 1 0,0-1 0,0 1 0,1-1 0,-1 0 0,0 1 0,1-1 0,-1 1 0,0 0 0,1-1 0,-1 1 0,1-1 0,-1 1 0,1 0 0,-1 0 0,1-1 0,-1 1 0,1 0 0,0 0 0,0-1 0,-1 1 0,1 0 0,0 0 0,0 0 0,0-1 0,0 3 0,-4 25 0,4-25 0,-1 28-1365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56.098"/>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11.888"/>
    </inkml:context>
    <inkml:brush xml:id="br0">
      <inkml:brushProperty name="width" value="0.1" units="cm"/>
      <inkml:brushProperty name="height" value="0.1" units="cm"/>
      <inkml:brushProperty name="color" value="#FFFFFF"/>
    </inkml:brush>
  </inkml:definitions>
  <inkml:trace contextRef="#ctx0" brushRef="#br0">1 1 24575,'0'0'0,"0"0"0,0 1 0,0 1 0,0 2 0,0-1 0,0 1 0,0-2 0,0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13.694"/>
    </inkml:context>
    <inkml:brush xml:id="br0">
      <inkml:brushProperty name="width" value="0.1" units="cm"/>
      <inkml:brushProperty name="height" value="0.1" units="cm"/>
      <inkml:brushProperty name="color" value="#FFFFFF"/>
    </inkml:brush>
  </inkml:definitions>
  <inkml:trace contextRef="#ctx0" brushRef="#br0">396 1 24575,'0'26'0,"0"-25"0,0 5 0,0 0 0,1-1 0,0 1 0,2 9 0,-3-14 0,0 0 0,0-1 0,1 1 0,-1 0 0,0-1 0,1 1 0,-1 0 0,0-1 0,1 1 0,-1-1 0,1 1 0,-1-1 0,0 1 0,1-1 0,0 1 0,-1-1 0,1 1 0,-1-1 0,1 0 0,-1 1 0,1-1 0,0 0 0,-1 0 0,1 1 0,0-1 0,-1 0 0,1 0 0,0 0 0,-1 0 0,1 0 0,0 0 0,0 0 0,-1 0 0,1 0 0,0 0 0,-1 0 0,1 0 0,0-1 0,-1 1 0,1 0 0,0 0 0,-1-1 0,1 1 0,-1 0 0,1-1 0,-1 1 0,1-1 0,-1 1 0,2-1 0,5-4 0,30-22 0,-35 26 0,-1 1 0,0-2 0,0 1 0,0 0 0,0 0 0,0 0 0,0 0 0,0-1 0,0 1 0,0 0 0,-1-1 0,1 1 0,0-1 0,-1 1 0,1-1 0,-1 1 0,0-1 0,1 1 0,-1-1 0,0 1 0,0-1 0,0 0 0,0-1 0,0 2 0,0 1 0,-1-1 0,1 1 0,0 0 0,0-1 0,0 1 0,-1 0 0,1-1 0,0 1 0,0 0 0,0-1 0,-1 1 0,1 0 0,0-1 0,-1 1 0,1 0 0,0 0 0,-1 0 0,1-1 0,0 1 0,-1 0 0,1 0 0,-1 0 0,1 0 0,0 0 0,-1-1 0,1 1 0,-1 0 0,1 0 0,-1 0 0,-15 5 0,-9 15 0,21-14 0,-1-1 0,2 1 0,-1 1 0,0-1 0,1 0 0,0 1 0,1 0 0,0-1 0,0 1 0,0 0 0,1 0 0,0 1 0,0-1 0,0 8 0,1-21 0,0 5 0,0 0 0,0 0 0,0 0 0,0 0 0,-1-1 0,1 1 0,0 0 0,0 0 0,-1 0 0,1 0 0,0 0 0,-1 1 0,1-1 0,-1 0 0,1 0 0,-1 0 0,0 0 0,1 0 0,-1 1 0,0-1 0,0 0 0,1 0 0,-1 1 0,0-1 0,0 1 0,0-1 0,0 1 0,0-1 0,0 1 0,0 0 0,0-1 0,0 1 0,0 0 0,0 0 0,-2-1 0,-5 1 0,-1 0 0,1 0 0,-1 0 0,1 1 0,0 1 0,-1-1 0,1 1 0,0 1 0,0-1 0,0 2 0,0-1 0,-7 5 0,-3 2 0,0 1 0,1 1 0,-29 25 0,44-35 0,0 0 0,-1 0 0,1 0 0,0 0 0,0 1 0,0-1 0,1 1 0,-1-1 0,-2 6 0,4-8 0,0 1 0,0-1 0,0 1 0,0-1 0,0 1 0,0-1 0,0 1 0,0-1 0,0 1 0,0-1 0,0 0 0,0 1 0,0-1 0,1 1 0,-1-1 0,0 1 0,0-1 0,1 1 0,-1-1 0,0 1 0,0-1 0,1 0 0,0 1 0,0 0 0,0 0 0,1 0 0,-1 0 0,1 0 0,-1-1 0,1 1 0,-1 0 0,1-1 0,0 1 0,2-1 0,5 1 0,1 0 0,-1-1 0,1 0 0,-1 0 0,1-1 0,-1-1 0,16-4 0,-34 2 0,-7 0 0,2 3 0,0 1 0,-1 0 0,1 2 0,0-1 0,0 2 0,0 0 0,0 0 0,0 2 0,1-1 0,-1 2 0,-23 13 0,37-19 0,0 0 0,-1 0 0,1 0 0,0 1 0,0-1 0,-1 0 0,1 0 0,0 1 0,-1-1 0,1 0 0,0 1 0,0-1 0,0 0 0,-1 1 0,1-1 0,0 0 0,0 1 0,0-1 0,0 0 0,0 1 0,0-1 0,0 1 0,0-1 0,0 0 0,0 1 0,0-1 0,0 0 0,0 1 0,0-1 0,0 1 0,0-1 0,0 0 0,0 1 0,0-1 0,1 1 0,12 12 0,20 3 0,-25-13 0,-1-2 0,1 1 0,0-1 0,0 0 0,0-1 0,0 0 0,-1 0 0,1-1 0,0 0 0,13-3 0,14-2 0,-32 4 0,-11-1 0,-9-2 0,-1 6 0,0 0 0,1 1 0,-1 0 0,1 2 0,-20 5 0,-32 7 0,84-16 0,0 0 0,0 1 0,15 3 0,12 1 0,4 1-1365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17.226"/>
    </inkml:context>
    <inkml:brush xml:id="br0">
      <inkml:brushProperty name="width" value="0.1" units="cm"/>
      <inkml:brushProperty name="height" value="0.1" units="cm"/>
      <inkml:brushProperty name="color" value="#FFFFFF"/>
    </inkml:brush>
  </inkml:definitions>
  <inkml:trace contextRef="#ctx0" brushRef="#br0">249 1 24575,'-248'2'-1365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18.265"/>
    </inkml:context>
    <inkml:brush xml:id="br0">
      <inkml:brushProperty name="width" value="0.1" units="cm"/>
      <inkml:brushProperty name="height" value="0.1" units="cm"/>
      <inkml:brushProperty name="color" value="#FFFFFF"/>
    </inkml:brush>
  </inkml:definitions>
  <inkml:trace contextRef="#ctx0" brushRef="#br0">179 6 24575,'-146'-6'0,"114"6"-1365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19.862"/>
    </inkml:context>
    <inkml:brush xml:id="br0">
      <inkml:brushProperty name="width" value="0.1" units="cm"/>
      <inkml:brushProperty name="height" value="0.1" units="cm"/>
      <inkml:brushProperty name="color" value="#FFFFFF"/>
    </inkml:brush>
  </inkml:definitions>
  <inkml:trace contextRef="#ctx0" brushRef="#br0">157 0 24575,'-2'1'0,"0"-1"0,0 1 0,0 0 0,0 0 0,0 0 0,0 0 0,1 0 0,-1 0 0,0 1 0,1-1 0,-1 0 0,-1 3 0,0-2 0,-10 10 0,-1 0 0,-22 28 0,32-35 0,1 0 0,-1 0 0,1 1 0,0-1 0,0 1 0,0 0 0,1-1 0,0 1 0,0 0 0,0 0 0,1 0 0,-1 9 0,2-15 0,0 0 0,0 0 0,0 1 0,0-1 0,0 0 0,0 0 0,0 1 0,0-1 0,0 0 0,0 0 0,0 1 0,0-1 0,0 0 0,0 0 0,0 0 0,0 1 0,0-1 0,1 0 0,-1 0 0,0 1 0,0-1 0,0 0 0,0 0 0,0 0 0,1 1 0,-1-1 0,0 0 0,0 0 0,0 0 0,1 0 0,-1 0 0,0 1 0,0-1 0,1 0 0,-1 0 0,0 0 0,0 0 0,0 0 0,1 0 0,-1 0 0,0 0 0,0 0 0,1 0 0,13-7 0,10-14 0,10-20 0,-33 39 0,1 0 0,-1 0 0,1 0 0,-1 0 0,0 0 0,0-1 0,0 1 0,0 0 0,-1-1 0,1 1 0,0-1 0,-1 1 0,0-1 0,0 1 0,1-1 0,-2 1 0,1-1 0,-1-3 0,1 5 0,0 1 0,0 0 0,0-1 0,0 1 0,-1 0 0,1-1 0,0 1 0,-1 0 0,1 0 0,0-1 0,0 1 0,-1 0 0,1 0 0,0-1 0,-1 1 0,1 0 0,0 0 0,-1 0 0,1 0 0,-1-1 0,1 1 0,0 0 0,-1 0 0,1 0 0,-1 0 0,1 0 0,0 0 0,-1 0 0,0 0 0,-15 6 0,-10 13 0,19-14 0,1 1 0,1 0 0,-8 10 0,12-15 0,0 1 0,0-1 0,0 0 0,0 0 0,0 1 0,0-1 0,0 1 0,1-1 0,-1 1 0,1-1 0,-1 1 0,1-1 0,-1 1 0,1-1 0,0 1 0,0 0 0,0-1 0,0 1 0,0 0 0,0-1 0,0 1 0,1-1 0,-1 1 0,0-1 0,2 3 0,-2-3 0,1-1 0,0 1 0,0-1 0,0 0 0,-1 1 0,1-1 0,0 0 0,0 1 0,0-1 0,0 0 0,0 0 0,0 0 0,-1 1 0,1-1 0,0 0 0,0 0 0,0-1 0,0 1 0,0 0 0,0 0 0,0 0 0,0 0 0,-1-1 0,1 1 0,0-1 0,1 0 0,25-12 0,-24 11 0,5-2 0,0-1 0,-1-1 0,14-11 0,-19 15 0,0 0 0,0 0 0,0 0 0,0 0 0,-1 0 0,1-1 0,-1 1 0,1-1 0,-1 1 0,0-1 0,0 1 0,0-1 0,0 0 0,-1 1 0,1-1 0,-1 0 0,1-3 0,-1 5 0,0 1 0,0-1 0,0 1 0,0-1 0,-1 1 0,1-1 0,0 1 0,0-1 0,0 1 0,0 0 0,-1-1 0,1 1 0,0-1 0,0 1 0,-1-1 0,1 1 0,0 0 0,0-1 0,-1 1 0,1 0 0,-1-1 0,1 1 0,0 0 0,-1-1 0,1 1 0,-1 0 0,1 0 0,-1 0 0,1-1 0,-1 1 0,-18 2 0,-17 14 0,28-10 0,-1-1 0,1 2 0,0-1 0,1 1 0,-8 8 0,12-11 0,-1 0 0,1 0 0,0 1 0,0-1 0,1 1 0,-1-1 0,1 1 0,0 0 0,0 0 0,0 0 0,-1 8 0,3-12 0,0-1 0,0 1 0,0-1 0,0 1 0,0 0 0,0-1 0,-1 1 0,2-1 0,-1 1 0,0 0 0,0-1 0,0 1 0,0-1 0,0 1 0,0-1 0,1 1 0,-1-1 0,0 1 0,0-1 0,1 1 0,-1-1 0,0 1 0,1-1 0,-1 1 0,0-1 0,1 1 0,-1-1 0,1 0 0,-1 1 0,1-1 0,-1 0 0,2 1 0,-1-1 0,1 0 0,-1 0 0,1 0 0,-1 0 0,1 0 0,0 0 0,-1 0 0,1-1 0,-1 1 0,1-1 0,-1 1 0,2-2 0,37-21 0,11-19-1365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20.243"/>
    </inkml:context>
    <inkml:brush xml:id="br0">
      <inkml:brushProperty name="width" value="0.1" units="cm"/>
      <inkml:brushProperty name="height" value="0.1" units="cm"/>
      <inkml:brushProperty name="color" value="#FFFFFF"/>
    </inkml:brush>
  </inkml:definitions>
  <inkml:trace contextRef="#ctx0" brushRef="#br0">1 1 24575,'0'0'0,"1"0"0,2 0 0,3 1 0,2-1 0,3 1 0,1-1 0,2 0 0,0 0 0,-1 0 0,-3 0 0,-3 0 0,-2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20.666"/>
    </inkml:context>
    <inkml:brush xml:id="br0">
      <inkml:brushProperty name="width" value="0.1" units="cm"/>
      <inkml:brushProperty name="height" value="0.1" units="cm"/>
      <inkml:brushProperty name="color" value="#FFFFFF"/>
    </inkml:brush>
  </inkml:definitions>
  <inkml:trace contextRef="#ctx0" brushRef="#br0">1 1 24575,'0'0'0,"20"7"0,-11-4-170,0-1-1,0 0 0,0-1 1,0 0-1,0 0 0,1-1 1,12-1-1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21.863"/>
    </inkml:context>
    <inkml:brush xml:id="br0">
      <inkml:brushProperty name="width" value="0.1" units="cm"/>
      <inkml:brushProperty name="height" value="0.1" units="cm"/>
      <inkml:brushProperty name="color" value="#FFFFFF"/>
    </inkml:brush>
  </inkml:definitions>
  <inkml:trace contextRef="#ctx0" brushRef="#br0">1 55 24575,'0'29'0,"0"-28"0,0 0 0,0 0 0,0 0 0,0 0 0,0 1 0,0-1 0,0 0 0,1 0 0,-1 0 0,0 0 0,1 1 0,-1-1 0,1 0 0,-1 0 0,1 0 0,0 0 0,-1 0 0,1 0 0,0 0 0,0 0 0,-1-1 0,3 2 0,-2-1 0,0-1 0,0 0 0,0 1 0,0-1 0,1 0 0,-1 0 0,0 0 0,0 0 0,0 0 0,0 0 0,1-1 0,-1 1 0,0 0 0,0-1 0,0 1 0,0 0 0,0-1 0,2 0 0,3-3 0,0 0 0,0 0 0,0 0 0,-1-1 0,11-10 0,-15 13 0,23-29 0,-22 30 0,-1-1 0,0 0 0,0 0 0,0 0 0,0 0 0,0 0 0,0 0 0,-1 0 0,1 0 0,-1 0 0,1 0 0,-1 0 0,0 0 0,1 0 0,-2-3 0,1 4 0,0 1 0,-1 0 0,1 0 0,-1-1 0,1 1 0,-1 0 0,1-1 0,0 1 0,-1 0 0,1 0 0,-1 0 0,1 0 0,-1 0 0,0-1 0,1 1 0,-1 0 0,1 0 0,-1 0 0,1 0 0,-1 0 0,1 1 0,-1-1 0,1 0 0,-1 0 0,1 0 0,-1 0 0,1 0 0,-1 1 0,1-1 0,-1 0 0,1 1 0,0-1 0,-1 0 0,1 1 0,-1-1 0,1 0 0,-1 1 0,-18 13 0,11-7 0,0 1 0,1 0 0,-7 10 0,12-16 0,0 1 0,0 0 0,0 0 0,1 0 0,-1 0 0,1 0 0,-1 0 0,1 1 0,0-1 0,1 0 0,-1 1 0,0-1 0,1 7 0,0-10 0,1 0 0,-1 0 0,1 0 0,-1 1 0,1-1 0,-1 0 0,1 0 0,-1 0 0,1 0 0,-1 0 0,1 0 0,-1 0 0,1 0 0,-1 0 0,1 0 0,-1 0 0,1 0 0,-1-1 0,1 1 0,-1 0 0,1 0 0,-1 0 0,1-1 0,-1 1 0,1 0 0,-1-1 0,1 1 0,-1 0 0,0-1 0,1 0 0,17-10 0,6-15 0,-19 20 0,-1 1 0,1 0 0,0 1 0,10-9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22.563"/>
    </inkml:context>
    <inkml:brush xml:id="br0">
      <inkml:brushProperty name="width" value="0.1" units="cm"/>
      <inkml:brushProperty name="height" value="0.1" units="cm"/>
      <inkml:brushProperty name="color" value="#FFFFFF"/>
    </inkml:brush>
  </inkml:definitions>
  <inkml:trace contextRef="#ctx0" brushRef="#br0">1 75 24575,'0'1'0,"0"-1"0,0 1 0,0-1 0,0 1 0,0-1 0,0 1 0,0-1 0,0 1 0,0-1 0,0 1 0,0-1 0,0 1 0,1-1 0,-1 0 0,0 1 0,0-1 0,0 1 0,1-1 0,-1 1 0,0-1 0,1 0 0,-1 1 0,0-1 0,1 1 0,-1-1 0,0 0 0,1 0 0,-1 1 0,1-1 0,-1 0 0,1 0 0,0 1 0,0-1 0,0 0 0,0 0 0,0 0 0,1-1 0,-1 1 0,0 0 0,0-1 0,0 1 0,0 0 0,0-1 0,0 0 0,0 1 0,1-2 0,27-22 0,-12-3 0,-16 25 0,-1 1 0,1-1 0,0 1 0,0-1 0,-1 1 0,1-1 0,-1 1 0,1-1 0,-1 1 0,0-1 0,0 0 0,0 1 0,0-1 0,0 0 0,0 1 0,0-4 0,-1 5 0,1 0 0,-1 0 0,1 0 0,-1-1 0,1 1 0,-1 0 0,1 0 0,-1 0 0,1 0 0,-1 0 0,1 0 0,-1 0 0,0 0 0,1 0 0,-1 0 0,1 0 0,-1 0 0,1 1 0,-1-1 0,1 0 0,-1 0 0,1 0 0,-1 1 0,1-1 0,0 0 0,-1 1 0,1-1 0,-1 0 0,1 1 0,0-1 0,-1 1 0,1-1 0,0 0 0,-1 1 0,1-1 0,0 1 0,-15 16 0,12-14 0,0 0 0,1 1 0,-1-1 0,1 1 0,0 0 0,0 0 0,1 0 0,-1 0 0,1 0 0,0 0 0,0 0 0,0 0 0,0 0 0,1 7 0,0-11-38,0 0 0,0 1 0,1-1 1,-1 1-1,0-1 0,0 0 0,1 0 0,-1 1 0,1-1 0,-1 0 0,0 1 0,1-1 0,-1 0 0,1 0 0,-1 0 0,0 0 1,1 1-1,-1-1 0,1 0 0,-1 0 0,1 0 0,-1 0 0,1 0 0,-1 0 0,0 0 0,1 0 0,-1 0 0,1 0 0,-1 0 1,1 0-1,-1-1 0,1 1 0,-1 0 0,0 0 0,1-1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23.172"/>
    </inkml:context>
    <inkml:brush xml:id="br0">
      <inkml:brushProperty name="width" value="0.1" units="cm"/>
      <inkml:brushProperty name="height" value="0.1" units="cm"/>
      <inkml:brushProperty name="color" value="#FFFFFF"/>
    </inkml:brush>
  </inkml:definitions>
  <inkml:trace contextRef="#ctx0" brushRef="#br0">1 1 24575,'0'0'0,"0"1"0,0 1 0,1 2 0,1 3 0,1 1 0,1 0 0,-1 0 0,0-3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51.304"/>
    </inkml:context>
    <inkml:brush xml:id="br0">
      <inkml:brushProperty name="width" value="0.1" units="cm"/>
      <inkml:brushProperty name="height" value="0.1" units="cm"/>
      <inkml:brushProperty name="color" value="#FFFFFF"/>
    </inkml:brush>
  </inkml:definitions>
  <inkml:trace contextRef="#ctx0" brushRef="#br0">200 285 24575,'-15'15'0,"8"-5"0,0 0 0,0 1 0,1 0 0,0 1 0,1-1 0,0 1 0,1 0 0,1 0 0,0 1 0,-2 14 0,4-19 0,0 0 0,0 0 0,1 0 0,1 1 0,-1-1 0,1 0 0,1 0 0,-1 0 0,1 0 0,1 0 0,-1 0 0,1-1 0,1 1 0,0-1 0,0 0 0,9 12 0,-13-18 0,1 1 0,0-1 0,0 0 0,0 0 0,0 0 0,0 1 0,0-1 0,0 0 0,0 0 0,0-1 0,1 1 0,-1 0 0,0 0 0,1-1 0,-1 1 0,0 0 0,1-1 0,-1 0 0,1 1 0,-1-1 0,1 0 0,-1 0 0,1 0 0,-1 1 0,1-2 0,-1 1 0,1 0 0,-1 0 0,1 0 0,-1-1 0,1 1 0,-1-1 0,1 1 0,-1-1 0,0 1 0,1-1 0,-1 0 0,0 0 0,0 0 0,0 0 0,1 0 0,-1 0 0,0 0 0,0 0 0,0 0 0,1-2 0,2-4 0,1 1 0,-1-1 0,0 0 0,-1 0 0,1-1 0,-1 1 0,2-12 0,-2 7 0,-1 1 0,0-1 0,0-13 0,-2 22 0,0-1 0,0 0 0,0 1 0,0-1 0,-1 1 0,0-1 0,1 1 0,-1-1 0,-1 1 0,1-1 0,0 1 0,-1 0 0,0-1 0,-3-3 0,4 6 0,-1-1 0,1 1 0,-1 0 0,0 0 0,1 0 0,-1 0 0,0 0 0,0 0 0,0 0 0,0 1 0,0-1 0,1 1 0,-1-1 0,0 1 0,0 0 0,-1 0 0,1 0 0,0 0 0,0 0 0,0 0 0,0 1 0,0-1 0,0 0 0,1 1 0,-5 1 0,3-1 0,-1 1 0,0 0 0,1-1 0,-1 1 0,1 1 0,-1-1 0,1 0 0,0 1 0,0 0 0,0 0 0,-4 5 0,2-1 0,1 1 0,1-1 0,-1 1 0,1-1 0,-2 10 0,4-15 0,0 1 0,1 0 0,-1 0 0,1 0 0,-1 0 0,1 0 0,0 0 0,0 0 0,0 0 0,1 0 0,-1 0 0,1 0 0,-1 0 0,1-1 0,0 1 0,0 0 0,2 3 0,-2-5 0,-1 0 0,0-1 0,1 1 0,0 0 0,-1-1 0,1 1 0,-1-1 0,1 1 0,0-1 0,0 1 0,-1-1 0,1 1 0,0-1 0,0 0 0,-1 1 0,1-1 0,0 0 0,0 0 0,0 1 0,-1-1 0,1 0 0,0 0 0,0 0 0,1 0 0,0-1 0,0 1 0,-1-1 0,1 0 0,0 1 0,-1-1 0,1 0 0,-1 0 0,1 0 0,-1 0 0,1 0 0,0-2 0,3-2 0,0 0 0,0-1 0,-1 0 0,6-10 0,-2 1 0,-1-1 0,0 1 0,7-29 0,-12 36 0,0-1 0,-1 0 0,1 0 0,-2 0 0,1 0 0,-2 0 0,1 1 0,-3-17 0,3 23 0,-1 1 0,1-1 0,0 0 0,0 1 0,-1-1 0,1 1 0,-1-1 0,0 0 0,1 1 0,-1 0 0,0-1 0,0 1 0,0-1 0,0 1 0,0 0 0,0 0 0,0-1 0,0 1 0,-1 0 0,1 0 0,0 0 0,-1 0 0,1 1 0,-1-1 0,1 0 0,-1 1 0,1-1 0,-1 0 0,1 1 0,-1 0 0,0-1 0,1 1 0,-1 0 0,0 0 0,1 0 0,-1 0 0,0 0 0,1 1 0,-1-1 0,0 0 0,1 1 0,-1-1 0,1 1 0,-1-1 0,1 1 0,-2 1 0,-3 1 0,0 0 0,0 1 0,1 0 0,-1 0 0,1 0 0,0 1 0,0-1 0,1 1 0,-1 0 0,-4 7 0,3 0 0,0-1 0,1 1 0,0-1 0,1 1 0,-5 21 0,7-24 0,1 0 0,0 0 0,0 0 0,0 0 0,1 0 0,1 0 0,0 1 0,3 14 0,-4-22 0,1 0 0,-1 0 0,1-1 0,-1 1 0,1 0 0,0 0 0,-1-1 0,1 1 0,0 0 0,0-1 0,1 1 0,-1-1 0,0 0 0,0 1 0,1-1 0,-1 0 0,1 1 0,-1-1 0,1 0 0,-1 0 0,1 0 0,0-1 0,-1 1 0,1 0 0,0-1 0,0 1 0,-1-1 0,1 1 0,0-1 0,3 0 0,-2 0 0,-1-1 0,1 1 0,0-1 0,0 0 0,-1 0 0,1 0 0,-1 0 0,1 0 0,-1-1 0,1 1 0,-1-1 0,0 0 0,1 1 0,-1-1 0,0 0 0,0-1 0,-1 1 0,1 0 0,2-4 0,2-5 0,0 1 0,-1-1 0,0 0 0,4-15 0,-7 21 0,0 0 0,-1-1 0,0 1 0,-1-1 0,1 1 0,-1-1 0,0 1 0,0-1 0,-1 1 0,1-1 0,-3-8 0,2 13 0,1-1 0,0 1 0,-1 0 0,1 0 0,-1 0 0,1 0 0,-1 0 0,0 0 0,0 0 0,1 0 0,-1 0 0,0 0 0,0 0 0,0 0 0,0 0 0,0 0 0,0 1 0,0-1 0,0 0 0,0 1 0,0-1 0,-1 1 0,1-1 0,-1 1 0,0 0 0,0 0 0,-1 0 0,1 0 0,0 0 0,0 0 0,0 1 0,0-1 0,0 1 0,0 0 0,0-1 0,0 1 0,0 0 0,-2 1 0,-2 2 0,1 0 0,0 0 0,-1 0 0,1 0 0,1 1 0,-1 0 0,1 0 0,-5 7 0,4-4 0,0 0 0,0 0 0,1 1 0,1 0 0,-1 0 0,2 0 0,-1 0 0,1 0 0,0 0 0,1 1 0,0 18 0,1-27 0,0-1 0,0 0 0,0 1 0,0-1 0,0 1 0,0-1 0,0 1 0,0-1 0,0 0 0,0 1 0,0-1 0,0 1 0,0-1 0,1 0 0,-1 1 0,0-1 0,0 1 0,1-1 0,-1 0 0,0 1 0,0-1 0,1 0 0,-1 0 0,0 1 0,1-1 0,-1 0 0,0 1 0,1-1 0,-1 0 0,1 0 0,-1 0 0,0 0 0,1 1 0,-1-1 0,1 0 0,0 0 0,0-1 0,0 1 0,0 0 0,1-1 0,-1 0 0,0 1 0,0-1 0,0 0 0,0 1 0,0-1 0,0 0 0,0 0 0,1-1 0,22-30 0,-16 19 0,0-1 0,-1 0 0,-1-1 0,0 1 0,-1-1 0,-1-1 0,0 1 0,-1 0 0,-1-1 0,0 0 0,-1-28 0,-1 42 0,0 0 0,-1 1 0,1-1 0,0 0 0,0 0 0,-1 1 0,1-1 0,-1 0 0,1 1 0,-1-1 0,0 1 0,0-1 0,0 1 0,0-1 0,0 1 0,0-1 0,0 1 0,0 0 0,0 0 0,-1-1 0,1 1 0,0 0 0,-3-1 0,2 2 0,1 0 0,-1-1 0,1 1 0,-1 0 0,1 1 0,-1-1 0,1 0 0,-1 0 0,1 1 0,-1-1 0,1 1 0,-1-1 0,1 1 0,-1 0 0,1-1 0,0 1 0,-1 0 0,1 0 0,0 0 0,0 0 0,0 0 0,0 0 0,0 0 0,0 1 0,0-1 0,-1 2 0,-5 8 0,0-1 0,1 1 0,0 0 0,1 1 0,0-1 0,1 1 0,0 0 0,1 0 0,0 1 0,1-1 0,0 1 0,1-1 0,1 1 0,0-1 0,3 21 0,-3-32 0,0 0 0,0 0 0,0-1 0,0 1 0,0 0 0,0 0 0,1 0 0,-1 0 0,0 0 0,1-1 0,-1 1 0,1 0 0,-1 0 0,1-1 0,-1 1 0,1 0 0,-1 0 0,1-1 0,0 1 0,-1-1 0,1 1 0,0-1 0,0 1 0,0 0 0,0-1 0,0 0 0,0-1 0,0 1 0,-1 0 0,1 0 0,0 0 0,0-1 0,0 1 0,0 0 0,-1-1 0,1 1 0,0-1 0,0 1 0,-1-1 0,1 1 0,0-1 0,-1 1 0,1-1 0,0-1 0,4-4 0,0-1 0,0 0 0,6-13 0,-3 3 0,-1 0 0,0 0 0,6-29 0,-11 38 0,0 0 0,-1 0 0,0 0 0,-1 0 0,1 0 0,-2 0 0,1 0 0,-1 0 0,0 0 0,-5-15 0,6 23 0,0-1 0,0 0 0,-1 0 0,1 1 0,0-1 0,-1 0 0,1 1 0,0-1 0,-1 0 0,1 1 0,-1-1 0,1 0 0,-1 1 0,1-1 0,-1 1 0,0-1 0,1 1 0,-1-1 0,0 1 0,1 0 0,-1-1 0,0 1 0,0 0 0,1-1 0,-1 1 0,0 0 0,0 0 0,1 0 0,-1 0 0,-1 0 0,0 0 0,0 1 0,0-1 0,0 1 0,0 0 0,1 0 0,-1 0 0,0 0 0,0 0 0,1 0 0,-1 0 0,-2 3 0,-4 4 0,0 0 0,1 1 0,-7 11 0,5-7 0,2 0 0,0 0 0,0 1 0,-6 19 0,11-25 0,0 0 0,0 0 0,0-1 0,1 2 0,0-1 0,1 0 0,0 0 0,0 0 0,2 15 0,-1-21 0,-1-1 0,1 1 0,-1 0 0,1 0 0,-1-1 0,1 1 0,0 0 0,0-1 0,0 1 0,2 2 0,-2-3 0,-1-1 0,1 0 0,-1 1 0,1-1 0,0 1 0,-1-1 0,1 0 0,-1 1 0,1-1 0,0 0 0,-1 0 0,1 1 0,0-1 0,0 0 0,-1 0 0,1 0 0,0 0 0,-1 0 0,2 0 0,1-1 0,-1 1 0,0-1 0,0 0 0,0 0 0,-1 0 0,1 0 0,0-1 0,0 1 0,0 0 0,-1-1 0,1 1 0,-1-1 0,1 0 0,-1 1 0,0-1 0,2-2 0,4-8 0,-1 0 0,0-1 0,0 1 0,-1-1 0,-1 0 0,0 0 0,-1 0 0,-1-1 0,0 1 0,0-1 0,-2 0 0,0-21 0,0 35 0,0 0 0,0 0 0,0-1 0,0 1 0,-1 0 0,1 0 0,0 0 0,0 0 0,0-1 0,0 1 0,0 0 0,0 0 0,0 0 0,0 0 0,0 0 0,-1 0 0,1 0 0,0-1 0,0 1 0,0 0 0,0 0 0,0 0 0,-1 0 0,1 0 0,0 0 0,0 0 0,0 0 0,0 0 0,-1 0 0,1 0 0,0 0 0,0 0 0,0 0 0,0 0 0,0 0 0,-1 0 0,1 0 0,0 0 0,0 0 0,0 0 0,0 0 0,-1 0 0,1 0 0,-11 6 0,-10 8 0,13-6 0,0 0 0,0 0 0,1 1 0,0 0 0,0 0 0,1 1 0,-8 17 0,11-21 0,0 1 0,0 0 0,1 0 0,0-1 0,1 1 0,-1 0 0,1 1 0,1-1 0,-1 0 0,1 0 0,0 0 0,1 0 0,1 11 0,-2-18 0,1 1 0,-1 0 0,0 0 0,0 0 0,0-1 0,0 1 0,1 0 0,-1 0 0,0-1 0,1 1 0,-1 0 0,0-1 0,1 1 0,-1 0 0,1-1 0,-1 1 0,1 0 0,0-1 0,-1 1 0,1-1 0,0 1 0,-1-1 0,2 1 0,-1-1 0,0 0 0,-1 0 0,1-1 0,0 1 0,-1 0 0,1 0 0,0-1 0,-1 1 0,1 0 0,-1-1 0,1 1 0,0-1 0,-1 1 0,1-1 0,-1 1 0,1-1 0,-1 1 0,0-1 0,1 0 0,0 0 0,17-36 0,-18 37 0,9-26 0,-2 0 0,-1-1 0,-1 0 0,-1 0 0,1-43 0,-5 68 0,1-11 0,0 9 0,0 1 0,-1 0 0,0 0 0,0 0 0,0 0 0,0 0 0,-1-6 0,-20 30 0,14-12 0,0 1 0,1 0 0,0 0 0,1 0 0,0 1 0,1 0 0,0 0 0,0 0 0,1 1 0,1-1 0,0 1 0,1-1 0,0 1 0,0 0 0,1 0 0,3 20 0,-3-31 0,0 0 0,0 0 0,1 0 0,-1 0 0,0 0 0,0 0 0,1 0 0,-1 0 0,1 0 0,-1 0 0,1 0 0,-1 0 0,1 0 0,0 0 0,-1 0 0,1-1 0,0 1 0,0 0 0,0 0 0,0-1 0,0 0 0,-1 0 0,1 0 0,-1 0 0,1 0 0,-1 0 0,1 0 0,-1 0 0,1 0 0,0 0 0,-1-1 0,1 1 0,-1 0 0,1-1 0,-1 1 0,1 0 0,-1-1 0,0 1 0,1 0 0,-1-1 0,1 1 0,-1-1 0,0 1 0,1-1 0,3-5 0,0 0 0,-1 0 0,0 0 0,4-9 0,6-21 0,-2-1 0,-1 0 0,-1 0 0,-3-1 0,-1 0 0,-1 0 0,-2 0 0,-4-44 0,1 75 0,0 1 0,0-1 0,0 1 0,0 0 0,-1 0 0,-4-10 0,3 18 0,1-1 0,0 1 0,-1 1 0,1-1 0,0 0 0,0 0 0,0 1 0,-2 3 0,-7 12 0,0 0 0,1 0 0,0 1 0,2 0 0,-6 20 0,11-29 0,0 0 0,1 0 0,0 0 0,1 0 0,0 0 0,0 0 0,2 0 0,-1 0 0,1 0 0,0 0 0,1 0 0,4 14 0,-6-23 0,0-1 0,0 1 0,1 0 0,-1-1 0,0 1 0,0 0 0,1-1 0,-1 1 0,0 0 0,0-1 0,1 1 0,-1 0 0,1-1 0,-1 1 0,1-1 0,-1 1 0,1-1 0,-1 1 0,1-1 0,-1 0 0,1 1 0,-1-1 0,1 0 0,0 1 0,0-1 0,0 0 0,-1 0 0,1-1 0,0 1 0,-1-1 0,1 1 0,-1 0 0,1-1 0,0 1 0,-1-1 0,0 0 0,1 1 0,-1-1 0,1 1 0,-1-1 0,0 0 0,1 1 0,-1-1 0,0 0 0,1 0 0,12-44 0,-12 40 0,18-79-1365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23.722"/>
    </inkml:context>
    <inkml:brush xml:id="br0">
      <inkml:brushProperty name="width" value="0.1" units="cm"/>
      <inkml:brushProperty name="height" value="0.1" units="cm"/>
      <inkml:brushProperty name="color" value="#FFFFFF"/>
    </inkml:brush>
  </inkml:definitions>
  <inkml:trace contextRef="#ctx0" brushRef="#br0">1 0 24575,'0'0'0,"0"23"0,2 49-1365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24.424"/>
    </inkml:context>
    <inkml:brush xml:id="br0">
      <inkml:brushProperty name="width" value="0.1" units="cm"/>
      <inkml:brushProperty name="height" value="0.1" units="cm"/>
      <inkml:brushProperty name="color" value="#FFFFFF"/>
    </inkml:brush>
  </inkml:definitions>
  <inkml:trace contextRef="#ctx0" brushRef="#br0">1 0 24575,'0'0'0,"0"0"0,0 1 0,0 1 0,0 1 0,0 2 0,0 1 0,0 2 0,0 0 0,0 0 0,0-1 0,0-2 0,0-2 0,0-2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32.206"/>
    </inkml:context>
    <inkml:brush xml:id="br0">
      <inkml:brushProperty name="width" value="0.025" units="cm"/>
      <inkml:brushProperty name="height" value="0.025" units="cm"/>
      <inkml:brushProperty name="color" value="#FFFFFF"/>
    </inkml:brush>
  </inkml:definitions>
  <inkml:trace contextRef="#ctx0" brushRef="#br0">1 1 24575,'0'0'0,"0"1"0,1 1 0,1 2 0,0 1 0,0 1 0,1 0 0,0 0 0,-1 0 0,0-3 0,-1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32.784"/>
    </inkml:context>
    <inkml:brush xml:id="br0">
      <inkml:brushProperty name="width" value="0.025" units="cm"/>
      <inkml:brushProperty name="height" value="0.025" units="cm"/>
      <inkml:brushProperty name="color" value="#FFFFFF"/>
    </inkml:brush>
  </inkml:definitions>
  <inkml:trace contextRef="#ctx0" brushRef="#br0">22 1 24575,'-1'0'12,"0"1"1,0-1-1,0 0 0,0 1 0,0-1 0,0 1 1,0-1-1,0 1 0,1 0 0,-1-1 0,0 1 1,0 0-1,1-1 0,-1 1 0,0 0 0,1 0 0,-1 0 1,0 0-1,1 0 0,0 0 0,-1 0 0,1 0 1,-1 0-1,1 0 0,0 0 0,0 0 0,0 1 1,-4 29-1720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33.327"/>
    </inkml:context>
    <inkml:brush xml:id="br0">
      <inkml:brushProperty name="width" value="0.025" units="cm"/>
      <inkml:brushProperty name="height" value="0.025" units="cm"/>
      <inkml:brushProperty name="color" value="#FFFFFF"/>
    </inkml:brush>
  </inkml:definitions>
  <inkml:trace contextRef="#ctx0" brushRef="#br0">17 1 24575,'0'0'0,"0"0"0,-9 22 0,7-15-227,0-1-1,1 1 1,0-1-1,0 1 1,0 12-1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35.633"/>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43.267"/>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43.806"/>
    </inkml:context>
    <inkml:brush xml:id="br0">
      <inkml:brushProperty name="width" value="0.025" units="cm"/>
      <inkml:brushProperty name="height" value="0.025" units="cm"/>
      <inkml:brushProperty name="color" value="#FFFFFF"/>
    </inkml:brush>
  </inkml:definitions>
  <inkml:trace contextRef="#ctx0" brushRef="#br0">1 1 24575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44.522"/>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45.030"/>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51.847"/>
    </inkml:context>
    <inkml:brush xml:id="br0">
      <inkml:brushProperty name="width" value="0.1" units="cm"/>
      <inkml:brushProperty name="height" value="0.1" units="cm"/>
      <inkml:brushProperty name="color" value="#FFFFFF"/>
    </inkml:brush>
  </inkml:definitions>
  <inkml:trace contextRef="#ctx0" brushRef="#br0">73 0 24575,'-3'2'0,"1"1"0,0-1 0,0 0 0,0 1 0,0 0 0,1-1 0,-1 1 0,1 0 0,-2 4 0,1-5 0,-6 18 0,0 0 0,1 0 0,1 0 0,1 1 0,1 0 0,1 0 0,1 0 0,0 0 0,2 1 0,0-1 0,5 28 0,-4-40 0,1-1 0,0 0 0,1 0 0,5 11 0,-8-17 0,1 0 0,0-1 0,0 1 0,0 0 0,0 0 0,0 0 0,0-1 0,1 1 0,-1-1 0,1 1 0,-1-1 0,1 0 0,-1 1 0,1-1 0,0 0 0,-1 0 0,1 0 0,0 0 0,0 0 0,0-1 0,0 1 0,0 0 0,3 0 0,-4-2 0,1 1 0,0-1 0,0 1 0,-1-1 0,1 1 0,-1-1 0,1 0 0,-1 0 0,1 0 0,-1 0 0,1 0 0,-1 0 0,0 0 0,1 0 0,-1-1 0,0 1 0,0 0 0,0-1 0,0 1 0,0-1 0,0-1 0,17-36 0,-17 35 0,5-13 0,0-1 0,-2 0 0,0 0 0,2-34 0,-5 40 0,-1 1 0,-1-1 0,1 0 0,-2 1 0,0-1 0,0 1 0,-1 0 0,-8-21 0,10 31 0,1 0 0,0 0 0,-1 0 0,1 0 0,0 0 0,-1 0 0,0 0 0,1 1 0,-1-1 0,1 0 0,-1 0 0,0 0 0,0 1 0,1-1 0,-1 0 0,0 1 0,0-1 0,0 0 0,0 1 0,0 0 0,0-1 0,0 1 0,0-1 0,0 1 0,0 0 0,0 0 0,0 0 0,0-1 0,0 1 0,0 0 0,0 0 0,-2 1 0,1 0 0,-1 0 0,1 0 0,0 0 0,-1 1 0,1-1 0,0 1 0,0-1 0,0 1 0,0 0 0,0 0 0,0 0 0,-2 2 0,-4 8 0,1-1 0,0 1 0,1 1 0,0-1 0,0 1 0,2 0 0,-1 1 0,2-1 0,0 1 0,0-1 0,2 1 0,-1 0 0,2 0 0,0 0 0,0 0 0,5 24 0,-5-36 0,1-1 0,-1 1 0,0-1 0,1 1 0,-1-1 0,1 1 0,0-1 0,-1 0 0,1 1 0,0-1 0,0 0 0,0 1 0,0-1 0,0 0 0,0 0 0,0 0 0,0 0 0,0 0 0,0 0 0,1 0 0,1 1 0,-2-2 0,1 0 0,-1 0 0,0-1 0,0 1 0,0 0 0,0 0 0,0 0 0,0-1 0,0 1 0,0-1 0,0 1 0,0-1 0,0 1 0,0-1 0,0 0 0,0 1 0,0-1 0,0 0 0,0 0 0,-1 0 0,1 1 0,0-1 0,0 0 0,-1 0 0,1 0 0,-1 0 0,1 0 0,-1 0 0,1-2 0,6-14-195,-1 0 0,0-1 0,-1 0 0,-1 0 0,-1 0 0,2-28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45.747"/>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50:59.809"/>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52.173"/>
    </inkml:context>
    <inkml:brush xml:id="br0">
      <inkml:brushProperty name="width" value="0.1" units="cm"/>
      <inkml:brushProperty name="height" value="0.1" units="cm"/>
      <inkml:brushProperty name="color" value="#FFFFFF"/>
    </inkml:brush>
  </inkml:definitions>
  <inkml:trace contextRef="#ctx0" brushRef="#br0">90 0 24575,'-22'19'0,"14"-9"0,1 0 0,0 1 0,1-1 0,0 1 0,0 1 0,1-1 0,1 1 0,-5 17 0,6-19 0,1 0 0,0-1 0,1 1 0,0 0 0,1 0 0,0 0 0,0 0 0,1 0 0,0 0 0,1 0 0,3 10 0,-4-17 0,0-1 0,0 1 0,0-1 0,1 1 0,-1-1 0,1 0 0,-1 0 0,1 0 0,0 0 0,0 0 0,0 0 0,0 0 0,0-1 0,0 1 0,1-1 0,-1 0 0,0 1 0,1-1 0,-1 0 0,1 0 0,-1-1 0,1 1 0,0 0 0,-1-1 0,1 1 0,0-1 0,-1 0 0,1 0 0,0 0 0,-1-1 0,1 1 0,0 0 0,-1-1 0,1 0 0,-1 0 0,1 1 0,-1-1 0,1-1 0,-1 1 0,0 0 0,1-1 0,-1 1 0,0-1 0,0 0 0,0 1 0,0-1 0,0 0 0,-1 0 0,1-1 0,0 1 0,-1 0 0,0 0 0,1-1 0,-1 1 0,0-1 0,1-3 0,1-8-1365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52.516"/>
    </inkml:context>
    <inkml:brush xml:id="br0">
      <inkml:brushProperty name="width" value="0.1" units="cm"/>
      <inkml:brushProperty name="height" value="0.1" units="cm"/>
      <inkml:brushProperty name="color" value="#FFFFFF"/>
    </inkml:brush>
  </inkml:definitions>
  <inkml:trace contextRef="#ctx0" brushRef="#br0">1 1 24575,'0'32'0,"2"1"0,10 55 0,-10-75 0,1 0 0,1 0 0,0-1 0,1 1 0,1-1 0,0 0 0,0 0 0,1-1 0,12 15 0,-12-19-1365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52.857"/>
    </inkml:context>
    <inkml:brush xml:id="br0">
      <inkml:brushProperty name="width" value="0.1" units="cm"/>
      <inkml:brushProperty name="height" value="0.1" units="cm"/>
      <inkml:brushProperty name="color" value="#FFFFFF"/>
    </inkml:brush>
  </inkml:definitions>
  <inkml:trace contextRef="#ctx0" brushRef="#br0">0 0 24575,'2'24'0,"1"0"0,1-1 0,12 43 0,-6-27 0,-1-5 46,0 12-399,3-2 1,2 1-1,37 82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22:49:53.214"/>
    </inkml:context>
    <inkml:brush xml:id="br0">
      <inkml:brushProperty name="width" value="0.1" units="cm"/>
      <inkml:brushProperty name="height" value="0.1" units="cm"/>
      <inkml:brushProperty name="color" value="#FFFFFF"/>
    </inkml:brush>
  </inkml:definitions>
  <inkml:trace contextRef="#ctx0" brushRef="#br0">0 0 24575,'4'18'0,"8"97"0,1 10 0,-10-106 0,1-1 0,1 0 0,0 0 0,13 27 0,-16-42-1365</inkml:trace>
  <inkml:trace contextRef="#ctx0" brushRef="#br0" timeOffset="1">0 47 24575,'6'21'0,"38"129"0,-35-125 0,1-1 0,1 0 0,27 43 0,-29-58 154,-3-12 29,0-20-1404,-6 20 740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4410720"/>
            <a:ext cx="6948467" cy="48253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a:endParaRPr lang="en-US" dirty="0"/>
          </a:p>
        </p:txBody>
      </p:sp>
      <p:sp>
        <p:nvSpPr>
          <p:cNvPr id="2" name="Header Placeholder 1"/>
          <p:cNvSpPr>
            <a:spLocks noGrp="1"/>
          </p:cNvSpPr>
          <p:nvPr>
            <p:ph type="hdr" sz="quarter"/>
          </p:nvPr>
        </p:nvSpPr>
        <p:spPr>
          <a:xfrm>
            <a:off x="82427" y="3"/>
            <a:ext cx="2929274" cy="463408"/>
          </a:xfrm>
          <a:prstGeom prst="rect">
            <a:avLst/>
          </a:prstGeom>
        </p:spPr>
        <p:txBody>
          <a:bodyPr vert="horz" lIns="92492" tIns="46246" rIns="92492" bIns="46246" rtlCol="0"/>
          <a:lstStyle>
            <a:lvl1pPr algn="l">
              <a:defRPr sz="1400"/>
            </a:lvl1pPr>
          </a:lstStyle>
          <a:p>
            <a:endParaRPr lang="en-US" dirty="0"/>
          </a:p>
        </p:txBody>
      </p:sp>
      <p:sp>
        <p:nvSpPr>
          <p:cNvPr id="4" name="Slide Image Placeholder 3"/>
          <p:cNvSpPr>
            <a:spLocks noGrp="1" noRot="1" noChangeAspect="1"/>
          </p:cNvSpPr>
          <p:nvPr>
            <p:ph type="sldImg" idx="2"/>
          </p:nvPr>
        </p:nvSpPr>
        <p:spPr>
          <a:xfrm>
            <a:off x="156103" y="575009"/>
            <a:ext cx="6620256" cy="3724113"/>
          </a:xfrm>
          <a:prstGeom prst="rect">
            <a:avLst/>
          </a:prstGeom>
          <a:noFill/>
          <a:ln w="9525">
            <a:solidFill>
              <a:schemeClr val="bg2"/>
            </a:solidFill>
          </a:ln>
        </p:spPr>
        <p:txBody>
          <a:bodyPr vert="horz" lIns="92492" tIns="46246" rIns="92492" bIns="46246" rtlCol="0" anchor="ctr"/>
          <a:lstStyle/>
          <a:p>
            <a:endParaRPr lang="en-US" dirty="0"/>
          </a:p>
        </p:txBody>
      </p:sp>
      <p:sp>
        <p:nvSpPr>
          <p:cNvPr id="6" name="Footer Placeholder 5"/>
          <p:cNvSpPr>
            <a:spLocks noGrp="1"/>
          </p:cNvSpPr>
          <p:nvPr>
            <p:ph type="ftr" sz="quarter" idx="4"/>
          </p:nvPr>
        </p:nvSpPr>
        <p:spPr>
          <a:xfrm>
            <a:off x="82427" y="8744096"/>
            <a:ext cx="2929274" cy="463407"/>
          </a:xfrm>
          <a:prstGeom prst="rect">
            <a:avLst/>
          </a:prstGeom>
        </p:spPr>
        <p:txBody>
          <a:bodyPr vert="horz" lIns="92492" tIns="46246" rIns="92492" bIns="46246" rtlCol="0" anchor="b"/>
          <a:lstStyle>
            <a:lvl1pPr algn="l">
              <a:defRPr sz="1400"/>
            </a:lvl1pPr>
          </a:lstStyle>
          <a:p>
            <a:endParaRPr lang="en-US" dirty="0"/>
          </a:p>
        </p:txBody>
      </p:sp>
      <p:sp>
        <p:nvSpPr>
          <p:cNvPr id="7" name="Slide Number Placeholder 6"/>
          <p:cNvSpPr>
            <a:spLocks noGrp="1"/>
          </p:cNvSpPr>
          <p:nvPr>
            <p:ph type="sldNum" sz="quarter" idx="5"/>
          </p:nvPr>
        </p:nvSpPr>
        <p:spPr>
          <a:xfrm>
            <a:off x="3936770" y="8744096"/>
            <a:ext cx="2919957" cy="463407"/>
          </a:xfrm>
          <a:prstGeom prst="rect">
            <a:avLst/>
          </a:prstGeom>
        </p:spPr>
        <p:txBody>
          <a:bodyPr vert="horz" lIns="92492" tIns="46246" rIns="92492" bIns="46246" rtlCol="0" anchor="b"/>
          <a:lstStyle>
            <a:lvl1pPr algn="r">
              <a:defRPr sz="1400"/>
            </a:lvl1pPr>
          </a:lstStyle>
          <a:p>
            <a:r>
              <a:rPr lang="en-US" dirty="0"/>
              <a:t>Notes view: </a:t>
            </a:r>
            <a:fld id="{128CEAFE-FA94-43E5-B0FF-D47E1CCDD1B4}" type="slidenum">
              <a:rPr lang="en-US" smtClean="0"/>
              <a:pPr/>
              <a:t>‹#›</a:t>
            </a:fld>
            <a:endParaRPr lang="en-US" dirty="0"/>
          </a:p>
        </p:txBody>
      </p:sp>
      <p:sp>
        <p:nvSpPr>
          <p:cNvPr id="5" name="Notes Placeholder 4"/>
          <p:cNvSpPr>
            <a:spLocks noGrp="1"/>
          </p:cNvSpPr>
          <p:nvPr>
            <p:ph type="body" sz="quarter" idx="3"/>
          </p:nvPr>
        </p:nvSpPr>
        <p:spPr>
          <a:xfrm>
            <a:off x="259519" y="4714653"/>
            <a:ext cx="6413424" cy="3768947"/>
          </a:xfrm>
          <a:prstGeom prst="rect">
            <a:avLst/>
          </a:prstGeom>
        </p:spPr>
        <p:txBody>
          <a:bodyPr vert="horz" lIns="92492" tIns="46246" rIns="92492" bIns="4624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F2C7CF5F-7CF3-4DF3-838A-EE34544862CC}" type="datetimeFigureOut">
              <a:rPr lang="en-US" smtClean="0"/>
              <a:t>9/14/2023</a:t>
            </a:fld>
            <a:endParaRPr lang="en-US" dirty="0"/>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mn-lt"/>
        <a:ea typeface="+mn-ea"/>
        <a:cs typeface="+mn-cs"/>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10" userDrawn="1">
          <p15:clr>
            <a:srgbClr val="F26B43"/>
          </p15:clr>
        </p15:guide>
        <p15:guide id="2" pos="218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3639563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a:t>
            </a:fld>
            <a:endParaRPr lang="en-US" dirty="0"/>
          </a:p>
        </p:txBody>
      </p:sp>
    </p:spTree>
    <p:extLst>
      <p:ext uri="{BB962C8B-B14F-4D97-AF65-F5344CB8AC3E}">
        <p14:creationId xmlns:p14="http://schemas.microsoft.com/office/powerpoint/2010/main" val="286038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a:t>
            </a:fld>
            <a:endParaRPr lang="en-US" dirty="0"/>
          </a:p>
        </p:txBody>
      </p:sp>
    </p:spTree>
    <p:extLst>
      <p:ext uri="{BB962C8B-B14F-4D97-AF65-F5344CB8AC3E}">
        <p14:creationId xmlns:p14="http://schemas.microsoft.com/office/powerpoint/2010/main" val="17457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4</a:t>
            </a:fld>
            <a:endParaRPr lang="en-US" dirty="0"/>
          </a:p>
        </p:txBody>
      </p:sp>
    </p:spTree>
    <p:extLst>
      <p:ext uri="{BB962C8B-B14F-4D97-AF65-F5344CB8AC3E}">
        <p14:creationId xmlns:p14="http://schemas.microsoft.com/office/powerpoint/2010/main" val="183265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13</a:t>
            </a:fld>
            <a:endParaRPr lang="en-US" dirty="0"/>
          </a:p>
        </p:txBody>
      </p:sp>
    </p:spTree>
    <p:extLst>
      <p:ext uri="{BB962C8B-B14F-4D97-AF65-F5344CB8AC3E}">
        <p14:creationId xmlns:p14="http://schemas.microsoft.com/office/powerpoint/2010/main" val="85508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14</a:t>
            </a:fld>
            <a:endParaRPr lang="en-US" dirty="0"/>
          </a:p>
        </p:txBody>
      </p:sp>
    </p:spTree>
    <p:extLst>
      <p:ext uri="{BB962C8B-B14F-4D97-AF65-F5344CB8AC3E}">
        <p14:creationId xmlns:p14="http://schemas.microsoft.com/office/powerpoint/2010/main" val="41762831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jpg"/><Relationship Id="rId5" Type="http://schemas.openxmlformats.org/officeDocument/2006/relationships/image" Target="../media/image2.emf"/><Relationship Id="rId4" Type="http://schemas.openxmlformats.org/officeDocument/2006/relationships/oleObject" Target="../embeddings/oleObject2.bin"/><Relationship Id="rId9" Type="http://schemas.openxmlformats.org/officeDocument/2006/relationships/image" Target="../media/image6.jp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hemeOverride" Target="../theme/themeOverride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hemeOverride" Target="../theme/themeOverride6.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hemeOverride" Target="../theme/themeOverride7.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hemeOverride" Target="../theme/themeOverride8.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hemeOverride" Target="../theme/themeOverride9.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hemeOverride" Target="../theme/themeOverride10.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hemeOverride" Target="../theme/themeOverride11.xml"/><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1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7.emf"/></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hemeOverride" Target="../theme/themeOverride12.xml"/><Relationship Id="rId5" Type="http://schemas.openxmlformats.org/officeDocument/2006/relationships/image" Target="../media/image7.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oleObject" Target="../embeddings/oleObject28.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jpg"/><Relationship Id="rId5" Type="http://schemas.openxmlformats.org/officeDocument/2006/relationships/image" Target="../media/image2.emf"/><Relationship Id="rId4" Type="http://schemas.openxmlformats.org/officeDocument/2006/relationships/oleObject" Target="../embeddings/oleObject30.bin"/><Relationship Id="rId9"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7.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7.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7.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hemeOverride" Target="../theme/themeOverride1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6.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hemeOverride" Target="../theme/themeOverride14.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hemeOverride" Target="../theme/themeOverride1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hemeOverride" Target="../theme/themeOverride16.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9.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hemeOverride" Target="../theme/themeOverride1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40.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7.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hemeOverride" Target="../theme/themeOverride18.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41.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hemeOverride" Target="../theme/themeOverride19.xml"/><Relationship Id="rId6" Type="http://schemas.openxmlformats.org/officeDocument/2006/relationships/image" Target="../media/image9.png"/><Relationship Id="rId5" Type="http://schemas.openxmlformats.org/officeDocument/2006/relationships/image" Target="../media/image11.emf"/><Relationship Id="rId4" Type="http://schemas.openxmlformats.org/officeDocument/2006/relationships/oleObject" Target="../embeddings/oleObject42.bin"/></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hemeOverride" Target="../theme/themeOverride20.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44.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hemeOverride" Target="../theme/themeOverride21.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6.bin"/></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50.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hemeOverride" Target="../theme/themeOverride22.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8.bin"/></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2.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hemeOverride" Target="../theme/themeOverride23.xml"/><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7.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55.xml"/><Relationship Id="rId5" Type="http://schemas.openxmlformats.org/officeDocument/2006/relationships/image" Target="../media/image8.png"/><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7.emf"/></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hemeOverride" Target="../theme/themeOverride24.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54.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hemeOverride" Target="../theme/themeOverride25.xml"/><Relationship Id="rId5" Type="http://schemas.openxmlformats.org/officeDocument/2006/relationships/image" Target="../media/image7.emf"/><Relationship Id="rId4" Type="http://schemas.openxmlformats.org/officeDocument/2006/relationships/oleObject" Target="../embeddings/oleObject55.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1.xml"/><Relationship Id="rId1" Type="http://schemas.openxmlformats.org/officeDocument/2006/relationships/tags" Target="../tags/tag59.xml"/><Relationship Id="rId4" Type="http://schemas.openxmlformats.org/officeDocument/2006/relationships/image" Target="../media/image7.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xml"/><Relationship Id="rId1" Type="http://schemas.openxmlformats.org/officeDocument/2006/relationships/tags" Target="../tags/tag60.xml"/><Relationship Id="rId4" Type="http://schemas.openxmlformats.org/officeDocument/2006/relationships/image" Target="../media/image7.emf"/></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oleObject" Target="../embeddings/oleObject58.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6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1.xml"/><Relationship Id="rId1" Type="http://schemas.openxmlformats.org/officeDocument/2006/relationships/tags" Target="../tags/tag62.xml"/><Relationship Id="rId4"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hemeOverride" Target="../theme/themeOverride26.xml"/><Relationship Id="rId6" Type="http://schemas.openxmlformats.org/officeDocument/2006/relationships/image" Target="../media/image1.emf"/><Relationship Id="rId5" Type="http://schemas.openxmlformats.org/officeDocument/2006/relationships/oleObject" Target="../embeddings/oleObject60.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hemeOverride" Target="../theme/themeOverride1.xml"/><Relationship Id="rId5" Type="http://schemas.openxmlformats.org/officeDocument/2006/relationships/image" Target="../media/image7.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hemeOverride" Target="../theme/themeOverride27.x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hemeOverride" Target="../theme/themeOverride28.x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hemeOverride" Target="../theme/themeOverride29.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1.xml"/><Relationship Id="rId1" Type="http://schemas.openxmlformats.org/officeDocument/2006/relationships/tags" Target="../tags/tag70.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xml"/><Relationship Id="rId1" Type="http://schemas.openxmlformats.org/officeDocument/2006/relationships/tags" Target="../tags/tag71.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hemeOverride" Target="../theme/themeOverride30.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3.xml"/><Relationship Id="rId1" Type="http://schemas.openxmlformats.org/officeDocument/2006/relationships/themeOverride" Target="../theme/themeOverride31.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hemeOverride" Target="../theme/themeOverride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hemeOverride" Target="../theme/themeOverride4.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3000"/>
              </a:lnSpc>
              <a:spcBef>
                <a:spcPct val="0"/>
              </a:spcBef>
              <a:spcAft>
                <a:spcPct val="0"/>
              </a:spcAft>
              <a:buClrTx/>
              <a:buSzTx/>
              <a:buFontTx/>
              <a:buNone/>
              <a:tabLst/>
              <a:defRPr/>
            </a:pPr>
            <a:endParaRPr kumimoji="0" lang="en-US" sz="5400" b="0" i="0" u="none" strike="noStrike" kern="1200" cap="none" spc="0" normalizeH="0" baseline="0" noProof="0" dirty="0">
              <a:ln>
                <a:noFill/>
              </a:ln>
              <a:solidFill>
                <a:srgbClr val="FFFFFF"/>
              </a:solidFill>
              <a:effectLst/>
              <a:uLnTx/>
              <a:uFillTx/>
              <a:latin typeface="Calibri" panose="020F0502020204030204"/>
              <a:ea typeface="+mn-ea"/>
              <a:cs typeface="+mn-cs"/>
              <a:sym typeface="Trebuchet MS" panose="020B0603020202020204" pitchFamily="34" charset="0"/>
            </a:endParaRPr>
          </a:p>
        </p:txBody>
      </p:sp>
      <p:sp>
        <p:nvSpPr>
          <p:cNvPr id="22" name="Rectangle 21">
            <a:extLst>
              <a:ext uri="{FF2B5EF4-FFF2-40B4-BE49-F238E27FC236}">
                <a16:creationId xmlns:a16="http://schemas.microsoft.com/office/drawing/2014/main" id="{2BDBBA12-A295-4496-AFEB-A839D3B58662}"/>
              </a:ext>
            </a:extLst>
          </p:cNvPr>
          <p:cNvSpPr/>
          <p:nvPr userDrawn="1"/>
        </p:nvSpPr>
        <p:spPr bwMode="black">
          <a:xfrm>
            <a:off x="0" y="1172029"/>
            <a:ext cx="12192000" cy="4513943"/>
          </a:xfrm>
          <a:prstGeom prst="rect">
            <a:avLst/>
          </a:prstGeom>
          <a:gradFill flip="none" rotWithShape="1">
            <a:gsLst>
              <a:gs pos="0">
                <a:schemeClr val="accent1"/>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6" name="Rectangle 25">
            <a:extLst>
              <a:ext uri="{FF2B5EF4-FFF2-40B4-BE49-F238E27FC236}">
                <a16:creationId xmlns:a16="http://schemas.microsoft.com/office/drawing/2014/main" id="{09C21991-34CF-4487-B8FA-1A42985C79D0}"/>
              </a:ext>
            </a:extLst>
          </p:cNvPr>
          <p:cNvSpPr/>
          <p:nvPr userDrawn="1"/>
        </p:nvSpPr>
        <p:spPr>
          <a:xfrm>
            <a:off x="630001" y="685227"/>
            <a:ext cx="6743884" cy="5487547"/>
          </a:xfrm>
          <a:prstGeom prst="rect">
            <a:avLst/>
          </a:prstGeom>
          <a:solidFill>
            <a:srgbClr val="FFFFFF"/>
          </a:solidFill>
          <a:ln w="50800" cap="rnd" cmpd="sng" algn="ctr">
            <a:gradFill>
              <a:gsLst>
                <a:gs pos="0">
                  <a:schemeClr val="tx2"/>
                </a:gs>
                <a:gs pos="100000">
                  <a:schemeClr val="accent1"/>
                </a:gs>
              </a:gsLst>
              <a:lin ang="13200000" scaled="0"/>
            </a:gra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1DAE44BE-4DD0-4014-98EA-0EA30286EDC5}"/>
              </a:ext>
            </a:extLst>
          </p:cNvPr>
          <p:cNvGrpSpPr/>
          <p:nvPr userDrawn="1"/>
        </p:nvGrpSpPr>
        <p:grpSpPr>
          <a:xfrm>
            <a:off x="8485109" y="5853460"/>
            <a:ext cx="3505841" cy="874485"/>
            <a:chOff x="8485109" y="5853460"/>
            <a:chExt cx="3505841" cy="874485"/>
          </a:xfrm>
        </p:grpSpPr>
        <p:pic>
          <p:nvPicPr>
            <p:cNvPr id="33" name="Picture 32" descr="A logo for a company&#10;&#10;Description automatically generated with low confidence">
              <a:extLst>
                <a:ext uri="{FF2B5EF4-FFF2-40B4-BE49-F238E27FC236}">
                  <a16:creationId xmlns:a16="http://schemas.microsoft.com/office/drawing/2014/main" id="{0E13C1A6-723A-4F4D-8F91-026CE7B33C9B}"/>
                </a:ext>
              </a:extLst>
            </p:cNvPr>
            <p:cNvPicPr>
              <a:picLocks noChangeAspect="1"/>
            </p:cNvPicPr>
            <p:nvPr userDrawn="1"/>
          </p:nvPicPr>
          <p:blipFill rotWithShape="1">
            <a:blip r:embed="rId6"/>
            <a:srcRect l="1004" t="12106" b="9861"/>
            <a:stretch/>
          </p:blipFill>
          <p:spPr>
            <a:xfrm>
              <a:off x="10591800" y="5980795"/>
              <a:ext cx="1399150" cy="619816"/>
            </a:xfrm>
            <a:prstGeom prst="rect">
              <a:avLst/>
            </a:prstGeom>
          </p:spPr>
        </p:pic>
        <p:pic>
          <p:nvPicPr>
            <p:cNvPr id="41" name="Graphic 40">
              <a:extLst>
                <a:ext uri="{FF2B5EF4-FFF2-40B4-BE49-F238E27FC236}">
                  <a16:creationId xmlns:a16="http://schemas.microsoft.com/office/drawing/2014/main" id="{0926CF32-6CF6-49E3-8353-3CCF136612D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83927" y="6026108"/>
              <a:ext cx="1025979" cy="529189"/>
            </a:xfrm>
            <a:prstGeom prst="rect">
              <a:avLst/>
            </a:prstGeom>
          </p:spPr>
        </p:pic>
        <p:pic>
          <p:nvPicPr>
            <p:cNvPr id="42" name="Picture 41" descr="A blue and white logo with text&#10;&#10;Description automatically generated with low confidence">
              <a:extLst>
                <a:ext uri="{FF2B5EF4-FFF2-40B4-BE49-F238E27FC236}">
                  <a16:creationId xmlns:a16="http://schemas.microsoft.com/office/drawing/2014/main" id="{411F701A-2A2F-4B23-B5BD-A7A7BF45E801}"/>
                </a:ext>
              </a:extLst>
            </p:cNvPr>
            <p:cNvPicPr>
              <a:picLocks noChangeAspect="1"/>
            </p:cNvPicPr>
            <p:nvPr userDrawn="1"/>
          </p:nvPicPr>
          <p:blipFill rotWithShape="1">
            <a:blip r:embed="rId9"/>
            <a:srcRect l="21883" t="15385" r="20714" b="14761"/>
            <a:stretch/>
          </p:blipFill>
          <p:spPr>
            <a:xfrm>
              <a:off x="8485109" y="5853460"/>
              <a:ext cx="516924" cy="874485"/>
            </a:xfrm>
            <a:prstGeom prst="rect">
              <a:avLst/>
            </a:prstGeom>
          </p:spPr>
        </p:pic>
      </p:grpSp>
      <p:sp>
        <p:nvSpPr>
          <p:cNvPr id="43" name="Title 5">
            <a:extLst>
              <a:ext uri="{FF2B5EF4-FFF2-40B4-BE49-F238E27FC236}">
                <a16:creationId xmlns:a16="http://schemas.microsoft.com/office/drawing/2014/main" id="{1B346895-6E35-4287-B277-D584B95A800F}"/>
              </a:ext>
            </a:extLst>
          </p:cNvPr>
          <p:cNvSpPr>
            <a:spLocks noGrp="1"/>
          </p:cNvSpPr>
          <p:nvPr>
            <p:ph type="title" hasCustomPrompt="1"/>
          </p:nvPr>
        </p:nvSpPr>
        <p:spPr>
          <a:xfrm>
            <a:off x="1296168" y="1172028"/>
            <a:ext cx="5657850" cy="3530069"/>
          </a:xfrm>
        </p:spPr>
        <p:txBody>
          <a:bodyPr vert="horz" anchor="ctr">
            <a:noAutofit/>
          </a:bodyPr>
          <a:lstStyle>
            <a:lvl1pPr>
              <a:defRPr sz="4000" b="1">
                <a:latin typeface="+mj-lt"/>
                <a:ea typeface="+mj-ea"/>
                <a:cs typeface="+mj-cs"/>
              </a:defRPr>
            </a:lvl1pPr>
          </a:lstStyle>
          <a:p>
            <a:r>
              <a:rPr lang="en-US" dirty="0"/>
              <a:t>Click to add title</a:t>
            </a:r>
          </a:p>
        </p:txBody>
      </p:sp>
      <p:sp>
        <p:nvSpPr>
          <p:cNvPr id="44" name="Text Placeholder 23">
            <a:extLst>
              <a:ext uri="{FF2B5EF4-FFF2-40B4-BE49-F238E27FC236}">
                <a16:creationId xmlns:a16="http://schemas.microsoft.com/office/drawing/2014/main" id="{4C48467A-A573-4C0D-988F-247E86F13FEA}"/>
              </a:ext>
            </a:extLst>
          </p:cNvPr>
          <p:cNvSpPr>
            <a:spLocks noGrp="1"/>
          </p:cNvSpPr>
          <p:nvPr>
            <p:ph type="body" sz="quarter" idx="10" hasCustomPrompt="1"/>
          </p:nvPr>
        </p:nvSpPr>
        <p:spPr>
          <a:xfrm>
            <a:off x="1296168" y="4869585"/>
            <a:ext cx="5657850" cy="317500"/>
          </a:xfrm>
        </p:spPr>
        <p:txBody>
          <a:bodyPr anchor="ctr"/>
          <a:lstStyle>
            <a:lvl1pPr>
              <a:defRPr sz="1800">
                <a:latin typeface="+mn-lt"/>
                <a:ea typeface="+mn-ea"/>
                <a:cs typeface="+mn-cs"/>
              </a:defRPr>
            </a:lvl1pPr>
          </a:lstStyle>
          <a:p>
            <a:pPr lvl="0"/>
            <a:r>
              <a:rPr lang="en-US" dirty="0"/>
              <a:t>Subtitle</a:t>
            </a:r>
          </a:p>
        </p:txBody>
      </p:sp>
      <p:sp>
        <p:nvSpPr>
          <p:cNvPr id="45" name="Text Placeholder 23">
            <a:extLst>
              <a:ext uri="{FF2B5EF4-FFF2-40B4-BE49-F238E27FC236}">
                <a16:creationId xmlns:a16="http://schemas.microsoft.com/office/drawing/2014/main" id="{79EF9421-1F2E-4546-BFCE-9D4E9ECADE31}"/>
              </a:ext>
            </a:extLst>
          </p:cNvPr>
          <p:cNvSpPr>
            <a:spLocks noGrp="1"/>
          </p:cNvSpPr>
          <p:nvPr>
            <p:ph type="body" sz="quarter" idx="11" hasCustomPrompt="1"/>
          </p:nvPr>
        </p:nvSpPr>
        <p:spPr>
          <a:xfrm>
            <a:off x="1296168" y="5368471"/>
            <a:ext cx="5657850" cy="317500"/>
          </a:xfrm>
        </p:spPr>
        <p:txBody>
          <a:bodyPr anchor="ctr"/>
          <a:lstStyle>
            <a:lvl1pPr>
              <a:defRPr sz="1800">
                <a:latin typeface="+mn-lt"/>
                <a:ea typeface="+mn-ea"/>
                <a:cs typeface="+mn-cs"/>
              </a:defRPr>
            </a:lvl1pPr>
          </a:lstStyle>
          <a:p>
            <a:pPr lvl="0"/>
            <a:r>
              <a:rPr lang="en-US" dirty="0"/>
              <a:t>Date and time</a:t>
            </a:r>
          </a:p>
        </p:txBody>
      </p:sp>
    </p:spTree>
    <p:extLst>
      <p:ext uri="{BB962C8B-B14F-4D97-AF65-F5344CB8AC3E}">
        <p14:creationId xmlns:p14="http://schemas.microsoft.com/office/powerpoint/2010/main" val="11006177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7297484-EDDB-4FA9-8662-DBD6BBAB85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97297484-EDDB-4FA9-8662-DBD6BBAB85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796625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70628CB-5C2F-4C29-9CB0-3F3E4E9A2C0C}"/>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D70628CB-5C2F-4C29-9CB0-3F3E4E9A2C0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Tree>
    <p:extLst>
      <p:ext uri="{BB962C8B-B14F-4D97-AF65-F5344CB8AC3E}">
        <p14:creationId xmlns:p14="http://schemas.microsoft.com/office/powerpoint/2010/main" val="946230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510DA26-2F38-44F9-B11B-64335B116BF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6510DA26-2F38-44F9-B11B-64335B116B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2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0E99BE9-B75A-4751-AD8D-5169269B642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0E99BE9-B75A-4751-AD8D-5169269B64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33000">
                <a:schemeClr val="tx2"/>
              </a:gs>
              <a:gs pos="70000">
                <a:schemeClr val="accent4"/>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a:defRPr sz="3200" baseline="0">
                <a:solidFill>
                  <a:srgbClr val="FFFFFF"/>
                </a:solidFill>
                <a:latin typeface="+mj-lt"/>
                <a:ea typeface="+mj-ea"/>
                <a:cs typeface="+mj-cs"/>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992712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chemeClr val="tx2"/>
                </a:solidFill>
                <a:latin typeface="+mj-lt"/>
                <a:ea typeface="+mj-ea"/>
                <a:cs typeface="+mj-cs"/>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451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7B72372-178F-4D7D-9D96-FBEF7EE44EF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F7B72372-178F-4D7D-9D96-FBEF7EE44E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33000">
                <a:schemeClr val="tx2"/>
              </a:gs>
              <a:gs pos="70000">
                <a:schemeClr val="accent4"/>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8560360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44F378C-5D98-415B-A490-4C34068375D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544F378C-5D98-415B-A490-4C34068375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396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ABDFC40-AC06-479D-BF41-B43E43527A2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ABDFC40-AC06-479D-BF41-B43E43527A2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33000">
                <a:schemeClr val="tx2"/>
              </a:gs>
              <a:gs pos="70000">
                <a:schemeClr val="accent4"/>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7634726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B1EB065-9450-4128-B9E6-1B2DD6CB2D9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9B1EB065-9450-4128-B9E6-1B2DD6CB2D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2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69D0231-0475-4ABE-BCFD-AED73E5CB3F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669D0231-0475-4ABE-BCFD-AED73E5CB3F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33000">
                <a:schemeClr val="tx2"/>
              </a:gs>
              <a:gs pos="70000">
                <a:schemeClr val="accent4"/>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8852239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5C51094-C292-491F-B3F0-C1D91995290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45C51094-C292-491F-B3F0-C1D9199529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2691667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E62FECE-D25C-4345-84D8-9A04D901079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think-cell data - do not delete" hidden="1">
                        <a:extLst>
                          <a:ext uri="{FF2B5EF4-FFF2-40B4-BE49-F238E27FC236}">
                            <a16:creationId xmlns:a16="http://schemas.microsoft.com/office/drawing/2014/main" id="{6E62FECE-D25C-4345-84D8-9A04D90107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136452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B85769C-8056-41AD-9F62-7D66292E619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FB85769C-8056-41AD-9F62-7D66292E61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4123268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sym typeface="Trebuchet MS" panose="020B0603020202020204" pitchFamily="34" charset="0"/>
            </a:endParaRPr>
          </a:p>
        </p:txBody>
      </p:sp>
    </p:spTree>
    <p:extLst>
      <p:ext uri="{BB962C8B-B14F-4D97-AF65-F5344CB8AC3E}">
        <p14:creationId xmlns:p14="http://schemas.microsoft.com/office/powerpoint/2010/main" val="15219563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5AB79AF-2EBF-4233-95B8-87903A087FD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95AB79AF-2EBF-4233-95B8-87903A087F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4" name="Title 3"/>
          <p:cNvSpPr>
            <a:spLocks noGrp="1"/>
          </p:cNvSpPr>
          <p:nvPr>
            <p:ph type="title" hasCustomPrompt="1"/>
          </p:nvPr>
        </p:nvSpPr>
        <p:spPr>
          <a:xfrm>
            <a:off x="630000" y="622800"/>
            <a:ext cx="10933200" cy="470898"/>
          </a:xfrm>
        </p:spPr>
        <p:txBody>
          <a:bodyPr vert="horz"/>
          <a:lstStyle>
            <a:lvl1pPr>
              <a:defRPr sz="3400">
                <a:solidFill>
                  <a:schemeClr val="bg1"/>
                </a:solidFill>
                <a:latin typeface="+mj-lt"/>
                <a:ea typeface="+mj-ea"/>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591833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B30F378-A8E5-4D2A-938F-49AA903A43E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0B30F378-A8E5-4D2A-938F-49AA903A43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2623842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0D668D5-1500-43DE-BBFE-30C36182F03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D0D668D5-1500-43DE-BBFE-30C36182F0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441350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21D7B90-0E8A-4C02-A788-2863EC8387B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B21D7B90-0E8A-4C02-A788-2863EC8387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231D1A8D-0EB9-441E-A539-95D13AE12B0F}"/>
              </a:ext>
            </a:extLst>
          </p:cNvPr>
          <p:cNvSpPr>
            <a:spLocks noGrp="1"/>
          </p:cNvSpPr>
          <p:nvPr>
            <p:ph type="body" sz="quarter" idx="11" hasCustomPrompt="1"/>
          </p:nvPr>
        </p:nvSpPr>
        <p:spPr>
          <a:xfrm>
            <a:off x="5021826" y="1733506"/>
            <a:ext cx="6209072" cy="3185487"/>
          </a:xfrm>
        </p:spPr>
        <p:txBody>
          <a:bodyPr/>
          <a:lstStyle>
            <a:lvl1pPr>
              <a:defRPr sz="1000"/>
            </a:lvl1pPr>
          </a:lstStyle>
          <a:p>
            <a:pPr lvl="0"/>
            <a:r>
              <a:rPr lang="en-US" dirty="0"/>
              <a:t>Text</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100" b="0" i="0" u="none" strike="noStrike" kern="1200" cap="none" spc="0" normalizeH="0" baseline="0" noProof="0" dirty="0">
                <a:ln>
                  <a:noFill/>
                </a:ln>
                <a:gradFill>
                  <a:gsLst>
                    <a:gs pos="100000">
                      <a:srgbClr val="1A798D"/>
                    </a:gs>
                    <a:gs pos="2000">
                      <a:srgbClr val="135A69"/>
                    </a:gs>
                  </a:gsLst>
                  <a:lin ang="2700000" scaled="0"/>
                </a:gradFill>
                <a:effectLst/>
                <a:uLnTx/>
                <a:uFillTx/>
                <a:latin typeface="Calibri" panose="020F0502020204030204"/>
                <a:ea typeface="+mj-ea"/>
                <a:cs typeface="+mj-cs"/>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3783752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725F612F-D781-4FE4-8685-8A981F76F47C}"/>
              </a:ext>
            </a:extLst>
          </p:cNvPr>
          <p:cNvSpPr/>
          <p:nvPr userDrawn="1"/>
        </p:nvSpPr>
        <p:spPr bwMode="black">
          <a:xfrm>
            <a:off x="0" y="1172029"/>
            <a:ext cx="12192000" cy="4513943"/>
          </a:xfrm>
          <a:prstGeom prst="rect">
            <a:avLst/>
          </a:prstGeom>
          <a:gradFill flip="none" rotWithShape="1">
            <a:gsLst>
              <a:gs pos="0">
                <a:schemeClr val="accent1"/>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8" name="Rectangle 27">
            <a:extLst>
              <a:ext uri="{FF2B5EF4-FFF2-40B4-BE49-F238E27FC236}">
                <a16:creationId xmlns:a16="http://schemas.microsoft.com/office/drawing/2014/main" id="{39A114F2-6A24-48B8-B077-FEA9DB8DAF70}"/>
              </a:ext>
            </a:extLst>
          </p:cNvPr>
          <p:cNvSpPr/>
          <p:nvPr userDrawn="1"/>
        </p:nvSpPr>
        <p:spPr>
          <a:xfrm>
            <a:off x="630001" y="685227"/>
            <a:ext cx="6743884" cy="5487547"/>
          </a:xfrm>
          <a:prstGeom prst="rect">
            <a:avLst/>
          </a:prstGeom>
          <a:solidFill>
            <a:srgbClr val="FFFFFF"/>
          </a:solidFill>
          <a:ln w="50800" cap="rnd" cmpd="sng" algn="ctr">
            <a:gradFill>
              <a:gsLst>
                <a:gs pos="0">
                  <a:schemeClr val="tx2"/>
                </a:gs>
                <a:gs pos="100000">
                  <a:schemeClr val="accent1"/>
                </a:gs>
              </a:gsLst>
              <a:lin ang="13200000" scaled="0"/>
            </a:gra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7CAEEEC9-4CFE-48AF-808F-E63CD1E46CD4}"/>
              </a:ext>
            </a:extLst>
          </p:cNvPr>
          <p:cNvGrpSpPr/>
          <p:nvPr userDrawn="1"/>
        </p:nvGrpSpPr>
        <p:grpSpPr>
          <a:xfrm>
            <a:off x="8485109" y="5853460"/>
            <a:ext cx="3505841" cy="874485"/>
            <a:chOff x="8485109" y="5853460"/>
            <a:chExt cx="3505841" cy="874485"/>
          </a:xfrm>
        </p:grpSpPr>
        <p:pic>
          <p:nvPicPr>
            <p:cNvPr id="30" name="Picture 29" descr="A logo for a company&#10;&#10;Description automatically generated with low confidence">
              <a:extLst>
                <a:ext uri="{FF2B5EF4-FFF2-40B4-BE49-F238E27FC236}">
                  <a16:creationId xmlns:a16="http://schemas.microsoft.com/office/drawing/2014/main" id="{84A6F8A4-FD9D-4749-8D65-3BC81C9126C6}"/>
                </a:ext>
              </a:extLst>
            </p:cNvPr>
            <p:cNvPicPr>
              <a:picLocks noChangeAspect="1"/>
            </p:cNvPicPr>
            <p:nvPr userDrawn="1"/>
          </p:nvPicPr>
          <p:blipFill rotWithShape="1">
            <a:blip r:embed="rId5"/>
            <a:srcRect l="1004" t="12106" b="9861"/>
            <a:stretch/>
          </p:blipFill>
          <p:spPr>
            <a:xfrm>
              <a:off x="10591800" y="5980795"/>
              <a:ext cx="1399150" cy="619816"/>
            </a:xfrm>
            <a:prstGeom prst="rect">
              <a:avLst/>
            </a:prstGeom>
          </p:spPr>
        </p:pic>
        <p:pic>
          <p:nvPicPr>
            <p:cNvPr id="31" name="Graphic 30">
              <a:extLst>
                <a:ext uri="{FF2B5EF4-FFF2-40B4-BE49-F238E27FC236}">
                  <a16:creationId xmlns:a16="http://schemas.microsoft.com/office/drawing/2014/main" id="{75683B5A-217C-4C51-84C5-3A27BD6050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83927" y="6026108"/>
              <a:ext cx="1025979" cy="529189"/>
            </a:xfrm>
            <a:prstGeom prst="rect">
              <a:avLst/>
            </a:prstGeom>
          </p:spPr>
        </p:pic>
        <p:pic>
          <p:nvPicPr>
            <p:cNvPr id="32" name="Picture 31" descr="A blue and white logo with text&#10;&#10;Description automatically generated with low confidence">
              <a:extLst>
                <a:ext uri="{FF2B5EF4-FFF2-40B4-BE49-F238E27FC236}">
                  <a16:creationId xmlns:a16="http://schemas.microsoft.com/office/drawing/2014/main" id="{00109230-CFBB-437A-8BB6-C40DBAFA1AAA}"/>
                </a:ext>
              </a:extLst>
            </p:cNvPr>
            <p:cNvPicPr>
              <a:picLocks noChangeAspect="1"/>
            </p:cNvPicPr>
            <p:nvPr userDrawn="1"/>
          </p:nvPicPr>
          <p:blipFill rotWithShape="1">
            <a:blip r:embed="rId8"/>
            <a:srcRect l="21883" t="15385" r="20714" b="14761"/>
            <a:stretch/>
          </p:blipFill>
          <p:spPr>
            <a:xfrm>
              <a:off x="8485109" y="5853460"/>
              <a:ext cx="516924" cy="874485"/>
            </a:xfrm>
            <a:prstGeom prst="rect">
              <a:avLst/>
            </a:prstGeom>
          </p:spPr>
        </p:pic>
      </p:grpSp>
      <p:sp>
        <p:nvSpPr>
          <p:cNvPr id="33" name="Title 5">
            <a:extLst>
              <a:ext uri="{FF2B5EF4-FFF2-40B4-BE49-F238E27FC236}">
                <a16:creationId xmlns:a16="http://schemas.microsoft.com/office/drawing/2014/main" id="{017CD766-A14E-47B9-B38D-FBD67C5A3F3A}"/>
              </a:ext>
            </a:extLst>
          </p:cNvPr>
          <p:cNvSpPr>
            <a:spLocks noGrp="1"/>
          </p:cNvSpPr>
          <p:nvPr>
            <p:ph type="title" hasCustomPrompt="1"/>
          </p:nvPr>
        </p:nvSpPr>
        <p:spPr>
          <a:xfrm>
            <a:off x="1173018" y="1663966"/>
            <a:ext cx="5657850" cy="3530069"/>
          </a:xfrm>
        </p:spPr>
        <p:txBody>
          <a:bodyPr vert="horz" anchor="ctr">
            <a:noAutofit/>
          </a:bodyPr>
          <a:lstStyle>
            <a:lvl1pPr>
              <a:defRPr sz="5400" b="1">
                <a:latin typeface="+mj-lt"/>
                <a:ea typeface="+mj-ea"/>
                <a:cs typeface="+mj-cs"/>
              </a:defRPr>
            </a:lvl1pPr>
          </a:lstStyle>
          <a:p>
            <a:r>
              <a:rPr lang="en-US" dirty="0"/>
              <a:t>Thank you!</a:t>
            </a:r>
          </a:p>
        </p:txBody>
      </p:sp>
    </p:spTree>
    <p:extLst>
      <p:ext uri="{BB962C8B-B14F-4D97-AF65-F5344CB8AC3E}">
        <p14:creationId xmlns:p14="http://schemas.microsoft.com/office/powerpoint/2010/main" val="26608701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AB03A72-FEE4-4BD7-915A-22F91DBE6A8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AAB03A72-FEE4-4BD7-915A-22F91DBE6A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454113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3000"/>
              </a:lnSpc>
              <a:spcBef>
                <a:spcPct val="0"/>
              </a:spcBef>
              <a:spcAft>
                <a:spcPct val="0"/>
              </a:spcAft>
              <a:buClrTx/>
              <a:buSzTx/>
              <a:buFontTx/>
              <a:buNone/>
              <a:tabLst/>
              <a:defRPr/>
            </a:pPr>
            <a:endParaRPr kumimoji="0" lang="en-US" sz="5400" b="0" i="0" u="none" strike="noStrike" kern="1200" cap="none" spc="0" normalizeH="0" baseline="0" noProof="0" dirty="0">
              <a:ln>
                <a:noFill/>
              </a:ln>
              <a:solidFill>
                <a:srgbClr val="FFFFFF"/>
              </a:solidFill>
              <a:effectLst/>
              <a:uLnTx/>
              <a:uFillTx/>
              <a:latin typeface="Calibri" panose="020F0502020204030204"/>
              <a:ea typeface="+mn-ea"/>
              <a:cs typeface="+mn-cs"/>
              <a:sym typeface="Trebuchet MS" panose="020B0603020202020204" pitchFamily="34" charset="0"/>
            </a:endParaRPr>
          </a:p>
        </p:txBody>
      </p:sp>
      <p:sp>
        <p:nvSpPr>
          <p:cNvPr id="22" name="Rectangle 21">
            <a:extLst>
              <a:ext uri="{FF2B5EF4-FFF2-40B4-BE49-F238E27FC236}">
                <a16:creationId xmlns:a16="http://schemas.microsoft.com/office/drawing/2014/main" id="{D400F2E6-F52A-402A-B8A9-115B6660A915}"/>
              </a:ext>
            </a:extLst>
          </p:cNvPr>
          <p:cNvSpPr/>
          <p:nvPr userDrawn="1"/>
        </p:nvSpPr>
        <p:spPr bwMode="black">
          <a:xfrm>
            <a:off x="0" y="1172029"/>
            <a:ext cx="12192000" cy="4513943"/>
          </a:xfrm>
          <a:prstGeom prst="rect">
            <a:avLst/>
          </a:prstGeom>
          <a:gradFill flip="none" rotWithShape="1">
            <a:gsLst>
              <a:gs pos="0">
                <a:schemeClr val="accent1"/>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6" name="Rectangle 25">
            <a:extLst>
              <a:ext uri="{FF2B5EF4-FFF2-40B4-BE49-F238E27FC236}">
                <a16:creationId xmlns:a16="http://schemas.microsoft.com/office/drawing/2014/main" id="{6814B74B-CF76-4CFA-A91D-3A7BF251BF61}"/>
              </a:ext>
            </a:extLst>
          </p:cNvPr>
          <p:cNvSpPr/>
          <p:nvPr userDrawn="1"/>
        </p:nvSpPr>
        <p:spPr>
          <a:xfrm>
            <a:off x="630001" y="685227"/>
            <a:ext cx="6743884" cy="5487547"/>
          </a:xfrm>
          <a:prstGeom prst="rect">
            <a:avLst/>
          </a:prstGeom>
          <a:solidFill>
            <a:srgbClr val="FFFFFF"/>
          </a:solidFill>
          <a:ln w="50800" cap="rnd" cmpd="sng" algn="ctr">
            <a:gradFill>
              <a:gsLst>
                <a:gs pos="0">
                  <a:schemeClr val="tx2"/>
                </a:gs>
                <a:gs pos="100000">
                  <a:schemeClr val="accent1"/>
                </a:gs>
              </a:gsLst>
              <a:lin ang="13200000" scaled="0"/>
            </a:gra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AA9AFC01-6343-49C8-812F-C676EDB26E45}"/>
              </a:ext>
            </a:extLst>
          </p:cNvPr>
          <p:cNvGrpSpPr/>
          <p:nvPr userDrawn="1"/>
        </p:nvGrpSpPr>
        <p:grpSpPr>
          <a:xfrm>
            <a:off x="8485109" y="5853460"/>
            <a:ext cx="3505841" cy="874485"/>
            <a:chOff x="8485109" y="5853460"/>
            <a:chExt cx="3505841" cy="874485"/>
          </a:xfrm>
        </p:grpSpPr>
        <p:pic>
          <p:nvPicPr>
            <p:cNvPr id="40" name="Picture 39" descr="A logo for a company&#10;&#10;Description automatically generated with low confidence">
              <a:extLst>
                <a:ext uri="{FF2B5EF4-FFF2-40B4-BE49-F238E27FC236}">
                  <a16:creationId xmlns:a16="http://schemas.microsoft.com/office/drawing/2014/main" id="{2E9A530B-8F4A-4F42-BEF1-FEB6FAD40E7F}"/>
                </a:ext>
              </a:extLst>
            </p:cNvPr>
            <p:cNvPicPr>
              <a:picLocks noChangeAspect="1"/>
            </p:cNvPicPr>
            <p:nvPr userDrawn="1"/>
          </p:nvPicPr>
          <p:blipFill rotWithShape="1">
            <a:blip r:embed="rId6"/>
            <a:srcRect l="1004" t="12106" b="9861"/>
            <a:stretch/>
          </p:blipFill>
          <p:spPr>
            <a:xfrm>
              <a:off x="10591800" y="5980795"/>
              <a:ext cx="1399150" cy="619816"/>
            </a:xfrm>
            <a:prstGeom prst="rect">
              <a:avLst/>
            </a:prstGeom>
          </p:spPr>
        </p:pic>
        <p:pic>
          <p:nvPicPr>
            <p:cNvPr id="41" name="Graphic 40">
              <a:extLst>
                <a:ext uri="{FF2B5EF4-FFF2-40B4-BE49-F238E27FC236}">
                  <a16:creationId xmlns:a16="http://schemas.microsoft.com/office/drawing/2014/main" id="{E51C6983-8E9E-43F0-8E7B-9C764757BB3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83927" y="6026108"/>
              <a:ext cx="1025979" cy="529189"/>
            </a:xfrm>
            <a:prstGeom prst="rect">
              <a:avLst/>
            </a:prstGeom>
          </p:spPr>
        </p:pic>
        <p:pic>
          <p:nvPicPr>
            <p:cNvPr id="42" name="Picture 41" descr="A blue and white logo with text&#10;&#10;Description automatically generated with low confidence">
              <a:extLst>
                <a:ext uri="{FF2B5EF4-FFF2-40B4-BE49-F238E27FC236}">
                  <a16:creationId xmlns:a16="http://schemas.microsoft.com/office/drawing/2014/main" id="{275CBC1F-C9D0-4821-BE09-A20C25AAC187}"/>
                </a:ext>
              </a:extLst>
            </p:cNvPr>
            <p:cNvPicPr>
              <a:picLocks noChangeAspect="1"/>
            </p:cNvPicPr>
            <p:nvPr userDrawn="1"/>
          </p:nvPicPr>
          <p:blipFill rotWithShape="1">
            <a:blip r:embed="rId9"/>
            <a:srcRect l="21883" t="15385" r="20714" b="14761"/>
            <a:stretch/>
          </p:blipFill>
          <p:spPr>
            <a:xfrm>
              <a:off x="8485109" y="5853460"/>
              <a:ext cx="516924" cy="874485"/>
            </a:xfrm>
            <a:prstGeom prst="rect">
              <a:avLst/>
            </a:prstGeom>
          </p:spPr>
        </p:pic>
      </p:grpSp>
      <p:sp>
        <p:nvSpPr>
          <p:cNvPr id="43" name="Title 5">
            <a:extLst>
              <a:ext uri="{FF2B5EF4-FFF2-40B4-BE49-F238E27FC236}">
                <a16:creationId xmlns:a16="http://schemas.microsoft.com/office/drawing/2014/main" id="{AA6A1362-DAED-4429-9BAD-DC3775639B23}"/>
              </a:ext>
            </a:extLst>
          </p:cNvPr>
          <p:cNvSpPr>
            <a:spLocks noGrp="1"/>
          </p:cNvSpPr>
          <p:nvPr>
            <p:ph type="title" hasCustomPrompt="1"/>
          </p:nvPr>
        </p:nvSpPr>
        <p:spPr>
          <a:xfrm>
            <a:off x="1296168" y="1172028"/>
            <a:ext cx="5657850" cy="3530069"/>
          </a:xfrm>
        </p:spPr>
        <p:txBody>
          <a:bodyPr vert="horz" anchor="ctr">
            <a:noAutofit/>
          </a:bodyPr>
          <a:lstStyle>
            <a:lvl1pPr>
              <a:defRPr sz="4000" b="1">
                <a:latin typeface="+mj-lt"/>
                <a:ea typeface="+mj-ea"/>
                <a:cs typeface="+mj-cs"/>
              </a:defRPr>
            </a:lvl1pPr>
          </a:lstStyle>
          <a:p>
            <a:r>
              <a:rPr lang="en-US" dirty="0"/>
              <a:t>Click to add title</a:t>
            </a:r>
          </a:p>
        </p:txBody>
      </p:sp>
      <p:sp>
        <p:nvSpPr>
          <p:cNvPr id="44" name="Text Placeholder 23">
            <a:extLst>
              <a:ext uri="{FF2B5EF4-FFF2-40B4-BE49-F238E27FC236}">
                <a16:creationId xmlns:a16="http://schemas.microsoft.com/office/drawing/2014/main" id="{89EEC579-664E-4C13-893C-F68FAF21B169}"/>
              </a:ext>
            </a:extLst>
          </p:cNvPr>
          <p:cNvSpPr>
            <a:spLocks noGrp="1"/>
          </p:cNvSpPr>
          <p:nvPr>
            <p:ph type="body" sz="quarter" idx="10" hasCustomPrompt="1"/>
          </p:nvPr>
        </p:nvSpPr>
        <p:spPr>
          <a:xfrm>
            <a:off x="1296168" y="4869585"/>
            <a:ext cx="5657850" cy="317500"/>
          </a:xfrm>
        </p:spPr>
        <p:txBody>
          <a:bodyPr anchor="ctr"/>
          <a:lstStyle>
            <a:lvl1pPr>
              <a:defRPr sz="1800">
                <a:latin typeface="+mn-lt"/>
                <a:ea typeface="+mn-ea"/>
                <a:cs typeface="+mn-cs"/>
              </a:defRPr>
            </a:lvl1pPr>
          </a:lstStyle>
          <a:p>
            <a:pPr lvl="0"/>
            <a:r>
              <a:rPr lang="en-US" dirty="0"/>
              <a:t>Subtitle</a:t>
            </a:r>
          </a:p>
        </p:txBody>
      </p:sp>
      <p:sp>
        <p:nvSpPr>
          <p:cNvPr id="45" name="Text Placeholder 23">
            <a:extLst>
              <a:ext uri="{FF2B5EF4-FFF2-40B4-BE49-F238E27FC236}">
                <a16:creationId xmlns:a16="http://schemas.microsoft.com/office/drawing/2014/main" id="{B6C5A175-3D28-474E-B0DD-39044C39D1B0}"/>
              </a:ext>
            </a:extLst>
          </p:cNvPr>
          <p:cNvSpPr>
            <a:spLocks noGrp="1"/>
          </p:cNvSpPr>
          <p:nvPr>
            <p:ph type="body" sz="quarter" idx="11" hasCustomPrompt="1"/>
          </p:nvPr>
        </p:nvSpPr>
        <p:spPr>
          <a:xfrm>
            <a:off x="1296168" y="5368471"/>
            <a:ext cx="5657850" cy="317500"/>
          </a:xfrm>
        </p:spPr>
        <p:txBody>
          <a:bodyPr anchor="ctr"/>
          <a:lstStyle>
            <a:lvl1pPr>
              <a:defRPr sz="1800">
                <a:latin typeface="+mn-lt"/>
                <a:ea typeface="+mn-ea"/>
                <a:cs typeface="+mn-cs"/>
              </a:defRPr>
            </a:lvl1pPr>
          </a:lstStyle>
          <a:p>
            <a:pPr lvl="0"/>
            <a:r>
              <a:rPr lang="en-US" dirty="0"/>
              <a:t>Date and time</a:t>
            </a:r>
          </a:p>
        </p:txBody>
      </p:sp>
    </p:spTree>
    <p:extLst>
      <p:ext uri="{BB962C8B-B14F-4D97-AF65-F5344CB8AC3E}">
        <p14:creationId xmlns:p14="http://schemas.microsoft.com/office/powerpoint/2010/main" val="1640935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3D46BA8-7861-40F5-8A42-91748B1794E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23D46BA8-7861-40F5-8A42-91748B1794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vert="horz"/>
          <a:lstStyle>
            <a:lvl1pPr>
              <a:defRPr sz="3400">
                <a:latin typeface="+mj-lt"/>
                <a:ea typeface="+mj-ea"/>
                <a:cs typeface="+mj-cs"/>
              </a:defRPr>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a:lnSpc>
                <a:spcPct val="100000"/>
              </a:lnSpc>
              <a:spcBef>
                <a:spcPts val="0"/>
              </a:spcBef>
              <a:spcAft>
                <a:spcPts val="0"/>
              </a:spcAft>
              <a:defRPr sz="2800">
                <a:latin typeface="+mn-lt"/>
                <a:ea typeface="+mn-ea"/>
                <a:cs typeface="+mn-cs"/>
              </a:defRPr>
            </a:lvl4pPr>
            <a:lvl5pPr>
              <a:lnSpc>
                <a:spcPct val="100000"/>
              </a:lnSpc>
              <a:spcBef>
                <a:spcPts val="0"/>
              </a:spcBef>
              <a:spcAft>
                <a:spcPts val="0"/>
              </a:spcAft>
              <a:defRPr sz="2800">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3490791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0F2470E-6E19-4487-B977-1AAD115CCBB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D0F2470E-6E19-4487-B977-1AAD115CCB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8" name="Title 7"/>
          <p:cNvSpPr>
            <a:spLocks noGrp="1"/>
          </p:cNvSpPr>
          <p:nvPr>
            <p:ph type="title" hasCustomPrompt="1"/>
          </p:nvPr>
        </p:nvSpPr>
        <p:spPr>
          <a:xfrm>
            <a:off x="630000" y="622800"/>
            <a:ext cx="10933350" cy="332399"/>
          </a:xfrm>
        </p:spPr>
        <p:txBody>
          <a:bodyPr vert="horz"/>
          <a:lstStyle>
            <a:lvl1pPr>
              <a:defRPr>
                <a:latin typeface="+mj-lt"/>
                <a:ea typeface="+mj-ea"/>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087654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B1156AC-CA4C-494F-9CCA-1FEBA243974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think-cell data - do not delete" hidden="1">
                        <a:extLst>
                          <a:ext uri="{FF2B5EF4-FFF2-40B4-BE49-F238E27FC236}">
                            <a16:creationId xmlns:a16="http://schemas.microsoft.com/office/drawing/2014/main" id="{3B1156AC-CA4C-494F-9CCA-1FEBA243974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1080959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6643E42-6AB8-4350-84C7-58CC5BB1FC2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B6643E42-6AB8-4350-84C7-58CC5BB1FC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100250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C67B185-9648-4256-87CE-817F8D3C4CF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9C67B185-9648-4256-87CE-817F8D3C4C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8" name="Title 1"/>
          <p:cNvSpPr>
            <a:spLocks noGrp="1"/>
          </p:cNvSpPr>
          <p:nvPr>
            <p:ph type="title" hasCustomPrompt="1"/>
          </p:nvPr>
        </p:nvSpPr>
        <p:spPr bwMode="blackWhite">
          <a:xfrm>
            <a:off x="630000" y="2668041"/>
            <a:ext cx="10275233"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630000"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Tree>
    <p:extLst>
      <p:ext uri="{BB962C8B-B14F-4D97-AF65-F5344CB8AC3E}">
        <p14:creationId xmlns:p14="http://schemas.microsoft.com/office/powerpoint/2010/main" val="767439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E773E0E-F481-4121-B682-08BDAB77974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3E773E0E-F481-4121-B682-08BDAB7797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tx2"/>
                </a:solidFill>
                <a:latin typeface="+mj-lt"/>
                <a:ea typeface="+mj-ea"/>
                <a:cs typeface="+mj-cs"/>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374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0C39235-BF4F-418B-9352-240EC41F780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A0C39235-BF4F-418B-9352-240EC41F780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081747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4B4B1E1-31DE-41A2-A8C3-30B04833C13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54B4B1E1-31DE-41A2-A8C3-30B04833C13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vert="horz"/>
          <a:lstStyle>
            <a:lvl1pPr>
              <a:defRPr>
                <a:latin typeface="+mj-lt"/>
                <a:ea typeface="+mj-ea"/>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02659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057A658-F3F9-4263-AE3E-C2A21CF23B4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9057A658-F3F9-4263-AE3E-C2A21CF23B4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vert="horz"/>
          <a:lstStyle>
            <a:lvl1pPr>
              <a:defRPr>
                <a:latin typeface="+mj-lt"/>
                <a:ea typeface="+mj-ea"/>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597591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849E246-BFD3-43EF-9A73-2B5DBD8D01D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1849E246-BFD3-43EF-9A73-2B5DBD8D01D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Tree>
    <p:extLst>
      <p:ext uri="{BB962C8B-B14F-4D97-AF65-F5344CB8AC3E}">
        <p14:creationId xmlns:p14="http://schemas.microsoft.com/office/powerpoint/2010/main" val="263162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BB90DBC-B2EC-4865-A342-1ED19FCD72F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CBB90DBC-B2EC-4865-A342-1ED19FCD72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2529372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3880890-B24E-450F-840A-702AB6660C2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3880890-B24E-450F-840A-702AB6660C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dirty="0"/>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1191771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91EC630-414B-4FA5-935E-F60D2EC4714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91EC630-414B-4FA5-935E-F60D2EC4714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Tree>
    <p:extLst>
      <p:ext uri="{BB962C8B-B14F-4D97-AF65-F5344CB8AC3E}">
        <p14:creationId xmlns:p14="http://schemas.microsoft.com/office/powerpoint/2010/main" val="3811306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484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7C47425-8252-4FE2-A69B-384442D3067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F7C47425-8252-4FE2-A69B-384442D306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33000">
                <a:schemeClr val="tx2"/>
              </a:gs>
              <a:gs pos="70000">
                <a:schemeClr val="accent4"/>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a:defRPr>
                <a:solidFill>
                  <a:srgbClr val="FFFFFF"/>
                </a:solidFill>
                <a:latin typeface="+mj-lt"/>
                <a:ea typeface="+mj-ea"/>
                <a:cs typeface="+mj-cs"/>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6391711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19CEA3-FE6B-4D27-BD6D-5D50E37D2A6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1C19CEA3-FE6B-4D27-BD6D-5D50E37D2A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chemeClr val="tx2"/>
                </a:solidFill>
                <a:latin typeface="+mj-lt"/>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222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5FFD74F-24A2-474B-A1D4-4DDCBF2510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D5FFD74F-24A2-474B-A1D4-4DDCBF25107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33000">
                <a:schemeClr val="tx2"/>
              </a:gs>
              <a:gs pos="70000">
                <a:schemeClr val="accent4"/>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0">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0834954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EC194C9-28A1-4103-9A8A-9F3F0FC7516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1EC194C9-28A1-4103-9A8A-9F3F0FC751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a:defRPr>
                <a:latin typeface="+mj-lt"/>
                <a:ea typeface="+mj-ea"/>
                <a:cs typeface="+mj-cs"/>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778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DDD651B-B7BE-41A0-959C-92BAC99A8B3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BDDD651B-B7BE-41A0-959C-92BAC99A8B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33000">
                <a:schemeClr val="tx2"/>
              </a:gs>
              <a:gs pos="70000">
                <a:schemeClr val="accent4"/>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4469225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C39ACB0-81E9-43BA-931C-FFD64A44F1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EC39ACB0-81E9-43BA-931C-FFD64A44F1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a:defRPr>
                <a:latin typeface="+mj-lt"/>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040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49CCB49-3C1F-4969-8A7B-2A42115A7D1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C49CCB49-3C1F-4969-8A7B-2A42115A7D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33000">
                <a:schemeClr val="tx2"/>
              </a:gs>
              <a:gs pos="70000">
                <a:schemeClr val="accent4"/>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5123861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5C2A33A-4A36-4917-B5F4-8C5EBAC068E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E5C2A33A-4A36-4917-B5F4-8C5EBAC068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898635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6723A56-2240-4202-8C56-65565D1E1C9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86723A56-2240-4202-8C56-65565D1E1C9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630000" y="2668041"/>
            <a:ext cx="10275233"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59" name="Rectangle 58"/>
          <p:cNvSpPr/>
          <p:nvPr userDrawn="1"/>
        </p:nvSpPr>
        <p:spPr bwMode="white">
          <a:xfrm>
            <a:off x="630000"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Tree>
    <p:extLst>
      <p:ext uri="{BB962C8B-B14F-4D97-AF65-F5344CB8AC3E}">
        <p14:creationId xmlns:p14="http://schemas.microsoft.com/office/powerpoint/2010/main" val="2946991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D73556-13A2-4FCF-BBA6-C1C893DF215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B3D73556-13A2-4FCF-BBA6-C1C893DF21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0931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sym typeface="Trebuchet MS" panose="020B0603020202020204" pitchFamily="34" charset="0"/>
            </a:endParaRPr>
          </a:p>
        </p:txBody>
      </p:sp>
    </p:spTree>
    <p:extLst>
      <p:ext uri="{BB962C8B-B14F-4D97-AF65-F5344CB8AC3E}">
        <p14:creationId xmlns:p14="http://schemas.microsoft.com/office/powerpoint/2010/main" val="27461962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C23D8C8-2D71-43B3-B31C-A5EC0E0513C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EC23D8C8-2D71-43B3-B31C-A5EC0E0513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10933200" cy="332399"/>
          </a:xfrm>
        </p:spPr>
        <p:txBody>
          <a:bodyPr vert="horz"/>
          <a:lstStyle>
            <a:lvl1pPr>
              <a:defRPr>
                <a:solidFill>
                  <a:schemeClr val="bg1"/>
                </a:solidFill>
                <a:latin typeface="+mj-lt"/>
                <a:ea typeface="+mj-ea"/>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472135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AB06625-562B-4E10-B662-FF65D5720F1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3AB06625-562B-4E10-B662-FF65D5720F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6000"/>
              </a:lnSpc>
              <a:spcBef>
                <a:spcPts val="0"/>
              </a:spcBef>
              <a:spcAft>
                <a:spcPts val="700"/>
              </a:spcAft>
              <a:buClrTx/>
              <a:buSzTx/>
              <a:buFontTx/>
              <a:buNone/>
              <a:tabLst/>
              <a:defRPr/>
            </a:pPr>
            <a:r>
              <a:rPr kumimoji="0" lang="en-US" sz="5400" b="0" i="0" u="none" strike="noStrike" kern="1200" cap="none" spc="0" normalizeH="0" baseline="0" noProof="0" dirty="0">
                <a:ln>
                  <a:noFill/>
                </a:ln>
                <a:solidFill>
                  <a:srgbClr val="1A798D"/>
                </a:solidFill>
                <a:effectLst/>
                <a:uLnTx/>
                <a:uFillTx/>
                <a:latin typeface="Calibri" panose="020F0502020204030204"/>
                <a:ea typeface="+mn-ea"/>
                <a:cs typeface="+mn-cs"/>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956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15E8816-653B-4DF3-B779-3053FDEA3C7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B15E8816-653B-4DF3-B779-3053FDEA3C7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Tree>
    <p:extLst>
      <p:ext uri="{BB962C8B-B14F-4D97-AF65-F5344CB8AC3E}">
        <p14:creationId xmlns:p14="http://schemas.microsoft.com/office/powerpoint/2010/main" val="1102989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2A0C626-F82D-4526-B1B3-D0F9D44B917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C2A0C626-F82D-4526-B1B3-D0F9D44B91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4227866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F4F561C-7A0A-4497-8081-9FDC20B38AD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3F4F561C-7A0A-4497-8081-9FDC20B38A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100" b="0" i="0" u="none" strike="noStrike" kern="1200" cap="none" spc="0" normalizeH="0" baseline="0" noProof="0" dirty="0">
                <a:ln>
                  <a:noFill/>
                </a:ln>
                <a:gradFill>
                  <a:gsLst>
                    <a:gs pos="100000">
                      <a:srgbClr val="1A798D"/>
                    </a:gs>
                    <a:gs pos="2000">
                      <a:srgbClr val="135A69"/>
                    </a:gs>
                  </a:gsLst>
                  <a:lin ang="2700000" scaled="0"/>
                </a:gradFill>
                <a:effectLst/>
                <a:uLnTx/>
                <a:uFillTx/>
                <a:latin typeface="Calibri" panose="020F0502020204030204"/>
                <a:ea typeface="+mj-ea"/>
                <a:cs typeface="+mj-cs"/>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2" name="Text Placeholder 4">
            <a:extLst>
              <a:ext uri="{FF2B5EF4-FFF2-40B4-BE49-F238E27FC236}">
                <a16:creationId xmlns:a16="http://schemas.microsoft.com/office/drawing/2014/main" id="{03883C3F-69F1-4463-93C1-8DCAB3DE7AC1}"/>
              </a:ext>
            </a:extLst>
          </p:cNvPr>
          <p:cNvSpPr>
            <a:spLocks noGrp="1"/>
          </p:cNvSpPr>
          <p:nvPr>
            <p:ph type="body" sz="quarter" idx="11" hasCustomPrompt="1"/>
          </p:nvPr>
        </p:nvSpPr>
        <p:spPr>
          <a:xfrm>
            <a:off x="5021826" y="1733506"/>
            <a:ext cx="6209072" cy="3185487"/>
          </a:xfrm>
        </p:spPr>
        <p:txBody>
          <a:bodyPr/>
          <a:lstStyle>
            <a:lvl1pPr>
              <a:defRPr sz="1000"/>
            </a:lvl1pPr>
          </a:lstStyle>
          <a:p>
            <a:pPr lvl="0"/>
            <a:r>
              <a:rPr lang="en-US" dirty="0"/>
              <a:t>Text</a:t>
            </a:r>
          </a:p>
        </p:txBody>
      </p:sp>
    </p:spTree>
    <p:extLst>
      <p:ext uri="{BB962C8B-B14F-4D97-AF65-F5344CB8AC3E}">
        <p14:creationId xmlns:p14="http://schemas.microsoft.com/office/powerpoint/2010/main" val="3982189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BD7EA2CD-B6B2-47CB-87B3-0222EC57AE13}"/>
              </a:ext>
            </a:extLst>
          </p:cNvPr>
          <p:cNvSpPr/>
          <p:nvPr userDrawn="1"/>
        </p:nvSpPr>
        <p:spPr bwMode="black">
          <a:xfrm>
            <a:off x="0" y="1172029"/>
            <a:ext cx="12192000" cy="4513943"/>
          </a:xfrm>
          <a:prstGeom prst="rect">
            <a:avLst/>
          </a:prstGeom>
          <a:gradFill flip="none" rotWithShape="1">
            <a:gsLst>
              <a:gs pos="0">
                <a:schemeClr val="accent1"/>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8" name="Rectangle 27">
            <a:extLst>
              <a:ext uri="{FF2B5EF4-FFF2-40B4-BE49-F238E27FC236}">
                <a16:creationId xmlns:a16="http://schemas.microsoft.com/office/drawing/2014/main" id="{C59B6CA1-AAE2-4C93-B86A-064D0BA9EC6B}"/>
              </a:ext>
            </a:extLst>
          </p:cNvPr>
          <p:cNvSpPr/>
          <p:nvPr userDrawn="1"/>
        </p:nvSpPr>
        <p:spPr>
          <a:xfrm>
            <a:off x="630001" y="685227"/>
            <a:ext cx="6743884" cy="5487547"/>
          </a:xfrm>
          <a:prstGeom prst="rect">
            <a:avLst/>
          </a:prstGeom>
          <a:solidFill>
            <a:srgbClr val="FFFFFF"/>
          </a:solidFill>
          <a:ln w="50800" cap="rnd" cmpd="sng" algn="ctr">
            <a:gradFill>
              <a:gsLst>
                <a:gs pos="0">
                  <a:schemeClr val="tx2"/>
                </a:gs>
                <a:gs pos="100000">
                  <a:schemeClr val="accent1"/>
                </a:gs>
              </a:gsLst>
              <a:lin ang="13200000" scaled="0"/>
            </a:gra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C1B8B371-CDA8-4C2A-844E-C30A0DF90A9F}"/>
              </a:ext>
            </a:extLst>
          </p:cNvPr>
          <p:cNvGrpSpPr/>
          <p:nvPr userDrawn="1"/>
        </p:nvGrpSpPr>
        <p:grpSpPr>
          <a:xfrm>
            <a:off x="8485109" y="5853460"/>
            <a:ext cx="3505841" cy="874485"/>
            <a:chOff x="8485109" y="5853460"/>
            <a:chExt cx="3505841" cy="874485"/>
          </a:xfrm>
        </p:grpSpPr>
        <p:pic>
          <p:nvPicPr>
            <p:cNvPr id="30" name="Picture 29" descr="A logo for a company&#10;&#10;Description automatically generated with low confidence">
              <a:extLst>
                <a:ext uri="{FF2B5EF4-FFF2-40B4-BE49-F238E27FC236}">
                  <a16:creationId xmlns:a16="http://schemas.microsoft.com/office/drawing/2014/main" id="{B7C7D2CD-11AF-4CD4-9D4B-C1F2D2088EA1}"/>
                </a:ext>
              </a:extLst>
            </p:cNvPr>
            <p:cNvPicPr>
              <a:picLocks noChangeAspect="1"/>
            </p:cNvPicPr>
            <p:nvPr userDrawn="1"/>
          </p:nvPicPr>
          <p:blipFill rotWithShape="1">
            <a:blip r:embed="rId5"/>
            <a:srcRect l="1004" t="12106" b="9861"/>
            <a:stretch/>
          </p:blipFill>
          <p:spPr>
            <a:xfrm>
              <a:off x="10591800" y="5980795"/>
              <a:ext cx="1399150" cy="619816"/>
            </a:xfrm>
            <a:prstGeom prst="rect">
              <a:avLst/>
            </a:prstGeom>
          </p:spPr>
        </p:pic>
        <p:pic>
          <p:nvPicPr>
            <p:cNvPr id="31" name="Graphic 30">
              <a:extLst>
                <a:ext uri="{FF2B5EF4-FFF2-40B4-BE49-F238E27FC236}">
                  <a16:creationId xmlns:a16="http://schemas.microsoft.com/office/drawing/2014/main" id="{823E7ED3-76C6-45DC-A850-0544811DDE7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83927" y="6026108"/>
              <a:ext cx="1025979" cy="529189"/>
            </a:xfrm>
            <a:prstGeom prst="rect">
              <a:avLst/>
            </a:prstGeom>
          </p:spPr>
        </p:pic>
        <p:pic>
          <p:nvPicPr>
            <p:cNvPr id="32" name="Picture 31" descr="A blue and white logo with text&#10;&#10;Description automatically generated with low confidence">
              <a:extLst>
                <a:ext uri="{FF2B5EF4-FFF2-40B4-BE49-F238E27FC236}">
                  <a16:creationId xmlns:a16="http://schemas.microsoft.com/office/drawing/2014/main" id="{E51C8463-0065-4EC3-913E-67489A8C9475}"/>
                </a:ext>
              </a:extLst>
            </p:cNvPr>
            <p:cNvPicPr>
              <a:picLocks noChangeAspect="1"/>
            </p:cNvPicPr>
            <p:nvPr userDrawn="1"/>
          </p:nvPicPr>
          <p:blipFill rotWithShape="1">
            <a:blip r:embed="rId8"/>
            <a:srcRect l="21883" t="15385" r="20714" b="14761"/>
            <a:stretch/>
          </p:blipFill>
          <p:spPr>
            <a:xfrm>
              <a:off x="8485109" y="5853460"/>
              <a:ext cx="516924" cy="874485"/>
            </a:xfrm>
            <a:prstGeom prst="rect">
              <a:avLst/>
            </a:prstGeom>
          </p:spPr>
        </p:pic>
      </p:grpSp>
      <p:sp>
        <p:nvSpPr>
          <p:cNvPr id="33" name="Title 5">
            <a:extLst>
              <a:ext uri="{FF2B5EF4-FFF2-40B4-BE49-F238E27FC236}">
                <a16:creationId xmlns:a16="http://schemas.microsoft.com/office/drawing/2014/main" id="{CCFFBECA-9042-495C-9AFD-2A9EB8D7503E}"/>
              </a:ext>
            </a:extLst>
          </p:cNvPr>
          <p:cNvSpPr>
            <a:spLocks noGrp="1"/>
          </p:cNvSpPr>
          <p:nvPr>
            <p:ph type="title" hasCustomPrompt="1"/>
          </p:nvPr>
        </p:nvSpPr>
        <p:spPr>
          <a:xfrm>
            <a:off x="1173018" y="1663966"/>
            <a:ext cx="5657850" cy="3530069"/>
          </a:xfrm>
        </p:spPr>
        <p:txBody>
          <a:bodyPr vert="horz" anchor="ctr">
            <a:noAutofit/>
          </a:bodyPr>
          <a:lstStyle>
            <a:lvl1pPr>
              <a:defRPr sz="5400" b="1">
                <a:latin typeface="+mj-lt"/>
                <a:ea typeface="+mj-ea"/>
                <a:cs typeface="+mj-cs"/>
              </a:defRPr>
            </a:lvl1pPr>
          </a:lstStyle>
          <a:p>
            <a:r>
              <a:rPr lang="en-US" dirty="0"/>
              <a:t>Thank you!</a:t>
            </a:r>
          </a:p>
        </p:txBody>
      </p:sp>
    </p:spTree>
    <p:extLst>
      <p:ext uri="{BB962C8B-B14F-4D97-AF65-F5344CB8AC3E}">
        <p14:creationId xmlns:p14="http://schemas.microsoft.com/office/powerpoint/2010/main" val="25941166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D5532A6-B78D-4E6A-ABD2-11B9BC248EF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BD5532A6-B78D-4E6A-ABD2-11B9BC248E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503779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675755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Agenda</a:t>
            </a:r>
          </a:p>
        </p:txBody>
      </p:sp>
    </p:spTree>
    <p:extLst>
      <p:ext uri="{BB962C8B-B14F-4D97-AF65-F5344CB8AC3E}">
        <p14:creationId xmlns:p14="http://schemas.microsoft.com/office/powerpoint/2010/main" val="3572473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4BB08A1-1B0F-4E94-8F1A-C0DB7EE456D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24BB08A1-1B0F-4E94-8F1A-C0DB7EE456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30000" y="3680016"/>
            <a:ext cx="11565203"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784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687340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5337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093473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j-ea"/>
                <a:cs typeface="+mj-cs"/>
                <a:sym typeface="Trebuchet MS" panose="020B0603020202020204" pitchFamily="34"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317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71359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Agenda</a:t>
            </a:r>
          </a:p>
        </p:txBody>
      </p:sp>
    </p:spTree>
    <p:extLst>
      <p:ext uri="{BB962C8B-B14F-4D97-AF65-F5344CB8AC3E}">
        <p14:creationId xmlns:p14="http://schemas.microsoft.com/office/powerpoint/2010/main" val="3396047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099791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Box 10"/>
          <p:cNvSpPr txBox="1"/>
          <p:nvPr userDrawn="1"/>
        </p:nvSpPr>
        <p:spPr>
          <a:xfrm>
            <a:off x="630000" y="907197"/>
            <a:ext cx="3448800" cy="3493008"/>
          </a:xfrm>
          <a:prstGeom prst="rect">
            <a:avLst/>
          </a:prstGeom>
          <a:noFill/>
          <a:ln>
            <a:solidFill>
              <a:schemeClr val="accent4"/>
            </a:solidFill>
          </a:ln>
        </p:spPr>
        <p:txBody>
          <a:bodyPr wrap="square" lIns="612000" tIns="468000" rIns="0" bIns="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5400" b="0" i="0" u="none" strike="noStrike" kern="1200" cap="none" spc="0" normalizeH="0" baseline="0" noProof="0" dirty="0">
              <a:ln>
                <a:noFill/>
              </a:ln>
              <a:solidFill>
                <a:srgbClr val="0C77A6"/>
              </a:solidFill>
              <a:effectLst/>
              <a:uLnTx/>
              <a:uFillTx/>
              <a:latin typeface="Calibri" panose="020F0502020204030204"/>
              <a:ea typeface="+mn-ea"/>
              <a:cs typeface="+mn-cs"/>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C77A6"/>
                </a:solidFill>
                <a:effectLst/>
                <a:uLnTx/>
                <a:uFillTx/>
                <a:latin typeface="Calibri" panose="020F0502020204030204"/>
                <a:ea typeface="+mn-ea"/>
                <a:cs typeface="+mn-cs"/>
              </a:rPr>
              <a:t>Agenda</a:t>
            </a:r>
          </a:p>
        </p:txBody>
      </p:sp>
    </p:spTree>
    <p:extLst>
      <p:ext uri="{BB962C8B-B14F-4D97-AF65-F5344CB8AC3E}">
        <p14:creationId xmlns:p14="http://schemas.microsoft.com/office/powerpoint/2010/main" val="1417593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035790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31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333537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srgbClr val="0C77A6"/>
                </a:solidFill>
                <a:effectLst/>
                <a:uLnTx/>
                <a:uFillTx/>
                <a:latin typeface="Calibri" panose="020F0502020204030204"/>
                <a:ea typeface="+mj-ea"/>
                <a:cs typeface="+mj-cs"/>
                <a:sym typeface="Trebuchet MS" panose="020B0603020202020204" pitchFamily="34"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005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869414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Agenda</a:t>
            </a:r>
          </a:p>
        </p:txBody>
      </p:sp>
    </p:spTree>
    <p:extLst>
      <p:ext uri="{BB962C8B-B14F-4D97-AF65-F5344CB8AC3E}">
        <p14:creationId xmlns:p14="http://schemas.microsoft.com/office/powerpoint/2010/main" val="2942405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698424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6000"/>
              </a:lnSpc>
              <a:spcBef>
                <a:spcPts val="0"/>
              </a:spcBef>
              <a:spcAft>
                <a:spcPts val="700"/>
              </a:spcAft>
              <a:buClrTx/>
              <a:buSzTx/>
              <a:buFontTx/>
              <a:buNone/>
              <a:tabLst/>
              <a:defRPr/>
            </a:pPr>
            <a:r>
              <a:rPr kumimoji="0" lang="en-US" sz="5400" b="0" i="0" u="none" strike="noStrike" kern="1200" cap="none" spc="0" normalizeH="0" baseline="0" noProof="0" dirty="0">
                <a:ln>
                  <a:noFill/>
                </a:ln>
                <a:solidFill>
                  <a:srgbClr val="1A798D"/>
                </a:solidFill>
                <a:effectLst/>
                <a:uLnTx/>
                <a:uFillTx/>
                <a:latin typeface="Calibri" panose="020F0502020204030204"/>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347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9C47279-E89C-4ED2-9963-D8739828031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A9C47279-E89C-4ED2-9963-D8739828031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400">
                <a:solidFill>
                  <a:schemeClr val="tx2"/>
                </a:solidFill>
                <a:latin typeface="+mj-lt"/>
                <a:ea typeface="+mj-ea"/>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273827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AE54E9C-F7E4-4DD6-8AFF-06CF43ABC8D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3AE54E9C-F7E4-4DD6-8AFF-06CF43ABC8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36406053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33000">
              <a:schemeClr val="tx2"/>
            </a:gs>
            <a:gs pos="70000">
              <a:schemeClr val="accent4"/>
            </a:gs>
          </a:gsLst>
          <a:lin ang="27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32F4999-FB40-4243-8CD6-1FCEE9937D2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F32F4999-FB40-4243-8CD6-1FCEE9937D2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4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rPr>
              <a:t>Copyright © 2023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Tree>
    <p:extLst>
      <p:ext uri="{BB962C8B-B14F-4D97-AF65-F5344CB8AC3E}">
        <p14:creationId xmlns:p14="http://schemas.microsoft.com/office/powerpoint/2010/main" val="2935275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9"/>
            </p:custDataLst>
            <p:extLst>
              <p:ext uri="{D42A27DB-BD31-4B8C-83A1-F6EECF244321}">
                <p14:modId xmlns:p14="http://schemas.microsoft.com/office/powerpoint/2010/main" val="11977691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Trebuchet MS" panose="020B06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kumimoji="0" lang="en-US"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sym typeface="Trebuchet MS" panose="020B06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2729859271"/>
      </p:ext>
    </p:extLst>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 id="2147485198" r:id="rId12"/>
    <p:sldLayoutId id="2147485199" r:id="rId13"/>
    <p:sldLayoutId id="2147485200" r:id="rId14"/>
    <p:sldLayoutId id="2147485201" r:id="rId15"/>
    <p:sldLayoutId id="2147485202" r:id="rId16"/>
    <p:sldLayoutId id="2147485203" r:id="rId17"/>
    <p:sldLayoutId id="2147485204" r:id="rId18"/>
    <p:sldLayoutId id="2147485205" r:id="rId19"/>
    <p:sldLayoutId id="2147485206" r:id="rId20"/>
    <p:sldLayoutId id="2147485207" r:id="rId21"/>
    <p:sldLayoutId id="2147485208" r:id="rId22"/>
    <p:sldLayoutId id="2147485209" r:id="rId23"/>
    <p:sldLayoutId id="2147485210" r:id="rId24"/>
    <p:sldLayoutId id="2147485211" r:id="rId25"/>
    <p:sldLayoutId id="2147485212" r:id="rId26"/>
    <p:sldLayoutId id="2147485214" r:id="rId27"/>
    <p:sldLayoutId id="2147485216" r:id="rId28"/>
    <p:sldLayoutId id="2147485218" r:id="rId29"/>
    <p:sldLayoutId id="2147485219" r:id="rId30"/>
    <p:sldLayoutId id="2147485220" r:id="rId31"/>
    <p:sldLayoutId id="2147485221" r:id="rId32"/>
    <p:sldLayoutId id="2147485222" r:id="rId33"/>
    <p:sldLayoutId id="2147485223" r:id="rId34"/>
    <p:sldLayoutId id="2147485224" r:id="rId35"/>
    <p:sldLayoutId id="2147485225" r:id="rId36"/>
    <p:sldLayoutId id="2147485226" r:id="rId37"/>
    <p:sldLayoutId id="2147485227" r:id="rId38"/>
    <p:sldLayoutId id="2147485228" r:id="rId39"/>
    <p:sldLayoutId id="2147485229" r:id="rId40"/>
    <p:sldLayoutId id="2147485230" r:id="rId41"/>
    <p:sldLayoutId id="2147485231" r:id="rId42"/>
    <p:sldLayoutId id="2147485232" r:id="rId43"/>
    <p:sldLayoutId id="2147485233" r:id="rId44"/>
    <p:sldLayoutId id="2147485234" r:id="rId45"/>
    <p:sldLayoutId id="2147485235" r:id="rId46"/>
    <p:sldLayoutId id="2147485236" r:id="rId47"/>
    <p:sldLayoutId id="2147485237" r:id="rId48"/>
    <p:sldLayoutId id="2147485238" r:id="rId49"/>
    <p:sldLayoutId id="2147485239" r:id="rId50"/>
    <p:sldLayoutId id="2147485240" r:id="rId51"/>
    <p:sldLayoutId id="2147485241" r:id="rId52"/>
    <p:sldLayoutId id="2147485242" r:id="rId53"/>
    <p:sldLayoutId id="2147485243" r:id="rId54"/>
    <p:sldLayoutId id="2147485244" r:id="rId55"/>
    <p:sldLayoutId id="2147485245" r:id="rId56"/>
    <p:sldLayoutId id="2147485247" r:id="rId57"/>
    <p:sldLayoutId id="2147485249" r:id="rId58"/>
    <p:sldLayoutId id="2147485250" r:id="rId59"/>
    <p:sldLayoutId id="2147485251" r:id="rId60"/>
    <p:sldLayoutId id="2147485252" r:id="rId61"/>
    <p:sldLayoutId id="2147485253" r:id="rId62"/>
    <p:sldLayoutId id="2147485254" r:id="rId63"/>
    <p:sldLayoutId id="2147485255" r:id="rId64"/>
    <p:sldLayoutId id="2147485256" r:id="rId65"/>
    <p:sldLayoutId id="2147485257" r:id="rId66"/>
    <p:sldLayoutId id="2147485258"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69.bin"/></Relationships>
</file>

<file path=ppt/slides/_rels/slide10.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oleObject" Target="../embeddings/oleObject78.bin"/><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slideLayout" Target="../slideLayouts/slideLayout30.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chart" Target="../charts/chart5.xml"/><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image" Target="../media/image75.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76.png"/><Relationship Id="rId5" Type="http://schemas.openxmlformats.org/officeDocument/2006/relationships/image" Target="../media/image14.emf"/><Relationship Id="rId4" Type="http://schemas.openxmlformats.org/officeDocument/2006/relationships/oleObject" Target="../embeddings/oleObject79.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77.png"/><Relationship Id="rId5" Type="http://schemas.openxmlformats.org/officeDocument/2006/relationships/image" Target="../media/image14.emf"/><Relationship Id="rId4" Type="http://schemas.openxmlformats.org/officeDocument/2006/relationships/oleObject" Target="../embeddings/oleObject80.bin"/></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30.xml"/><Relationship Id="rId7" Type="http://schemas.openxmlformats.org/officeDocument/2006/relationships/hyperlink" Target="https://www.bizjournals.com/atlanta/news/2022/06/01/atlanta-s-tech-and-innovation-scene-heats-up.html" TargetMode="Externa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hyperlink" Target="https://www.cnbc.com/2022/02/04/atlanta-is-a-growing-hub-for-top-tech-companies-like-apple-and-microsoft-to-find-black-talent.html" TargetMode="External"/><Relationship Id="rId5" Type="http://schemas.openxmlformats.org/officeDocument/2006/relationships/image" Target="../media/image14.emf"/><Relationship Id="rId4" Type="http://schemas.openxmlformats.org/officeDocument/2006/relationships/oleObject" Target="../embeddings/oleObject81.bin"/></Relationships>
</file>

<file path=ppt/slides/_rels/slide14.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hyperlink" Target="https://www.americancommunities.org/college-towns-morphing-into-population-powerhouses-shifting-political-gravity/" TargetMode="External"/><Relationship Id="rId3" Type="http://schemas.openxmlformats.org/officeDocument/2006/relationships/notesSlide" Target="../notesSlides/notesSlide5.xml"/><Relationship Id="rId7" Type="http://schemas.microsoft.com/office/2007/relationships/hdphoto" Target="../media/hdphoto5.wdp"/><Relationship Id="rId12" Type="http://schemas.openxmlformats.org/officeDocument/2006/relationships/image" Target="../media/image84.png"/><Relationship Id="rId2" Type="http://schemas.openxmlformats.org/officeDocument/2006/relationships/slideLayout" Target="../slideLayouts/slideLayout30.xml"/><Relationship Id="rId1" Type="http://schemas.openxmlformats.org/officeDocument/2006/relationships/tags" Target="../tags/tag147.xml"/><Relationship Id="rId6" Type="http://schemas.openxmlformats.org/officeDocument/2006/relationships/image" Target="../media/image79.jpeg"/><Relationship Id="rId11" Type="http://schemas.openxmlformats.org/officeDocument/2006/relationships/image" Target="../media/image83.svg"/><Relationship Id="rId5" Type="http://schemas.openxmlformats.org/officeDocument/2006/relationships/image" Target="../media/image14.emf"/><Relationship Id="rId15" Type="http://schemas.openxmlformats.org/officeDocument/2006/relationships/hyperlink" Target="https://medium.com/migration-issues/higher-education-propels-population-growth-probably-4607e3dcf797" TargetMode="External"/><Relationship Id="rId10" Type="http://schemas.openxmlformats.org/officeDocument/2006/relationships/image" Target="../media/image82.png"/><Relationship Id="rId4" Type="http://schemas.openxmlformats.org/officeDocument/2006/relationships/oleObject" Target="../embeddings/oleObject82.bin"/><Relationship Id="rId9" Type="http://schemas.openxmlformats.org/officeDocument/2006/relationships/image" Target="../media/image81.jpeg"/><Relationship Id="rId14" Type="http://schemas.openxmlformats.org/officeDocument/2006/relationships/hyperlink" Target="https://www.thecut.com/2016/12/maybe-grad-schools-are-the-way-to-drive-population-growth.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18" Type="http://schemas.openxmlformats.org/officeDocument/2006/relationships/image" Target="../media/image94.png"/><Relationship Id="rId3" Type="http://schemas.openxmlformats.org/officeDocument/2006/relationships/slideLayout" Target="../slideLayouts/slideLayout30.xml"/><Relationship Id="rId21" Type="http://schemas.openxmlformats.org/officeDocument/2006/relationships/image" Target="../media/image97.svg"/><Relationship Id="rId7" Type="http://schemas.openxmlformats.org/officeDocument/2006/relationships/image" Target="../media/image85.jpeg"/><Relationship Id="rId12" Type="http://schemas.openxmlformats.org/officeDocument/2006/relationships/image" Target="../media/image90.png"/><Relationship Id="rId17" Type="http://schemas.openxmlformats.org/officeDocument/2006/relationships/image" Target="../media/image93.svg"/><Relationship Id="rId2" Type="http://schemas.openxmlformats.org/officeDocument/2006/relationships/tags" Target="../tags/tag149.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tags" Target="../tags/tag148.xml"/><Relationship Id="rId6" Type="http://schemas.openxmlformats.org/officeDocument/2006/relationships/image" Target="../media/image21.emf"/><Relationship Id="rId11" Type="http://schemas.openxmlformats.org/officeDocument/2006/relationships/image" Target="../media/image89.svg"/><Relationship Id="rId5" Type="http://schemas.openxmlformats.org/officeDocument/2006/relationships/oleObject" Target="../embeddings/oleObject83.bin"/><Relationship Id="rId15" Type="http://schemas.openxmlformats.org/officeDocument/2006/relationships/hyperlink" Target="https://www.urcmich.org/sites/default/files/reports/2023-06/2023_URC-BenchmarkingReport_052423.pdf" TargetMode="External"/><Relationship Id="rId10" Type="http://schemas.openxmlformats.org/officeDocument/2006/relationships/image" Target="../media/image88.png"/><Relationship Id="rId19" Type="http://schemas.openxmlformats.org/officeDocument/2006/relationships/image" Target="../media/image95.svg"/><Relationship Id="rId4" Type="http://schemas.openxmlformats.org/officeDocument/2006/relationships/notesSlide" Target="../notesSlides/notesSlide6.xml"/><Relationship Id="rId9" Type="http://schemas.openxmlformats.org/officeDocument/2006/relationships/image" Target="../media/image87.svg"/><Relationship Id="rId14" Type="http://schemas.openxmlformats.org/officeDocument/2006/relationships/hyperlink" Target="https://issuu.com/detroitregionalchamber/docs/richard-florida-report_full-report" TargetMode="Externa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27.xml"/><Relationship Id="rId1" Type="http://schemas.openxmlformats.org/officeDocument/2006/relationships/tags" Target="../tags/tag150.xml"/><Relationship Id="rId4" Type="http://schemas.openxmlformats.org/officeDocument/2006/relationships/image" Target="../media/image98.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30.xml"/><Relationship Id="rId1" Type="http://schemas.openxmlformats.org/officeDocument/2006/relationships/tags" Target="../tags/tag75.xml"/><Relationship Id="rId4" Type="http://schemas.openxmlformats.org/officeDocument/2006/relationships/image" Target="../media/image14.emf"/></Relationships>
</file>

<file path=ppt/slides/_rels/slide3.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openxmlformats.org/officeDocument/2006/relationships/tags" Target="../tags/tag93.xml"/><Relationship Id="rId26" Type="http://schemas.openxmlformats.org/officeDocument/2006/relationships/slideLayout" Target="../slideLayouts/slideLayout30.xml"/><Relationship Id="rId3" Type="http://schemas.openxmlformats.org/officeDocument/2006/relationships/tags" Target="../tags/tag78.xml"/><Relationship Id="rId21" Type="http://schemas.openxmlformats.org/officeDocument/2006/relationships/tags" Target="../tags/tag96.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tags" Target="../tags/tag92.xml"/><Relationship Id="rId25" Type="http://schemas.openxmlformats.org/officeDocument/2006/relationships/tags" Target="../tags/tag100.xml"/><Relationship Id="rId2" Type="http://schemas.openxmlformats.org/officeDocument/2006/relationships/tags" Target="../tags/tag77.xml"/><Relationship Id="rId16" Type="http://schemas.openxmlformats.org/officeDocument/2006/relationships/tags" Target="../tags/tag91.xml"/><Relationship Id="rId20" Type="http://schemas.openxmlformats.org/officeDocument/2006/relationships/tags" Target="../tags/tag95.xml"/><Relationship Id="rId29" Type="http://schemas.openxmlformats.org/officeDocument/2006/relationships/image" Target="../media/image15.emf"/><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24" Type="http://schemas.openxmlformats.org/officeDocument/2006/relationships/tags" Target="../tags/tag99.xml"/><Relationship Id="rId5" Type="http://schemas.openxmlformats.org/officeDocument/2006/relationships/tags" Target="../tags/tag80.xml"/><Relationship Id="rId15" Type="http://schemas.openxmlformats.org/officeDocument/2006/relationships/tags" Target="../tags/tag90.xml"/><Relationship Id="rId23" Type="http://schemas.openxmlformats.org/officeDocument/2006/relationships/tags" Target="../tags/tag98.xml"/><Relationship Id="rId28" Type="http://schemas.openxmlformats.org/officeDocument/2006/relationships/oleObject" Target="../embeddings/oleObject71.bin"/><Relationship Id="rId10" Type="http://schemas.openxmlformats.org/officeDocument/2006/relationships/tags" Target="../tags/tag85.xml"/><Relationship Id="rId19" Type="http://schemas.openxmlformats.org/officeDocument/2006/relationships/tags" Target="../tags/tag94.xml"/><Relationship Id="rId31" Type="http://schemas.openxmlformats.org/officeDocument/2006/relationships/chart" Target="../charts/chart2.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 Id="rId22" Type="http://schemas.openxmlformats.org/officeDocument/2006/relationships/tags" Target="../tags/tag97.xml"/><Relationship Id="rId27" Type="http://schemas.openxmlformats.org/officeDocument/2006/relationships/notesSlide" Target="../notesSlides/notesSlide2.xml"/><Relationship Id="rId30"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tags" Target="../tags/tag113.xml"/><Relationship Id="rId18" Type="http://schemas.openxmlformats.org/officeDocument/2006/relationships/tags" Target="../tags/tag118.xml"/><Relationship Id="rId26" Type="http://schemas.openxmlformats.org/officeDocument/2006/relationships/oleObject" Target="../embeddings/oleObject72.bin"/><Relationship Id="rId3" Type="http://schemas.openxmlformats.org/officeDocument/2006/relationships/tags" Target="../tags/tag103.xml"/><Relationship Id="rId21" Type="http://schemas.openxmlformats.org/officeDocument/2006/relationships/tags" Target="../tags/tag121.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tags" Target="../tags/tag117.xml"/><Relationship Id="rId25" Type="http://schemas.openxmlformats.org/officeDocument/2006/relationships/notesSlide" Target="../notesSlides/notesSlide3.xml"/><Relationship Id="rId2" Type="http://schemas.openxmlformats.org/officeDocument/2006/relationships/tags" Target="../tags/tag102.xml"/><Relationship Id="rId16" Type="http://schemas.openxmlformats.org/officeDocument/2006/relationships/tags" Target="../tags/tag116.xml"/><Relationship Id="rId20" Type="http://schemas.openxmlformats.org/officeDocument/2006/relationships/tags" Target="../tags/tag120.xml"/><Relationship Id="rId29" Type="http://schemas.openxmlformats.org/officeDocument/2006/relationships/chart" Target="../charts/chart4.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24" Type="http://schemas.openxmlformats.org/officeDocument/2006/relationships/slideLayout" Target="../slideLayouts/slideLayout30.xml"/><Relationship Id="rId5" Type="http://schemas.openxmlformats.org/officeDocument/2006/relationships/tags" Target="../tags/tag105.xml"/><Relationship Id="rId15" Type="http://schemas.openxmlformats.org/officeDocument/2006/relationships/tags" Target="../tags/tag115.xml"/><Relationship Id="rId23" Type="http://schemas.openxmlformats.org/officeDocument/2006/relationships/tags" Target="../tags/tag123.xml"/><Relationship Id="rId28" Type="http://schemas.openxmlformats.org/officeDocument/2006/relationships/chart" Target="../charts/chart3.xml"/><Relationship Id="rId10" Type="http://schemas.openxmlformats.org/officeDocument/2006/relationships/tags" Target="../tags/tag110.xml"/><Relationship Id="rId19" Type="http://schemas.openxmlformats.org/officeDocument/2006/relationships/tags" Target="../tags/tag119.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 Id="rId22" Type="http://schemas.openxmlformats.org/officeDocument/2006/relationships/tags" Target="../tags/tag122.xml"/><Relationship Id="rId27"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124.xml"/><Relationship Id="rId5" Type="http://schemas.openxmlformats.org/officeDocument/2006/relationships/image" Target="../media/image14.emf"/><Relationship Id="rId4" Type="http://schemas.openxmlformats.org/officeDocument/2006/relationships/oleObject" Target="../embeddings/oleObject73.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30.xml"/><Relationship Id="rId1" Type="http://schemas.openxmlformats.org/officeDocument/2006/relationships/tags" Target="../tags/tag125.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75.bin"/><Relationship Id="rId7" Type="http://schemas.openxmlformats.org/officeDocument/2006/relationships/image" Target="../media/image19.png"/><Relationship Id="rId2" Type="http://schemas.openxmlformats.org/officeDocument/2006/relationships/slideLayout" Target="../slideLayouts/slideLayout30.xml"/><Relationship Id="rId1" Type="http://schemas.openxmlformats.org/officeDocument/2006/relationships/tags" Target="../tags/tag1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6" Type="http://schemas.openxmlformats.org/officeDocument/2006/relationships/customXml" Target="../ink/ink6.xml"/><Relationship Id="rId21" Type="http://schemas.openxmlformats.org/officeDocument/2006/relationships/image" Target="../media/image31.png"/><Relationship Id="rId42" Type="http://schemas.openxmlformats.org/officeDocument/2006/relationships/customXml" Target="../ink/ink14.xml"/><Relationship Id="rId47" Type="http://schemas.openxmlformats.org/officeDocument/2006/relationships/image" Target="../media/image44.png"/><Relationship Id="rId63" Type="http://schemas.openxmlformats.org/officeDocument/2006/relationships/image" Target="../media/image52.png"/><Relationship Id="rId68" Type="http://schemas.openxmlformats.org/officeDocument/2006/relationships/customXml" Target="../ink/ink27.xml"/><Relationship Id="rId84" Type="http://schemas.openxmlformats.org/officeDocument/2006/relationships/customXml" Target="../ink/ink35.xml"/><Relationship Id="rId89" Type="http://schemas.openxmlformats.org/officeDocument/2006/relationships/image" Target="../media/image65.png"/><Relationship Id="rId16" Type="http://schemas.openxmlformats.org/officeDocument/2006/relationships/customXml" Target="../ink/ink1.xml"/><Relationship Id="rId107" Type="http://schemas.openxmlformats.org/officeDocument/2006/relationships/customXml" Target="../ink/ink47.xml"/><Relationship Id="rId11" Type="http://schemas.microsoft.com/office/2007/relationships/hdphoto" Target="../media/hdphoto2.wdp"/><Relationship Id="rId32" Type="http://schemas.openxmlformats.org/officeDocument/2006/relationships/customXml" Target="../ink/ink9.xml"/><Relationship Id="rId37" Type="http://schemas.openxmlformats.org/officeDocument/2006/relationships/image" Target="../media/image39.png"/><Relationship Id="rId53" Type="http://schemas.openxmlformats.org/officeDocument/2006/relationships/image" Target="../media/image47.png"/><Relationship Id="rId58" Type="http://schemas.openxmlformats.org/officeDocument/2006/relationships/customXml" Target="../ink/ink22.xml"/><Relationship Id="rId74" Type="http://schemas.openxmlformats.org/officeDocument/2006/relationships/customXml" Target="../ink/ink30.xml"/><Relationship Id="rId79" Type="http://schemas.openxmlformats.org/officeDocument/2006/relationships/image" Target="../media/image60.png"/><Relationship Id="rId102" Type="http://schemas.openxmlformats.org/officeDocument/2006/relationships/customXml" Target="../ink/ink44.xml"/><Relationship Id="rId5" Type="http://schemas.openxmlformats.org/officeDocument/2006/relationships/image" Target="../media/image22.emf"/><Relationship Id="rId90" Type="http://schemas.openxmlformats.org/officeDocument/2006/relationships/customXml" Target="../ink/ink38.xml"/><Relationship Id="rId95" Type="http://schemas.openxmlformats.org/officeDocument/2006/relationships/image" Target="../media/image68.png"/><Relationship Id="rId22" Type="http://schemas.openxmlformats.org/officeDocument/2006/relationships/customXml" Target="../ink/ink4.xml"/><Relationship Id="rId27"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customXml" Target="../ink/ink17.xml"/><Relationship Id="rId64" Type="http://schemas.openxmlformats.org/officeDocument/2006/relationships/customXml" Target="../ink/ink25.xml"/><Relationship Id="rId69" Type="http://schemas.openxmlformats.org/officeDocument/2006/relationships/image" Target="../media/image55.png"/><Relationship Id="rId80" Type="http://schemas.openxmlformats.org/officeDocument/2006/relationships/customXml" Target="../ink/ink33.xml"/><Relationship Id="rId85" Type="http://schemas.openxmlformats.org/officeDocument/2006/relationships/image" Target="../media/image63.png"/><Relationship Id="rId12" Type="http://schemas.openxmlformats.org/officeDocument/2006/relationships/image" Target="../media/image27.png"/><Relationship Id="rId17"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customXml" Target="../ink/ink12.xml"/><Relationship Id="rId59" Type="http://schemas.openxmlformats.org/officeDocument/2006/relationships/image" Target="../media/image50.png"/><Relationship Id="rId103" Type="http://schemas.openxmlformats.org/officeDocument/2006/relationships/image" Target="../media/image72.png"/><Relationship Id="rId108" Type="http://schemas.openxmlformats.org/officeDocument/2006/relationships/customXml" Target="../ink/ink48.xml"/><Relationship Id="rId54" Type="http://schemas.openxmlformats.org/officeDocument/2006/relationships/customXml" Target="../ink/ink20.xml"/><Relationship Id="rId70" Type="http://schemas.openxmlformats.org/officeDocument/2006/relationships/customXml" Target="../ink/ink28.xml"/><Relationship Id="rId75" Type="http://schemas.openxmlformats.org/officeDocument/2006/relationships/image" Target="../media/image58.png"/><Relationship Id="rId91" Type="http://schemas.openxmlformats.org/officeDocument/2006/relationships/image" Target="../media/image66.png"/><Relationship Id="rId96" Type="http://schemas.openxmlformats.org/officeDocument/2006/relationships/customXml" Target="../ink/ink41.xml"/><Relationship Id="rId1" Type="http://schemas.openxmlformats.org/officeDocument/2006/relationships/tags" Target="../tags/tag127.xml"/><Relationship Id="rId6" Type="http://schemas.openxmlformats.org/officeDocument/2006/relationships/image" Target="../media/image23.emf"/><Relationship Id="rId15" Type="http://schemas.microsoft.com/office/2007/relationships/hdphoto" Target="../media/hdphoto4.wdp"/><Relationship Id="rId23" Type="http://schemas.openxmlformats.org/officeDocument/2006/relationships/image" Target="../media/image32.png"/><Relationship Id="rId28" Type="http://schemas.openxmlformats.org/officeDocument/2006/relationships/customXml" Target="../ink/ink7.xml"/><Relationship Id="rId36" Type="http://schemas.openxmlformats.org/officeDocument/2006/relationships/customXml" Target="../ink/ink11.xml"/><Relationship Id="rId49" Type="http://schemas.openxmlformats.org/officeDocument/2006/relationships/image" Target="../media/image45.png"/><Relationship Id="rId57" Type="http://schemas.openxmlformats.org/officeDocument/2006/relationships/image" Target="../media/image49.png"/><Relationship Id="rId106" Type="http://schemas.openxmlformats.org/officeDocument/2006/relationships/customXml" Target="../ink/ink46.xml"/><Relationship Id="rId10" Type="http://schemas.openxmlformats.org/officeDocument/2006/relationships/image" Target="../media/image26.png"/><Relationship Id="rId31" Type="http://schemas.openxmlformats.org/officeDocument/2006/relationships/image" Target="../media/image36.png"/><Relationship Id="rId44" Type="http://schemas.openxmlformats.org/officeDocument/2006/relationships/customXml" Target="../ink/ink15.xml"/><Relationship Id="rId52" Type="http://schemas.openxmlformats.org/officeDocument/2006/relationships/customXml" Target="../ink/ink19.xml"/><Relationship Id="rId60" Type="http://schemas.openxmlformats.org/officeDocument/2006/relationships/customXml" Target="../ink/ink23.xml"/><Relationship Id="rId65" Type="http://schemas.openxmlformats.org/officeDocument/2006/relationships/image" Target="../media/image53.png"/><Relationship Id="rId73" Type="http://schemas.openxmlformats.org/officeDocument/2006/relationships/image" Target="../media/image57.png"/><Relationship Id="rId78" Type="http://schemas.openxmlformats.org/officeDocument/2006/relationships/customXml" Target="../ink/ink32.xml"/><Relationship Id="rId81" Type="http://schemas.openxmlformats.org/officeDocument/2006/relationships/image" Target="../media/image61.png"/><Relationship Id="rId86" Type="http://schemas.openxmlformats.org/officeDocument/2006/relationships/customXml" Target="../ink/ink36.xml"/><Relationship Id="rId94" Type="http://schemas.openxmlformats.org/officeDocument/2006/relationships/customXml" Target="../ink/ink40.xml"/><Relationship Id="rId99" Type="http://schemas.openxmlformats.org/officeDocument/2006/relationships/image" Target="../media/image70.png"/><Relationship Id="rId101" Type="http://schemas.openxmlformats.org/officeDocument/2006/relationships/image" Target="../media/image71.png"/><Relationship Id="rId4" Type="http://schemas.openxmlformats.org/officeDocument/2006/relationships/image" Target="../media/image21.emf"/><Relationship Id="rId9" Type="http://schemas.microsoft.com/office/2007/relationships/hdphoto" Target="../media/hdphoto1.wdp"/><Relationship Id="rId13" Type="http://schemas.microsoft.com/office/2007/relationships/hdphoto" Target="../media/hdphoto3.wdp"/><Relationship Id="rId18" Type="http://schemas.openxmlformats.org/officeDocument/2006/relationships/customXml" Target="../ink/ink2.xml"/><Relationship Id="rId39" Type="http://schemas.openxmlformats.org/officeDocument/2006/relationships/image" Target="../media/image40.png"/><Relationship Id="rId109" Type="http://schemas.openxmlformats.org/officeDocument/2006/relationships/customXml" Target="../ink/ink49.xml"/><Relationship Id="rId34" Type="http://schemas.openxmlformats.org/officeDocument/2006/relationships/customXml" Target="../ink/ink10.xml"/><Relationship Id="rId50" Type="http://schemas.openxmlformats.org/officeDocument/2006/relationships/customXml" Target="../ink/ink18.xml"/><Relationship Id="rId55" Type="http://schemas.openxmlformats.org/officeDocument/2006/relationships/image" Target="../media/image48.png"/><Relationship Id="rId76" Type="http://schemas.openxmlformats.org/officeDocument/2006/relationships/customXml" Target="../ink/ink31.xml"/><Relationship Id="rId97" Type="http://schemas.openxmlformats.org/officeDocument/2006/relationships/image" Target="../media/image69.png"/><Relationship Id="rId104" Type="http://schemas.openxmlformats.org/officeDocument/2006/relationships/customXml" Target="../ink/ink45.xml"/><Relationship Id="rId7" Type="http://schemas.openxmlformats.org/officeDocument/2006/relationships/image" Target="../media/image24.emf"/><Relationship Id="rId71" Type="http://schemas.openxmlformats.org/officeDocument/2006/relationships/image" Target="../media/image56.png"/><Relationship Id="rId92" Type="http://schemas.openxmlformats.org/officeDocument/2006/relationships/customXml" Target="../ink/ink39.xml"/><Relationship Id="rId2" Type="http://schemas.openxmlformats.org/officeDocument/2006/relationships/slideLayout" Target="../slideLayouts/slideLayout30.xml"/><Relationship Id="rId29" Type="http://schemas.openxmlformats.org/officeDocument/2006/relationships/image" Target="../media/image35.png"/><Relationship Id="rId24" Type="http://schemas.openxmlformats.org/officeDocument/2006/relationships/customXml" Target="../ink/ink5.xml"/><Relationship Id="rId40" Type="http://schemas.openxmlformats.org/officeDocument/2006/relationships/customXml" Target="../ink/ink13.xml"/><Relationship Id="rId45" Type="http://schemas.openxmlformats.org/officeDocument/2006/relationships/image" Target="../media/image43.png"/><Relationship Id="rId66" Type="http://schemas.openxmlformats.org/officeDocument/2006/relationships/customXml" Target="../ink/ink26.xml"/><Relationship Id="rId87" Type="http://schemas.openxmlformats.org/officeDocument/2006/relationships/image" Target="../media/image64.png"/><Relationship Id="rId110" Type="http://schemas.openxmlformats.org/officeDocument/2006/relationships/customXml" Target="../ink/ink50.xml"/><Relationship Id="rId61" Type="http://schemas.openxmlformats.org/officeDocument/2006/relationships/image" Target="../media/image51.png"/><Relationship Id="rId82" Type="http://schemas.openxmlformats.org/officeDocument/2006/relationships/customXml" Target="../ink/ink34.xml"/><Relationship Id="rId19" Type="http://schemas.openxmlformats.org/officeDocument/2006/relationships/image" Target="../media/image30.png"/><Relationship Id="rId14" Type="http://schemas.openxmlformats.org/officeDocument/2006/relationships/image" Target="../media/image28.png"/><Relationship Id="rId30" Type="http://schemas.openxmlformats.org/officeDocument/2006/relationships/customXml" Target="../ink/ink8.xml"/><Relationship Id="rId35" Type="http://schemas.openxmlformats.org/officeDocument/2006/relationships/image" Target="../media/image38.png"/><Relationship Id="rId56" Type="http://schemas.openxmlformats.org/officeDocument/2006/relationships/customXml" Target="../ink/ink21.xml"/><Relationship Id="rId77" Type="http://schemas.openxmlformats.org/officeDocument/2006/relationships/image" Target="../media/image59.png"/><Relationship Id="rId100" Type="http://schemas.openxmlformats.org/officeDocument/2006/relationships/customXml" Target="../ink/ink43.xml"/><Relationship Id="rId105" Type="http://schemas.openxmlformats.org/officeDocument/2006/relationships/image" Target="../media/image73.png"/><Relationship Id="rId8" Type="http://schemas.openxmlformats.org/officeDocument/2006/relationships/image" Target="../media/image25.png"/><Relationship Id="rId51" Type="http://schemas.openxmlformats.org/officeDocument/2006/relationships/image" Target="../media/image46.png"/><Relationship Id="rId72" Type="http://schemas.openxmlformats.org/officeDocument/2006/relationships/customXml" Target="../ink/ink29.xml"/><Relationship Id="rId93" Type="http://schemas.openxmlformats.org/officeDocument/2006/relationships/image" Target="../media/image67.png"/><Relationship Id="rId98" Type="http://schemas.openxmlformats.org/officeDocument/2006/relationships/customXml" Target="../ink/ink42.xml"/><Relationship Id="rId3" Type="http://schemas.openxmlformats.org/officeDocument/2006/relationships/oleObject" Target="../embeddings/oleObject76.bin"/><Relationship Id="rId25" Type="http://schemas.openxmlformats.org/officeDocument/2006/relationships/image" Target="../media/image33.png"/><Relationship Id="rId46" Type="http://schemas.openxmlformats.org/officeDocument/2006/relationships/customXml" Target="../ink/ink16.xml"/><Relationship Id="rId67" Type="http://schemas.openxmlformats.org/officeDocument/2006/relationships/image" Target="../media/image54.png"/><Relationship Id="rId20" Type="http://schemas.openxmlformats.org/officeDocument/2006/relationships/customXml" Target="../ink/ink3.xml"/><Relationship Id="rId41" Type="http://schemas.openxmlformats.org/officeDocument/2006/relationships/image" Target="../media/image41.png"/><Relationship Id="rId62" Type="http://schemas.openxmlformats.org/officeDocument/2006/relationships/customXml" Target="../ink/ink24.xml"/><Relationship Id="rId83" Type="http://schemas.openxmlformats.org/officeDocument/2006/relationships/image" Target="../media/image62.png"/><Relationship Id="rId88" Type="http://schemas.openxmlformats.org/officeDocument/2006/relationships/customXml" Target="../ink/ink37.xml"/><Relationship Id="rId111" Type="http://schemas.openxmlformats.org/officeDocument/2006/relationships/customXml" Target="../ink/ink5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74.png"/><Relationship Id="rId5" Type="http://schemas.openxmlformats.org/officeDocument/2006/relationships/image" Target="../media/image14.emf"/><Relationship Id="rId4" Type="http://schemas.openxmlformats.org/officeDocument/2006/relationships/oleObject" Target="../embeddings/oleObject7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AF3BB84-1F65-4446-9F6D-C02654C41EFF}"/>
              </a:ext>
            </a:extLst>
          </p:cNvPr>
          <p:cNvGraphicFramePr>
            <a:graphicFrameLocks noChangeAspect="1"/>
          </p:cNvGraphicFramePr>
          <p:nvPr>
            <p:custDataLst>
              <p:tags r:id="rId1"/>
            </p:custDataLst>
            <p:extLst>
              <p:ext uri="{D42A27DB-BD31-4B8C-83A1-F6EECF244321}">
                <p14:modId xmlns:p14="http://schemas.microsoft.com/office/powerpoint/2010/main" val="254089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CAF3BB84-1F65-4446-9F6D-C02654C41E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8692B106-40AE-47F2-B73A-0E68DE3D0687}"/>
              </a:ext>
            </a:extLst>
          </p:cNvPr>
          <p:cNvSpPr>
            <a:spLocks noGrp="1"/>
          </p:cNvSpPr>
          <p:nvPr>
            <p:ph type="title"/>
          </p:nvPr>
        </p:nvSpPr>
        <p:spPr/>
        <p:txBody>
          <a:bodyPr vert="horz"/>
          <a:lstStyle/>
          <a:p>
            <a:r>
              <a:rPr lang="en-US" dirty="0"/>
              <a:t>Initial perspectives | </a:t>
            </a:r>
            <a:r>
              <a:rPr lang="en-US" dirty="0" err="1"/>
              <a:t>GMTC</a:t>
            </a:r>
            <a:r>
              <a:rPr lang="en-US" dirty="0"/>
              <a:t> Higher Ed</a:t>
            </a:r>
          </a:p>
        </p:txBody>
      </p:sp>
      <p:sp>
        <p:nvSpPr>
          <p:cNvPr id="8" name="Text Placeholder 7">
            <a:extLst>
              <a:ext uri="{FF2B5EF4-FFF2-40B4-BE49-F238E27FC236}">
                <a16:creationId xmlns:a16="http://schemas.microsoft.com/office/drawing/2014/main" id="{B2571D0B-3F82-460B-8463-315A9B52F4FE}"/>
              </a:ext>
            </a:extLst>
          </p:cNvPr>
          <p:cNvSpPr>
            <a:spLocks noGrp="1"/>
          </p:cNvSpPr>
          <p:nvPr>
            <p:ph type="body" sz="quarter" idx="11"/>
          </p:nvPr>
        </p:nvSpPr>
        <p:spPr/>
        <p:txBody>
          <a:bodyPr/>
          <a:lstStyle/>
          <a:p>
            <a:r>
              <a:rPr lang="en-US" dirty="0"/>
              <a:t>July 2023</a:t>
            </a:r>
          </a:p>
        </p:txBody>
      </p:sp>
      <p:sp>
        <p:nvSpPr>
          <p:cNvPr id="11" name="Freeform 7">
            <a:extLst>
              <a:ext uri="{FF2B5EF4-FFF2-40B4-BE49-F238E27FC236}">
                <a16:creationId xmlns:a16="http://schemas.microsoft.com/office/drawing/2014/main" id="{E0F6271E-55CA-9C34-8322-A1FFD00D8BF5}"/>
              </a:ext>
            </a:extLst>
          </p:cNvPr>
          <p:cNvSpPr>
            <a:spLocks noChangeAspect="1"/>
          </p:cNvSpPr>
          <p:nvPr/>
        </p:nvSpPr>
        <p:spPr bwMode="auto">
          <a:xfrm>
            <a:off x="1296168" y="1132235"/>
            <a:ext cx="1843533" cy="38529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177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 name="Picture 46" descr="Growing Michigan Together">
            <a:extLst>
              <a:ext uri="{FF2B5EF4-FFF2-40B4-BE49-F238E27FC236}">
                <a16:creationId xmlns:a16="http://schemas.microsoft.com/office/drawing/2014/main" id="{5229DE94-52C7-890F-3DE3-E2279233E9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5656" y="4717609"/>
            <a:ext cx="968362" cy="968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1F49F99E-A60A-87A5-C42B-D6BEE5A8579F}"/>
              </a:ext>
            </a:extLst>
          </p:cNvPr>
          <p:cNvSpPr>
            <a:spLocks noGrp="1"/>
          </p:cNvSpPr>
          <p:nvPr>
            <p:ph type="body" sz="quarter" idx="10"/>
          </p:nvPr>
        </p:nvSpPr>
        <p:spPr/>
        <p:txBody>
          <a:bodyPr/>
          <a:lstStyle/>
          <a:p>
            <a:r>
              <a:rPr lang="en-US" dirty="0"/>
              <a:t>BCG Presentation</a:t>
            </a:r>
          </a:p>
        </p:txBody>
      </p:sp>
    </p:spTree>
    <p:extLst>
      <p:ext uri="{BB962C8B-B14F-4D97-AF65-F5344CB8AC3E}">
        <p14:creationId xmlns:p14="http://schemas.microsoft.com/office/powerpoint/2010/main" val="873372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F6F4028-1697-DC60-F942-75F502CC21F5}"/>
              </a:ext>
            </a:extLst>
          </p:cNvPr>
          <p:cNvGraphicFramePr>
            <a:graphicFrameLocks noChangeAspect="1"/>
          </p:cNvGraphicFramePr>
          <p:nvPr>
            <p:custDataLst>
              <p:tags r:id="rId1"/>
            </p:custDataLst>
            <p:extLst>
              <p:ext uri="{D42A27DB-BD31-4B8C-83A1-F6EECF244321}">
                <p14:modId xmlns:p14="http://schemas.microsoft.com/office/powerpoint/2010/main" val="41950752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3" imgW="7772400" imgH="10058400" progId="TCLayout.ActiveDocument.1">
                  <p:embed/>
                </p:oleObj>
              </mc:Choice>
              <mc:Fallback>
                <p:oleObj name="think-cell Slide" r:id="rId13" imgW="7772400" imgH="10058400" progId="TCLayout.ActiveDocument.1">
                  <p:embed/>
                  <p:pic>
                    <p:nvPicPr>
                      <p:cNvPr id="3" name="think-cell data - do not delete" hidden="1">
                        <a:extLst>
                          <a:ext uri="{FF2B5EF4-FFF2-40B4-BE49-F238E27FC236}">
                            <a16:creationId xmlns:a16="http://schemas.microsoft.com/office/drawing/2014/main" id="{FF6F4028-1697-DC60-F942-75F502CC21F5}"/>
                          </a:ext>
                        </a:extLst>
                      </p:cNvPr>
                      <p:cNvPicPr/>
                      <p:nvPr/>
                    </p:nvPicPr>
                    <p:blipFill>
                      <a:blip r:embed="rId1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31FC9E-BA0E-059F-B810-3A33CF8728C5}"/>
              </a:ext>
            </a:extLst>
          </p:cNvPr>
          <p:cNvSpPr>
            <a:spLocks noGrp="1"/>
          </p:cNvSpPr>
          <p:nvPr>
            <p:ph type="title"/>
          </p:nvPr>
        </p:nvSpPr>
        <p:spPr>
          <a:xfrm>
            <a:off x="630000" y="622800"/>
            <a:ext cx="10933350" cy="332399"/>
          </a:xfrm>
        </p:spPr>
        <p:txBody>
          <a:bodyPr vert="horz"/>
          <a:lstStyle/>
          <a:p>
            <a:r>
              <a:rPr lang="en-US" dirty="0">
                <a:solidFill>
                  <a:srgbClr val="0C3C46"/>
                </a:solidFill>
              </a:rPr>
              <a:t>Deep dive | </a:t>
            </a:r>
            <a:r>
              <a:rPr lang="en-US" dirty="0"/>
              <a:t>Arizona State producing 3X more engineering graduates vs. 20 years ago</a:t>
            </a:r>
          </a:p>
        </p:txBody>
      </p:sp>
      <p:sp>
        <p:nvSpPr>
          <p:cNvPr id="14" name="ee4pHeader1">
            <a:extLst>
              <a:ext uri="{FF2B5EF4-FFF2-40B4-BE49-F238E27FC236}">
                <a16:creationId xmlns:a16="http://schemas.microsoft.com/office/drawing/2014/main" id="{2214415F-D452-D774-8A54-BA0C02C7932F}"/>
              </a:ext>
            </a:extLst>
          </p:cNvPr>
          <p:cNvSpPr txBox="1"/>
          <p:nvPr/>
        </p:nvSpPr>
        <p:spPr>
          <a:xfrm>
            <a:off x="630237" y="1438474"/>
            <a:ext cx="4551361" cy="307777"/>
          </a:xfrm>
          <a:prstGeom prst="rect">
            <a:avLst/>
          </a:prstGeom>
          <a:noFill/>
          <a:ln cap="rnd">
            <a:noFill/>
          </a:ln>
        </p:spPr>
        <p:txBody>
          <a:bodyPr wrap="square" lIns="0" tIns="0" rIns="0" bIns="0" rtlCol="0" anchor="b" anchorCtr="0">
            <a:spAutoFit/>
          </a:bodyPr>
          <a:lstStyle/>
          <a:p>
            <a:pPr marL="0" lvl="3"/>
            <a:r>
              <a:rPr lang="en-US" sz="2000" dirty="0">
                <a:solidFill>
                  <a:schemeClr val="tx2"/>
                </a:solidFill>
              </a:rPr>
              <a:t>Significant growth in engineering degrees</a:t>
            </a:r>
          </a:p>
        </p:txBody>
      </p:sp>
      <p:graphicFrame>
        <p:nvGraphicFramePr>
          <p:cNvPr id="23" name="Chart 22">
            <a:extLst>
              <a:ext uri="{FF2B5EF4-FFF2-40B4-BE49-F238E27FC236}">
                <a16:creationId xmlns:a16="http://schemas.microsoft.com/office/drawing/2014/main" id="{34BA5F3B-EC97-216B-23B4-461B21D96100}"/>
              </a:ext>
            </a:extLst>
          </p:cNvPr>
          <p:cNvGraphicFramePr/>
          <p:nvPr>
            <p:custDataLst>
              <p:tags r:id="rId2"/>
            </p:custDataLst>
            <p:extLst>
              <p:ext uri="{D42A27DB-BD31-4B8C-83A1-F6EECF244321}">
                <p14:modId xmlns:p14="http://schemas.microsoft.com/office/powerpoint/2010/main" val="3125887476"/>
              </p:ext>
            </p:extLst>
          </p:nvPr>
        </p:nvGraphicFramePr>
        <p:xfrm>
          <a:off x="547688" y="2266950"/>
          <a:ext cx="5059362" cy="3046413"/>
        </p:xfrm>
        <a:graphic>
          <a:graphicData uri="http://schemas.openxmlformats.org/drawingml/2006/chart">
            <c:chart xmlns:c="http://schemas.openxmlformats.org/drawingml/2006/chart" xmlns:r="http://schemas.openxmlformats.org/officeDocument/2006/relationships" r:id="rId15"/>
          </a:graphicData>
        </a:graphic>
      </p:graphicFrame>
      <p:cxnSp>
        <p:nvCxnSpPr>
          <p:cNvPr id="96" name="Straight Connector 95">
            <a:extLst>
              <a:ext uri="{FF2B5EF4-FFF2-40B4-BE49-F238E27FC236}">
                <a16:creationId xmlns:a16="http://schemas.microsoft.com/office/drawing/2014/main" id="{61B95B59-190D-937B-4692-C82CDFE17CEB}"/>
              </a:ext>
            </a:extLst>
          </p:cNvPr>
          <p:cNvCxnSpPr/>
          <p:nvPr>
            <p:custDataLst>
              <p:tags r:id="rId3"/>
            </p:custDataLst>
          </p:nvPr>
        </p:nvCxnSpPr>
        <p:spPr bwMode="gray">
          <a:xfrm flipV="1">
            <a:off x="1444625" y="2081214"/>
            <a:ext cx="0" cy="2017713"/>
          </a:xfrm>
          <a:prstGeom prst="line">
            <a:avLst/>
          </a:prstGeom>
          <a:ln w="9525" cap="flat" cmpd="sng" algn="ctr">
            <a:solidFill>
              <a:srgbClr val="7F7F7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838D881C-C5A9-8CA5-0D3D-91D85E7878D2}"/>
              </a:ext>
            </a:extLst>
          </p:cNvPr>
          <p:cNvCxnSpPr/>
          <p:nvPr>
            <p:custDataLst>
              <p:tags r:id="rId4"/>
            </p:custDataLst>
          </p:nvPr>
        </p:nvCxnSpPr>
        <p:spPr bwMode="gray">
          <a:xfrm>
            <a:off x="1444625" y="2081213"/>
            <a:ext cx="1423988" cy="0"/>
          </a:xfrm>
          <a:prstGeom prst="line">
            <a:avLst/>
          </a:prstGeom>
          <a:ln w="9525" cap="flat" cmpd="sng" algn="ctr">
            <a:solidFill>
              <a:srgbClr val="7F7F7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97423323-BA53-1C33-3487-C22745D4B67A}"/>
              </a:ext>
            </a:extLst>
          </p:cNvPr>
          <p:cNvCxnSpPr/>
          <p:nvPr>
            <p:custDataLst>
              <p:tags r:id="rId5"/>
            </p:custDataLst>
          </p:nvPr>
        </p:nvCxnSpPr>
        <p:spPr bwMode="gray">
          <a:xfrm>
            <a:off x="3281363" y="2081213"/>
            <a:ext cx="1425575" cy="0"/>
          </a:xfrm>
          <a:prstGeom prst="line">
            <a:avLst/>
          </a:prstGeom>
          <a:ln w="9525" cap="flat" cmpd="sng" algn="ctr">
            <a:solidFill>
              <a:srgbClr val="7F7F7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C5FEC480-A8B5-413A-365C-521C14091D49}"/>
              </a:ext>
            </a:extLst>
          </p:cNvPr>
          <p:cNvCxnSpPr/>
          <p:nvPr>
            <p:custDataLst>
              <p:tags r:id="rId6"/>
            </p:custDataLst>
          </p:nvPr>
        </p:nvCxnSpPr>
        <p:spPr bwMode="gray">
          <a:xfrm>
            <a:off x="4706938" y="2081213"/>
            <a:ext cx="0" cy="152400"/>
          </a:xfrm>
          <a:prstGeom prst="line">
            <a:avLst/>
          </a:prstGeom>
          <a:ln w="9525" cap="flat" cmpd="sng" algn="ctr">
            <a:solidFill>
              <a:srgbClr val="7F7F7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6" name="Text Placeholder 3">
            <a:extLst>
              <a:ext uri="{FF2B5EF4-FFF2-40B4-BE49-F238E27FC236}">
                <a16:creationId xmlns:a16="http://schemas.microsoft.com/office/drawing/2014/main" id="{F99EC6D8-E52D-153A-93F8-B9CC32436885}"/>
              </a:ext>
            </a:extLst>
          </p:cNvPr>
          <p:cNvSpPr txBox="1">
            <a:spLocks/>
          </p:cNvSpPr>
          <p:nvPr>
            <p:custDataLst>
              <p:tags r:id="rId7"/>
            </p:custDataLst>
          </p:nvPr>
        </p:nvSpPr>
        <p:spPr bwMode="auto">
          <a:xfrm>
            <a:off x="1784350" y="5721350"/>
            <a:ext cx="37449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r">
              <a:spcBef>
                <a:spcPct val="0"/>
              </a:spcBef>
              <a:spcAft>
                <a:spcPct val="0"/>
              </a:spcAft>
            </a:pPr>
            <a:r>
              <a:rPr lang="en-US" altLang="en-US" dirty="0">
                <a:effectLst/>
              </a:rPr>
              <a:t># of Bachelor and Masters degree’s awarded in engineering</a:t>
            </a:r>
            <a:r>
              <a:rPr lang="en-US" altLang="en-US" baseline="30000" dirty="0"/>
              <a:t>2</a:t>
            </a:r>
            <a:r>
              <a:rPr lang="en-US" altLang="en-US" dirty="0">
                <a:effectLst/>
              </a:rPr>
              <a:t> </a:t>
            </a:r>
            <a:endParaRPr lang="en-US" dirty="0"/>
          </a:p>
        </p:txBody>
      </p:sp>
      <p:sp>
        <p:nvSpPr>
          <p:cNvPr id="64" name="Text Placeholder 3">
            <a:extLst>
              <a:ext uri="{FF2B5EF4-FFF2-40B4-BE49-F238E27FC236}">
                <a16:creationId xmlns:a16="http://schemas.microsoft.com/office/drawing/2014/main" id="{5EF0EDD7-47BA-E8E5-332C-F58B7FBEC19E}"/>
              </a:ext>
            </a:extLst>
          </p:cNvPr>
          <p:cNvSpPr txBox="1">
            <a:spLocks/>
          </p:cNvSpPr>
          <p:nvPr>
            <p:custDataLst>
              <p:tags r:id="rId8"/>
            </p:custDataLst>
          </p:nvPr>
        </p:nvSpPr>
        <p:spPr bwMode="auto">
          <a:xfrm>
            <a:off x="1098550" y="5291138"/>
            <a:ext cx="693738"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777D5916-4091-4A5F-A1C0-637E95EB8F10}" type="datetime'''''''''''''''''2''''0''''''0''''0''''''''''-0''''''1'''''''">
              <a:rPr lang="en-US" altLang="en-US" sz="1600" smtClean="0">
                <a:effectLst/>
              </a:rPr>
              <a:pPr algn="ctr">
                <a:spcBef>
                  <a:spcPct val="0"/>
                </a:spcBef>
                <a:spcAft>
                  <a:spcPct val="0"/>
                </a:spcAft>
              </a:pPr>
              <a:t>2000-01</a:t>
            </a:fld>
            <a:endParaRPr lang="en-US" sz="1600" dirty="0"/>
          </a:p>
        </p:txBody>
      </p:sp>
      <p:sp>
        <p:nvSpPr>
          <p:cNvPr id="67" name="Text Placeholder 3">
            <a:extLst>
              <a:ext uri="{FF2B5EF4-FFF2-40B4-BE49-F238E27FC236}">
                <a16:creationId xmlns:a16="http://schemas.microsoft.com/office/drawing/2014/main" id="{06AE8C90-522C-8A01-1CA4-430411DCF675}"/>
              </a:ext>
            </a:extLst>
          </p:cNvPr>
          <p:cNvSpPr txBox="1">
            <a:spLocks/>
          </p:cNvSpPr>
          <p:nvPr>
            <p:custDataLst>
              <p:tags r:id="rId9"/>
            </p:custDataLst>
          </p:nvPr>
        </p:nvSpPr>
        <p:spPr bwMode="auto">
          <a:xfrm>
            <a:off x="2730500" y="5291138"/>
            <a:ext cx="693738"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14608C2F-6288-4B23-B06F-9E38E72DF0C5}" type="datetime'''''''''''''''''''''''''''2''''0''''1''0-''''''''11'">
              <a:rPr lang="en-US" altLang="en-US" sz="1600" smtClean="0"/>
              <a:pPr algn="ctr">
                <a:spcBef>
                  <a:spcPct val="0"/>
                </a:spcBef>
                <a:spcAft>
                  <a:spcPct val="0"/>
                </a:spcAft>
              </a:pPr>
              <a:t>2010-11</a:t>
            </a:fld>
            <a:endParaRPr lang="en-US" sz="1600" dirty="0"/>
          </a:p>
        </p:txBody>
      </p:sp>
      <p:sp>
        <p:nvSpPr>
          <p:cNvPr id="70" name="Text Placeholder 3">
            <a:extLst>
              <a:ext uri="{FF2B5EF4-FFF2-40B4-BE49-F238E27FC236}">
                <a16:creationId xmlns:a16="http://schemas.microsoft.com/office/drawing/2014/main" id="{276F55A3-52F9-4D4C-1554-B95A889FECF1}"/>
              </a:ext>
            </a:extLst>
          </p:cNvPr>
          <p:cNvSpPr txBox="1">
            <a:spLocks/>
          </p:cNvSpPr>
          <p:nvPr>
            <p:custDataLst>
              <p:tags r:id="rId10"/>
            </p:custDataLst>
          </p:nvPr>
        </p:nvSpPr>
        <p:spPr bwMode="auto">
          <a:xfrm>
            <a:off x="4325938" y="5291138"/>
            <a:ext cx="762000"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fld id="{7C19EDAF-17A5-4F0B-90CD-AE4C97F6C940}" type="datetime'''''''2''''''''020''''-''''''''''21'''''">
              <a:rPr lang="en-US" altLang="en-US" sz="1600" smtClean="0"/>
              <a:pPr algn="ctr">
                <a:spcBef>
                  <a:spcPct val="0"/>
                </a:spcBef>
                <a:spcAft>
                  <a:spcPct val="0"/>
                </a:spcAft>
              </a:pPr>
              <a:t>2020-21</a:t>
            </a:fld>
            <a:r>
              <a:rPr lang="en-US" altLang="en-US" sz="1600" baseline="30000" dirty="0"/>
              <a:t>1</a:t>
            </a:r>
            <a:r>
              <a:rPr lang="en-US" altLang="en-US" sz="1600" dirty="0"/>
              <a:t> </a:t>
            </a:r>
            <a:endParaRPr lang="en-US" sz="1600" dirty="0"/>
          </a:p>
        </p:txBody>
      </p:sp>
      <p:sp>
        <p:nvSpPr>
          <p:cNvPr id="94" name="Text Placeholder 3">
            <a:extLst>
              <a:ext uri="{FF2B5EF4-FFF2-40B4-BE49-F238E27FC236}">
                <a16:creationId xmlns:a16="http://schemas.microsoft.com/office/drawing/2014/main" id="{6A50A0D9-4D58-4534-5160-C53100F8F9E3}"/>
              </a:ext>
            </a:extLst>
          </p:cNvPr>
          <p:cNvSpPr txBox="1">
            <a:spLocks/>
          </p:cNvSpPr>
          <p:nvPr>
            <p:custDataLst>
              <p:tags r:id="rId11"/>
            </p:custDataLst>
          </p:nvPr>
        </p:nvSpPr>
        <p:spPr bwMode="auto">
          <a:xfrm>
            <a:off x="2819400" y="1890713"/>
            <a:ext cx="512763" cy="381000"/>
          </a:xfrm>
          <a:prstGeom prst="ellipse">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r>
              <a:rPr lang="en-US" altLang="en-US" sz="1600" dirty="0"/>
              <a:t>3.4X</a:t>
            </a:r>
            <a:endParaRPr lang="en-US" sz="1600" dirty="0"/>
          </a:p>
        </p:txBody>
      </p:sp>
      <p:grpSp>
        <p:nvGrpSpPr>
          <p:cNvPr id="11" name="Group 10">
            <a:extLst>
              <a:ext uri="{FF2B5EF4-FFF2-40B4-BE49-F238E27FC236}">
                <a16:creationId xmlns:a16="http://schemas.microsoft.com/office/drawing/2014/main" id="{C8365595-6EC3-D98D-419B-25DD4E8CF23C}"/>
              </a:ext>
            </a:extLst>
          </p:cNvPr>
          <p:cNvGrpSpPr/>
          <p:nvPr/>
        </p:nvGrpSpPr>
        <p:grpSpPr>
          <a:xfrm>
            <a:off x="5740032" y="1890713"/>
            <a:ext cx="306171" cy="4079875"/>
            <a:chOff x="5842902" y="1890713"/>
            <a:chExt cx="306171" cy="4079875"/>
          </a:xfrm>
        </p:grpSpPr>
        <p:cxnSp>
          <p:nvCxnSpPr>
            <p:cNvPr id="107" name="Straight Connector 106">
              <a:extLst>
                <a:ext uri="{FF2B5EF4-FFF2-40B4-BE49-F238E27FC236}">
                  <a16:creationId xmlns:a16="http://schemas.microsoft.com/office/drawing/2014/main" id="{5CBDBC8C-B490-59CD-EF70-6BC2D1060F89}"/>
                </a:ext>
              </a:extLst>
            </p:cNvPr>
            <p:cNvCxnSpPr/>
            <p:nvPr/>
          </p:nvCxnSpPr>
          <p:spPr>
            <a:xfrm>
              <a:off x="5995988" y="1890713"/>
              <a:ext cx="0" cy="4079875"/>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D7263DBA-4313-B4F1-7419-816E3617172F}"/>
                </a:ext>
              </a:extLst>
            </p:cNvPr>
            <p:cNvGrpSpPr/>
            <p:nvPr/>
          </p:nvGrpSpPr>
          <p:grpSpPr>
            <a:xfrm>
              <a:off x="5842902" y="3777166"/>
              <a:ext cx="306171" cy="306970"/>
              <a:chOff x="5937564" y="3833745"/>
              <a:chExt cx="306171" cy="306910"/>
            </a:xfrm>
          </p:grpSpPr>
          <p:sp>
            <p:nvSpPr>
              <p:cNvPr id="109" name="Freeform 94">
                <a:extLst>
                  <a:ext uri="{FF2B5EF4-FFF2-40B4-BE49-F238E27FC236}">
                    <a16:creationId xmlns:a16="http://schemas.microsoft.com/office/drawing/2014/main" id="{FA4CF223-5EA6-45D8-E8FB-0B6F70BE3C96}"/>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110" name="Freeform 95">
                <a:extLst>
                  <a:ext uri="{FF2B5EF4-FFF2-40B4-BE49-F238E27FC236}">
                    <a16:creationId xmlns:a16="http://schemas.microsoft.com/office/drawing/2014/main" id="{9BA7629C-025F-DA34-C1FE-28603D0F083C}"/>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sp>
        <p:nvSpPr>
          <p:cNvPr id="117" name="ee4pHeader1">
            <a:extLst>
              <a:ext uri="{FF2B5EF4-FFF2-40B4-BE49-F238E27FC236}">
                <a16:creationId xmlns:a16="http://schemas.microsoft.com/office/drawing/2014/main" id="{8791D7E0-44B1-60C2-7708-E7A6FD7B9707}"/>
              </a:ext>
            </a:extLst>
          </p:cNvPr>
          <p:cNvSpPr txBox="1"/>
          <p:nvPr/>
        </p:nvSpPr>
        <p:spPr>
          <a:xfrm>
            <a:off x="6153336" y="1436886"/>
            <a:ext cx="5410013" cy="307777"/>
          </a:xfrm>
          <a:prstGeom prst="rect">
            <a:avLst/>
          </a:prstGeom>
          <a:noFill/>
          <a:ln cap="rnd">
            <a:noFill/>
          </a:ln>
        </p:spPr>
        <p:txBody>
          <a:bodyPr wrap="square" lIns="0" tIns="0" rIns="0" bIns="0" rtlCol="0" anchor="b" anchorCtr="0">
            <a:spAutoFit/>
          </a:bodyPr>
          <a:lstStyle/>
          <a:p>
            <a:pPr marL="0" lvl="3"/>
            <a:r>
              <a:rPr lang="en-US" sz="2000" dirty="0">
                <a:solidFill>
                  <a:schemeClr val="tx2"/>
                </a:solidFill>
              </a:rPr>
              <a:t>Growing engine to meet regional talent needs</a:t>
            </a:r>
          </a:p>
        </p:txBody>
      </p:sp>
      <p:sp>
        <p:nvSpPr>
          <p:cNvPr id="118" name="TextBox 117">
            <a:extLst>
              <a:ext uri="{FF2B5EF4-FFF2-40B4-BE49-F238E27FC236}">
                <a16:creationId xmlns:a16="http://schemas.microsoft.com/office/drawing/2014/main" id="{99204336-A303-ED9C-9579-02CB3D30CA2B}"/>
              </a:ext>
            </a:extLst>
          </p:cNvPr>
          <p:cNvSpPr txBox="1"/>
          <p:nvPr/>
        </p:nvSpPr>
        <p:spPr>
          <a:xfrm>
            <a:off x="6153336" y="2017713"/>
            <a:ext cx="5410013" cy="38465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400"/>
              </a:spcBef>
              <a:spcAft>
                <a:spcPts val="400"/>
              </a:spcAft>
              <a:buFont typeface="Trebuchet MS" panose="020B0603020202020204" pitchFamily="34" charset="0"/>
              <a:buChar char="​"/>
            </a:pPr>
            <a:r>
              <a:rPr lang="en-US" b="1" dirty="0">
                <a:solidFill>
                  <a:schemeClr val="tx1"/>
                </a:solidFill>
              </a:rPr>
              <a:t>S</a:t>
            </a:r>
            <a:r>
              <a:rPr lang="en-US" b="1" u="none" strike="noStrike" baseline="0" dirty="0">
                <a:solidFill>
                  <a:schemeClr val="tx1"/>
                </a:solidFill>
              </a:rPr>
              <a:t>hare of Bachelor graduates staying in-state to start careers has increased to 67% in 2020-21, up from 59% in 2017-18</a:t>
            </a:r>
            <a:endParaRPr lang="en-US" b="1" dirty="0">
              <a:solidFill>
                <a:schemeClr val="tx1"/>
              </a:solidFill>
            </a:endParaRPr>
          </a:p>
          <a:p>
            <a:pPr>
              <a:spcBef>
                <a:spcPts val="400"/>
              </a:spcBef>
              <a:spcAft>
                <a:spcPts val="400"/>
              </a:spcAft>
            </a:pPr>
            <a:r>
              <a:rPr lang="en-US" b="1" u="none" strike="noStrike" baseline="0" dirty="0">
                <a:solidFill>
                  <a:schemeClr val="tx1"/>
                </a:solidFill>
              </a:rPr>
              <a:t>Greater share of graduates stay</a:t>
            </a:r>
            <a:r>
              <a:rPr lang="en-US" b="1" dirty="0">
                <a:solidFill>
                  <a:schemeClr val="tx1"/>
                </a:solidFill>
              </a:rPr>
              <a:t>-in state for employment vs. in-state share of enrollment (46% of undergraduates)</a:t>
            </a:r>
          </a:p>
          <a:p>
            <a:pPr>
              <a:spcBef>
                <a:spcPts val="400"/>
              </a:spcBef>
              <a:spcAft>
                <a:spcPts val="400"/>
              </a:spcAft>
              <a:buFont typeface="Trebuchet MS" panose="020B0603020202020204" pitchFamily="34" charset="0"/>
              <a:buChar char="​"/>
            </a:pPr>
            <a:r>
              <a:rPr lang="en-US" b="1" u="none" strike="noStrike" baseline="0" dirty="0">
                <a:solidFill>
                  <a:schemeClr val="tx1"/>
                </a:solidFill>
              </a:rPr>
              <a:t>10%+ annual increase </a:t>
            </a:r>
            <a:r>
              <a:rPr lang="en-US" b="1" dirty="0">
                <a:solidFill>
                  <a:schemeClr val="tx1"/>
                </a:solidFill>
              </a:rPr>
              <a:t>degrees recently</a:t>
            </a:r>
          </a:p>
          <a:p>
            <a:pPr>
              <a:spcBef>
                <a:spcPts val="400"/>
              </a:spcBef>
              <a:spcAft>
                <a:spcPts val="400"/>
              </a:spcAft>
              <a:buFont typeface="Trebuchet MS" panose="020B0603020202020204" pitchFamily="34" charset="0"/>
              <a:buChar char="​"/>
            </a:pPr>
            <a:r>
              <a:rPr lang="en-US" b="1" i="1" dirty="0">
                <a:solidFill>
                  <a:schemeClr val="tx1"/>
                </a:solidFill>
              </a:rPr>
              <a:t>"The 30,000 students currently enrolled in engineering programs and innovation taking place at ASU is a draw…”</a:t>
            </a:r>
          </a:p>
          <a:p>
            <a:pPr algn="r">
              <a:spcBef>
                <a:spcPts val="400"/>
              </a:spcBef>
              <a:spcAft>
                <a:spcPts val="400"/>
              </a:spcAft>
            </a:pPr>
            <a:r>
              <a:rPr lang="en-US" sz="1300" dirty="0">
                <a:solidFill>
                  <a:schemeClr val="tx1"/>
                </a:solidFill>
              </a:rPr>
              <a:t>- </a:t>
            </a:r>
            <a:r>
              <a:rPr lang="en-US" sz="1400" dirty="0">
                <a:solidFill>
                  <a:schemeClr val="tx1"/>
                </a:solidFill>
              </a:rPr>
              <a:t>Chris Camacho, Greater Phoenix Economic Council President and CEO</a:t>
            </a:r>
            <a:endParaRPr lang="en-US" sz="1400" dirty="0">
              <a:solidFill>
                <a:schemeClr val="tx1"/>
              </a:solidFill>
              <a:cs typeface="Arial" panose="020B0604020202020204" pitchFamily="34" charset="0"/>
            </a:endParaRPr>
          </a:p>
        </p:txBody>
      </p:sp>
      <p:sp>
        <p:nvSpPr>
          <p:cNvPr id="4" name="ee4pFootnotes">
            <a:extLst>
              <a:ext uri="{FF2B5EF4-FFF2-40B4-BE49-F238E27FC236}">
                <a16:creationId xmlns:a16="http://schemas.microsoft.com/office/drawing/2014/main" id="{05B0448E-9A73-908D-FC07-B1C40AFB9A08}"/>
              </a:ext>
            </a:extLst>
          </p:cNvPr>
          <p:cNvSpPr>
            <a:spLocks noChangeArrowheads="1"/>
          </p:cNvSpPr>
          <p:nvPr/>
        </p:nvSpPr>
        <p:spPr bwMode="auto">
          <a:xfrm>
            <a:off x="630000" y="6144440"/>
            <a:ext cx="9030914" cy="415498"/>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Calibri" panose="020F0502020204030204" pitchFamily="34" charset="0"/>
                <a:cs typeface="Arial" pitchFamily="34" charset="0"/>
              </a:rPr>
              <a:t>1.  2020-21 number excludes 375 degrees awarded via ASU Digital Immersion (i.e. ASU Online) to ensure comparable numbers.   2. Maps to two digit CIP code 14.  Reflects in lower numbers than what school reports directly given non engineering degrees in portfolio </a:t>
            </a:r>
          </a:p>
          <a:p>
            <a:pPr>
              <a:lnSpc>
                <a:spcPct val="90000"/>
              </a:lnSpc>
            </a:pPr>
            <a:r>
              <a:rPr lang="en-US" sz="1000" dirty="0">
                <a:solidFill>
                  <a:srgbClr val="7F7F7F">
                    <a:lumMod val="50000"/>
                  </a:srgbClr>
                </a:solidFill>
                <a:latin typeface="Calibri" panose="020F0502020204030204" pitchFamily="34" charset="0"/>
                <a:cs typeface="Arial" pitchFamily="34" charset="0"/>
              </a:rPr>
              <a:t>Source: IPEDS (data pulled July 9, 2023), Arizona State website, interviews</a:t>
            </a:r>
          </a:p>
        </p:txBody>
      </p:sp>
    </p:spTree>
    <p:extLst>
      <p:ext uri="{BB962C8B-B14F-4D97-AF65-F5344CB8AC3E}">
        <p14:creationId xmlns:p14="http://schemas.microsoft.com/office/powerpoint/2010/main" val="2546130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A84DD48-A2AD-4EE3-0E72-DEBFF9DD002F}"/>
              </a:ext>
            </a:extLst>
          </p:cNvPr>
          <p:cNvGraphicFramePr>
            <a:graphicFrameLocks noChangeAspect="1"/>
          </p:cNvGraphicFramePr>
          <p:nvPr>
            <p:custDataLst>
              <p:tags r:id="rId1"/>
            </p:custDataLst>
            <p:extLst>
              <p:ext uri="{D42A27DB-BD31-4B8C-83A1-F6EECF244321}">
                <p14:modId xmlns:p14="http://schemas.microsoft.com/office/powerpoint/2010/main" val="1002761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4A84DD48-A2AD-4EE3-0E72-DEBFF9DD00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FE3B772-3367-D785-68B6-C5C727ECDD0D}"/>
              </a:ext>
            </a:extLst>
          </p:cNvPr>
          <p:cNvSpPr>
            <a:spLocks noGrp="1"/>
          </p:cNvSpPr>
          <p:nvPr>
            <p:ph type="title"/>
          </p:nvPr>
        </p:nvSpPr>
        <p:spPr>
          <a:xfrm>
            <a:off x="630000" y="622800"/>
            <a:ext cx="10933350" cy="332399"/>
          </a:xfrm>
        </p:spPr>
        <p:txBody>
          <a:bodyPr vert="horz"/>
          <a:lstStyle/>
          <a:p>
            <a:r>
              <a:rPr lang="en-US" dirty="0">
                <a:solidFill>
                  <a:srgbClr val="0C3C46"/>
                </a:solidFill>
              </a:rPr>
              <a:t>Example | </a:t>
            </a:r>
            <a:r>
              <a:rPr lang="en-US" dirty="0"/>
              <a:t>Student success: workforce alignment</a:t>
            </a:r>
          </a:p>
        </p:txBody>
      </p:sp>
      <p:sp>
        <p:nvSpPr>
          <p:cNvPr id="34" name="Rectangle 33" hidden="1">
            <a:extLst>
              <a:ext uri="{FF2B5EF4-FFF2-40B4-BE49-F238E27FC236}">
                <a16:creationId xmlns:a16="http://schemas.microsoft.com/office/drawing/2014/main" id="{DD825F54-E6F3-AD7A-5F5B-44DD9FD611A3}"/>
              </a:ext>
            </a:extLst>
          </p:cNvPr>
          <p:cNvSpPr/>
          <p:nvPr>
            <p:custDataLst>
              <p:tags r:id="rId2"/>
            </p:custDataLst>
          </p:nvPr>
        </p:nvSpPr>
        <p:spPr bwMode="gray">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600" dirty="0">
              <a:solidFill>
                <a:srgbClr val="FFFFFF"/>
              </a:solidFill>
              <a:latin typeface="Trebuchet MS" panose="020B0603020202020204" pitchFamily="34" charset="0"/>
              <a:sym typeface="Trebuchet MS" panose="020B0603020202020204" pitchFamily="34" charset="0"/>
            </a:endParaRPr>
          </a:p>
        </p:txBody>
      </p:sp>
      <p:grpSp>
        <p:nvGrpSpPr>
          <p:cNvPr id="14" name="Group 13">
            <a:extLst>
              <a:ext uri="{FF2B5EF4-FFF2-40B4-BE49-F238E27FC236}">
                <a16:creationId xmlns:a16="http://schemas.microsoft.com/office/drawing/2014/main" id="{659990AB-29F5-F3D3-386F-EBFEADC408E0}"/>
              </a:ext>
            </a:extLst>
          </p:cNvPr>
          <p:cNvGrpSpPr/>
          <p:nvPr/>
        </p:nvGrpSpPr>
        <p:grpSpPr>
          <a:xfrm>
            <a:off x="2185639" y="1279872"/>
            <a:ext cx="9389256" cy="4846320"/>
            <a:chOff x="2392121" y="1222722"/>
            <a:chExt cx="9182774" cy="4997599"/>
          </a:xfrm>
        </p:grpSpPr>
        <p:sp>
          <p:nvSpPr>
            <p:cNvPr id="7" name="Rectangle 6">
              <a:extLst>
                <a:ext uri="{FF2B5EF4-FFF2-40B4-BE49-F238E27FC236}">
                  <a16:creationId xmlns:a16="http://schemas.microsoft.com/office/drawing/2014/main" id="{AF0C2AB4-040B-488A-CD78-EE976F26BF6E}"/>
                </a:ext>
              </a:extLst>
            </p:cNvPr>
            <p:cNvSpPr/>
            <p:nvPr/>
          </p:nvSpPr>
          <p:spPr>
            <a:xfrm>
              <a:off x="2435077" y="1223416"/>
              <a:ext cx="9139818" cy="4988657"/>
            </a:xfrm>
            <a:prstGeom prst="rect">
              <a:avLst/>
            </a:prstGeom>
            <a:solidFill>
              <a:schemeClr val="bg1">
                <a:lumMod val="95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16" name="TextBox 15">
              <a:extLst>
                <a:ext uri="{FF2B5EF4-FFF2-40B4-BE49-F238E27FC236}">
                  <a16:creationId xmlns:a16="http://schemas.microsoft.com/office/drawing/2014/main" id="{873191E1-0634-805A-5AA2-D1BD82E637F2}"/>
                </a:ext>
              </a:extLst>
            </p:cNvPr>
            <p:cNvSpPr txBox="1"/>
            <p:nvPr/>
          </p:nvSpPr>
          <p:spPr>
            <a:xfrm>
              <a:off x="2965192" y="1427500"/>
              <a:ext cx="8596559" cy="20772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400"/>
                </a:spcAft>
                <a:buFont typeface="Trebuchet MS" panose="020B0603020202020204" pitchFamily="34" charset="0"/>
                <a:buChar char="​"/>
              </a:pPr>
              <a:r>
                <a:rPr lang="en-US" sz="1600" b="1" u="none" strike="noStrike" baseline="0" dirty="0">
                  <a:solidFill>
                    <a:schemeClr val="tx1"/>
                  </a:solidFill>
                </a:rPr>
                <a:t>Georgia QuickStart program provides customized recruiting and training services to businesses </a:t>
              </a:r>
              <a:r>
                <a:rPr lang="en-US" sz="1600" b="1" dirty="0">
                  <a:solidFill>
                    <a:schemeClr val="tx1"/>
                  </a:solidFill>
                </a:rPr>
                <a:t>looking to expand / reskill workforce</a:t>
              </a:r>
              <a:endParaRPr lang="en-US" sz="1600" b="1" u="none" strike="noStrike" baseline="0" dirty="0">
                <a:solidFill>
                  <a:schemeClr val="tx1"/>
                </a:solidFill>
              </a:endParaRPr>
            </a:p>
            <a:p>
              <a:pPr marL="378000" lvl="1" indent="-252000">
                <a:spcAft>
                  <a:spcPts val="400"/>
                </a:spcAft>
                <a:buClr>
                  <a:srgbClr val="1A798D"/>
                </a:buClr>
                <a:buFont typeface="Trebuchet MS" panose="020B0603020202020204" pitchFamily="34" charset="0"/>
                <a:buChar char="•"/>
              </a:pPr>
              <a:r>
                <a:rPr lang="en-US" sz="1400" dirty="0">
                  <a:solidFill>
                    <a:srgbClr val="575757"/>
                  </a:solidFill>
                </a:rPr>
                <a:t>Training programs include management and workplace success skills, workplace safety, computer skills, industrial maintenance, and others relevant to priority industries</a:t>
              </a:r>
              <a:endParaRPr lang="en-US" sz="1400" b="1" dirty="0">
                <a:solidFill>
                  <a:schemeClr val="tx1"/>
                </a:solidFill>
              </a:endParaRPr>
            </a:p>
            <a:p>
              <a:pPr>
                <a:spcAft>
                  <a:spcPts val="400"/>
                </a:spcAft>
              </a:pPr>
              <a:r>
                <a:rPr lang="en-US" sz="1600" b="1" dirty="0">
                  <a:solidFill>
                    <a:schemeClr val="tx1"/>
                  </a:solidFill>
                </a:rPr>
                <a:t>High Demand Career Initiative incentivizes businesses to create apprenticeship opportunities for GA students</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rPr>
                <a:t>In 2022, TCSG announced $1M to support apprenticeship creation in high-demand industries</a:t>
              </a:r>
              <a:endParaRPr lang="en-US" sz="1600" dirty="0">
                <a:solidFill>
                  <a:schemeClr val="tx1"/>
                </a:solidFill>
              </a:endParaRPr>
            </a:p>
          </p:txBody>
        </p:sp>
        <p:sp>
          <p:nvSpPr>
            <p:cNvPr id="15" name="TextBox 14">
              <a:extLst>
                <a:ext uri="{FF2B5EF4-FFF2-40B4-BE49-F238E27FC236}">
                  <a16:creationId xmlns:a16="http://schemas.microsoft.com/office/drawing/2014/main" id="{6B0BB485-AAF4-0E6A-623B-C811ED8F208E}"/>
                </a:ext>
              </a:extLst>
            </p:cNvPr>
            <p:cNvSpPr txBox="1"/>
            <p:nvPr/>
          </p:nvSpPr>
          <p:spPr>
            <a:xfrm>
              <a:off x="2965192" y="4038686"/>
              <a:ext cx="8596559" cy="20772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400"/>
                </a:spcAft>
              </a:pPr>
              <a:r>
                <a:rPr lang="en-US" sz="1600" b="1" u="none" strike="noStrike" baseline="0" dirty="0">
                  <a:solidFill>
                    <a:schemeClr val="tx1"/>
                  </a:solidFill>
                </a:rPr>
                <a:t>Job placement success rate can drive enrollment increases across TCSG system, with more and better opportunities for students to enter high-demand industries</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GA QuickStart program has trained 255,650 employees since its inception, and worked with over 2,500 companies in 159 counties</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Expansion of program provides increased value to education ecosystem and is fueled by growth in colleges, e.g., South Georgia Technical College increased enrollment by 11.7%, and Wiregrass Technical College increased enrollment by 12.2% in 2021-22</a:t>
              </a:r>
              <a:endParaRPr lang="en-US" sz="1400" baseline="30000" dirty="0">
                <a:solidFill>
                  <a:srgbClr val="575757"/>
                </a:solidFill>
                <a:cs typeface="Arial" panose="020B0604020202020204" pitchFamily="34" charset="0"/>
              </a:endParaRPr>
            </a:p>
          </p:txBody>
        </p:sp>
        <p:cxnSp>
          <p:nvCxnSpPr>
            <p:cNvPr id="22" name="Straight Connector 21">
              <a:extLst>
                <a:ext uri="{FF2B5EF4-FFF2-40B4-BE49-F238E27FC236}">
                  <a16:creationId xmlns:a16="http://schemas.microsoft.com/office/drawing/2014/main" id="{2CF82562-A7BC-B47D-3581-01ED3374E81F}"/>
                </a:ext>
              </a:extLst>
            </p:cNvPr>
            <p:cNvCxnSpPr>
              <a:cxnSpLocks/>
            </p:cNvCxnSpPr>
            <p:nvPr/>
          </p:nvCxnSpPr>
          <p:spPr>
            <a:xfrm>
              <a:off x="3075003" y="3815843"/>
              <a:ext cx="8375984" cy="0"/>
            </a:xfrm>
            <a:prstGeom prst="line">
              <a:avLst/>
            </a:prstGeom>
            <a:ln w="12700"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6A88D15-907E-5916-A0A9-7FAAF6969768}"/>
                </a:ext>
              </a:extLst>
            </p:cNvPr>
            <p:cNvSpPr txBox="1"/>
            <p:nvPr/>
          </p:nvSpPr>
          <p:spPr>
            <a:xfrm>
              <a:off x="3271813" y="3659237"/>
              <a:ext cx="884505" cy="252542"/>
            </a:xfrm>
            <a:prstGeom prst="rect">
              <a:avLst/>
            </a:prstGeom>
            <a:solidFill>
              <a:schemeClr val="bg1">
                <a:lumMod val="95000"/>
              </a:schemeClr>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2"/>
                  </a:solidFill>
                </a:rPr>
                <a:t>Impact</a:t>
              </a:r>
            </a:p>
          </p:txBody>
        </p:sp>
        <p:sp>
          <p:nvSpPr>
            <p:cNvPr id="12" name="Rectangle 11">
              <a:extLst>
                <a:ext uri="{FF2B5EF4-FFF2-40B4-BE49-F238E27FC236}">
                  <a16:creationId xmlns:a16="http://schemas.microsoft.com/office/drawing/2014/main" id="{AC15449C-AB4F-7E25-DD79-21E61E66471E}"/>
                </a:ext>
              </a:extLst>
            </p:cNvPr>
            <p:cNvSpPr/>
            <p:nvPr/>
          </p:nvSpPr>
          <p:spPr>
            <a:xfrm>
              <a:off x="2392121" y="1315780"/>
              <a:ext cx="45719" cy="4646341"/>
            </a:xfrm>
            <a:prstGeom prst="rect">
              <a:avLst/>
            </a:prstGeom>
            <a:solidFill>
              <a:schemeClr val="bg1"/>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6" name="Freeform: Shape 25">
              <a:extLst>
                <a:ext uri="{FF2B5EF4-FFF2-40B4-BE49-F238E27FC236}">
                  <a16:creationId xmlns:a16="http://schemas.microsoft.com/office/drawing/2014/main" id="{96B80DAF-F8F8-C6D6-3783-DBF75666750B}"/>
                </a:ext>
              </a:extLst>
            </p:cNvPr>
            <p:cNvSpPr/>
            <p:nvPr/>
          </p:nvSpPr>
          <p:spPr>
            <a:xfrm>
              <a:off x="2427487" y="1222722"/>
              <a:ext cx="460646" cy="4993918"/>
            </a:xfrm>
            <a:custGeom>
              <a:avLst/>
              <a:gdLst>
                <a:gd name="connsiteX0" fmla="*/ 0 w 472191"/>
                <a:gd name="connsiteY0" fmla="*/ 0 h 4639455"/>
                <a:gd name="connsiteX1" fmla="*/ 472191 w 472191"/>
                <a:gd name="connsiteY1" fmla="*/ 2300990 h 4639455"/>
                <a:gd name="connsiteX2" fmla="*/ 0 w 472191"/>
                <a:gd name="connsiteY2" fmla="*/ 4639455 h 4639455"/>
              </a:gdLst>
              <a:ahLst/>
              <a:cxnLst>
                <a:cxn ang="0">
                  <a:pos x="connsiteX0" y="connsiteY0"/>
                </a:cxn>
                <a:cxn ang="0">
                  <a:pos x="connsiteX1" y="connsiteY1"/>
                </a:cxn>
                <a:cxn ang="0">
                  <a:pos x="connsiteX2" y="connsiteY2"/>
                </a:cxn>
              </a:cxnLst>
              <a:rect l="l" t="t" r="r" b="b"/>
              <a:pathLst>
                <a:path w="472191" h="4639455">
                  <a:moveTo>
                    <a:pt x="0" y="0"/>
                  </a:moveTo>
                  <a:lnTo>
                    <a:pt x="472191" y="2300990"/>
                  </a:lnTo>
                  <a:lnTo>
                    <a:pt x="0" y="4639455"/>
                  </a:lnTo>
                </a:path>
              </a:pathLst>
            </a:custGeom>
            <a:solidFill>
              <a:schemeClr val="bg1"/>
            </a:solidFill>
            <a:ln w="19050" cap="flat" cmpd="sng" algn="ctr">
              <a:solidFill>
                <a:srgbClr val="0C77A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27" name="Straight Connector 26">
              <a:extLst>
                <a:ext uri="{FF2B5EF4-FFF2-40B4-BE49-F238E27FC236}">
                  <a16:creationId xmlns:a16="http://schemas.microsoft.com/office/drawing/2014/main" id="{90AED74A-9FBE-E5F8-57F8-4B50CD17FE6F}"/>
                </a:ext>
              </a:extLst>
            </p:cNvPr>
            <p:cNvCxnSpPr/>
            <p:nvPr/>
          </p:nvCxnSpPr>
          <p:spPr>
            <a:xfrm>
              <a:off x="11561993" y="1230915"/>
              <a:ext cx="1" cy="4989406"/>
            </a:xfrm>
            <a:prstGeom prst="line">
              <a:avLst/>
            </a:prstGeom>
            <a:ln w="19050" cap="flat" cmpd="sng" algn="ctr">
              <a:solidFill>
                <a:srgbClr val="0C77A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 name="ee4pFootnotes">
            <a:extLst>
              <a:ext uri="{FF2B5EF4-FFF2-40B4-BE49-F238E27FC236}">
                <a16:creationId xmlns:a16="http://schemas.microsoft.com/office/drawing/2014/main" id="{DF99C7FE-3298-6B3B-932B-E88EC5A9FE3E}"/>
              </a:ext>
            </a:extLst>
          </p:cNvPr>
          <p:cNvSpPr>
            <a:spLocks noChangeArrowheads="1"/>
          </p:cNvSpPr>
          <p:nvPr/>
        </p:nvSpPr>
        <p:spPr bwMode="auto">
          <a:xfrm>
            <a:off x="630000" y="6421439"/>
            <a:ext cx="903091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Calibri" panose="020F0502020204030204" pitchFamily="34" charset="0"/>
                <a:cs typeface="Arial" pitchFamily="34" charset="0"/>
              </a:rPr>
              <a:t>Source: Technical College System of Georgia websites; Georgia QuickStart website; South GA Tech website</a:t>
            </a:r>
          </a:p>
        </p:txBody>
      </p:sp>
      <p:pic>
        <p:nvPicPr>
          <p:cNvPr id="8" name="Picture 7">
            <a:extLst>
              <a:ext uri="{FF2B5EF4-FFF2-40B4-BE49-F238E27FC236}">
                <a16:creationId xmlns:a16="http://schemas.microsoft.com/office/drawing/2014/main" id="{976B62D1-8D83-1287-E11C-ABC280E1F631}"/>
              </a:ext>
            </a:extLst>
          </p:cNvPr>
          <p:cNvPicPr>
            <a:picLocks noChangeAspect="1"/>
          </p:cNvPicPr>
          <p:nvPr/>
        </p:nvPicPr>
        <p:blipFill>
          <a:blip r:embed="rId6"/>
          <a:stretch>
            <a:fillRect/>
          </a:stretch>
        </p:blipFill>
        <p:spPr>
          <a:xfrm>
            <a:off x="630000" y="3443551"/>
            <a:ext cx="1946111" cy="518963"/>
          </a:xfrm>
          <a:prstGeom prst="rect">
            <a:avLst/>
          </a:prstGeom>
        </p:spPr>
      </p:pic>
    </p:spTree>
    <p:extLst>
      <p:ext uri="{BB962C8B-B14F-4D97-AF65-F5344CB8AC3E}">
        <p14:creationId xmlns:p14="http://schemas.microsoft.com/office/powerpoint/2010/main" val="41803869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A84DD48-A2AD-4EE3-0E72-DEBFF9DD002F}"/>
              </a:ext>
            </a:extLst>
          </p:cNvPr>
          <p:cNvGraphicFramePr>
            <a:graphicFrameLocks noChangeAspect="1"/>
          </p:cNvGraphicFramePr>
          <p:nvPr>
            <p:custDataLst>
              <p:tags r:id="rId1"/>
            </p:custDataLst>
            <p:extLst>
              <p:ext uri="{D42A27DB-BD31-4B8C-83A1-F6EECF244321}">
                <p14:modId xmlns:p14="http://schemas.microsoft.com/office/powerpoint/2010/main" val="1294255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4A84DD48-A2AD-4EE3-0E72-DEBFF9DD00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FE3B772-3367-D785-68B6-C5C727ECDD0D}"/>
              </a:ext>
            </a:extLst>
          </p:cNvPr>
          <p:cNvSpPr>
            <a:spLocks noGrp="1"/>
          </p:cNvSpPr>
          <p:nvPr>
            <p:ph type="title"/>
          </p:nvPr>
        </p:nvSpPr>
        <p:spPr>
          <a:xfrm>
            <a:off x="630000" y="622800"/>
            <a:ext cx="10933350" cy="332399"/>
          </a:xfrm>
        </p:spPr>
        <p:txBody>
          <a:bodyPr vert="horz"/>
          <a:lstStyle/>
          <a:p>
            <a:r>
              <a:rPr lang="en-US" dirty="0">
                <a:solidFill>
                  <a:srgbClr val="0C3C46"/>
                </a:solidFill>
              </a:rPr>
              <a:t>Example | </a:t>
            </a:r>
            <a:r>
              <a:rPr lang="en-US" dirty="0"/>
              <a:t>Tech development and commercialization</a:t>
            </a:r>
          </a:p>
        </p:txBody>
      </p:sp>
      <p:sp>
        <p:nvSpPr>
          <p:cNvPr id="34" name="Rectangle 33" hidden="1">
            <a:extLst>
              <a:ext uri="{FF2B5EF4-FFF2-40B4-BE49-F238E27FC236}">
                <a16:creationId xmlns:a16="http://schemas.microsoft.com/office/drawing/2014/main" id="{DD825F54-E6F3-AD7A-5F5B-44DD9FD611A3}"/>
              </a:ext>
            </a:extLst>
          </p:cNvPr>
          <p:cNvSpPr/>
          <p:nvPr>
            <p:custDataLst>
              <p:tags r:id="rId2"/>
            </p:custDataLst>
          </p:nvPr>
        </p:nvSpPr>
        <p:spPr bwMode="gray">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600" dirty="0">
              <a:solidFill>
                <a:srgbClr val="FFFFFF"/>
              </a:solidFill>
              <a:latin typeface="Trebuchet MS" panose="020B0603020202020204" pitchFamily="34" charset="0"/>
              <a:sym typeface="Trebuchet MS" panose="020B0603020202020204" pitchFamily="34" charset="0"/>
            </a:endParaRPr>
          </a:p>
        </p:txBody>
      </p:sp>
      <p:grpSp>
        <p:nvGrpSpPr>
          <p:cNvPr id="14" name="Group 13">
            <a:extLst>
              <a:ext uri="{FF2B5EF4-FFF2-40B4-BE49-F238E27FC236}">
                <a16:creationId xmlns:a16="http://schemas.microsoft.com/office/drawing/2014/main" id="{659990AB-29F5-F3D3-386F-EBFEADC408E0}"/>
              </a:ext>
            </a:extLst>
          </p:cNvPr>
          <p:cNvGrpSpPr/>
          <p:nvPr/>
        </p:nvGrpSpPr>
        <p:grpSpPr>
          <a:xfrm>
            <a:off x="2185639" y="1279872"/>
            <a:ext cx="9389256" cy="4846320"/>
            <a:chOff x="2392121" y="1222722"/>
            <a:chExt cx="9182774" cy="4997599"/>
          </a:xfrm>
        </p:grpSpPr>
        <p:sp>
          <p:nvSpPr>
            <p:cNvPr id="7" name="Rectangle 6">
              <a:extLst>
                <a:ext uri="{FF2B5EF4-FFF2-40B4-BE49-F238E27FC236}">
                  <a16:creationId xmlns:a16="http://schemas.microsoft.com/office/drawing/2014/main" id="{AF0C2AB4-040B-488A-CD78-EE976F26BF6E}"/>
                </a:ext>
              </a:extLst>
            </p:cNvPr>
            <p:cNvSpPr/>
            <p:nvPr/>
          </p:nvSpPr>
          <p:spPr>
            <a:xfrm>
              <a:off x="2435077" y="1223416"/>
              <a:ext cx="9139818" cy="4988657"/>
            </a:xfrm>
            <a:prstGeom prst="rect">
              <a:avLst/>
            </a:prstGeom>
            <a:solidFill>
              <a:schemeClr val="bg1">
                <a:lumMod val="95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16" name="TextBox 15">
              <a:extLst>
                <a:ext uri="{FF2B5EF4-FFF2-40B4-BE49-F238E27FC236}">
                  <a16:creationId xmlns:a16="http://schemas.microsoft.com/office/drawing/2014/main" id="{873191E1-0634-805A-5AA2-D1BD82E637F2}"/>
                </a:ext>
              </a:extLst>
            </p:cNvPr>
            <p:cNvSpPr txBox="1"/>
            <p:nvPr/>
          </p:nvSpPr>
          <p:spPr>
            <a:xfrm>
              <a:off x="2965192" y="1427500"/>
              <a:ext cx="8596559" cy="20772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400"/>
                </a:spcAft>
                <a:buFont typeface="Trebuchet MS" panose="020B0603020202020204" pitchFamily="34" charset="0"/>
                <a:buChar char="​"/>
              </a:pPr>
              <a:r>
                <a:rPr lang="en-US" sz="1600" b="1" u="none" strike="noStrike" baseline="0" dirty="0">
                  <a:solidFill>
                    <a:schemeClr val="tx1"/>
                  </a:solidFill>
                </a:rPr>
                <a:t>Cultivation of a strong spirit of tech development to make </a:t>
              </a:r>
              <a:br>
                <a:rPr lang="en-US" sz="1600" b="1" u="none" strike="noStrike" baseline="0" dirty="0">
                  <a:solidFill>
                    <a:schemeClr val="tx1"/>
                  </a:solidFill>
                </a:rPr>
              </a:br>
              <a:r>
                <a:rPr lang="en-US" sz="1600" b="1" u="none" strike="noStrike" baseline="0" dirty="0">
                  <a:solidFill>
                    <a:schemeClr val="tx1"/>
                  </a:solidFill>
                </a:rPr>
                <a:t>an economic impact</a:t>
              </a:r>
              <a:endParaRPr lang="en-US" sz="1600" b="1" dirty="0">
                <a:solidFill>
                  <a:schemeClr val="tx1"/>
                </a:solidFill>
              </a:endParaRP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Invested behind the Penn Center for Innovation (PCI), PCI Fellows and PCI Ventures, </a:t>
              </a:r>
              <a:br>
                <a:rPr lang="en-US" sz="1400" dirty="0">
                  <a:solidFill>
                    <a:srgbClr val="575757"/>
                  </a:solidFill>
                  <a:cs typeface="Arial" panose="020B0604020202020204" pitchFamily="34" charset="0"/>
                </a:rPr>
              </a:br>
              <a:r>
                <a:rPr lang="en-US" sz="1400" dirty="0">
                  <a:solidFill>
                    <a:srgbClr val="575757"/>
                  </a:solidFill>
                  <a:cs typeface="Arial" panose="020B0604020202020204" pitchFamily="34" charset="0"/>
                </a:rPr>
                <a:t>all aiding in the discovery and commercialization of R&amp;D</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Provided pathways for both students (Y-Prize Comp) and alumni (Penn Venture Lab) </a:t>
              </a:r>
              <a:br>
                <a:rPr lang="en-US" sz="1400" dirty="0">
                  <a:solidFill>
                    <a:srgbClr val="575757"/>
                  </a:solidFill>
                  <a:cs typeface="Arial" panose="020B0604020202020204" pitchFamily="34" charset="0"/>
                </a:rPr>
              </a:br>
              <a:r>
                <a:rPr lang="en-US" sz="1400" dirty="0">
                  <a:solidFill>
                    <a:srgbClr val="575757"/>
                  </a:solidFill>
                  <a:cs typeface="Arial" panose="020B0604020202020204" pitchFamily="34" charset="0"/>
                </a:rPr>
                <a:t>to gain funds and awards</a:t>
              </a:r>
              <a:endParaRPr lang="en-US" sz="1400" baseline="30000" dirty="0">
                <a:solidFill>
                  <a:srgbClr val="575757"/>
                </a:solidFill>
                <a:cs typeface="Arial" panose="020B0604020202020204" pitchFamily="34" charset="0"/>
              </a:endParaRPr>
            </a:p>
          </p:txBody>
        </p:sp>
        <p:sp>
          <p:nvSpPr>
            <p:cNvPr id="15" name="TextBox 14">
              <a:extLst>
                <a:ext uri="{FF2B5EF4-FFF2-40B4-BE49-F238E27FC236}">
                  <a16:creationId xmlns:a16="http://schemas.microsoft.com/office/drawing/2014/main" id="{6B0BB485-AAF4-0E6A-623B-C811ED8F208E}"/>
                </a:ext>
              </a:extLst>
            </p:cNvPr>
            <p:cNvSpPr txBox="1"/>
            <p:nvPr/>
          </p:nvSpPr>
          <p:spPr>
            <a:xfrm>
              <a:off x="2965192" y="4038686"/>
              <a:ext cx="8596559" cy="20772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400"/>
                </a:spcAft>
              </a:pPr>
              <a:r>
                <a:rPr lang="en-US" sz="1600" b="1" u="none" strike="noStrike" baseline="0" dirty="0">
                  <a:solidFill>
                    <a:schemeClr val="tx1"/>
                  </a:solidFill>
                </a:rPr>
                <a:t>Significant recognition of Penn as an innovation hub for research and innovation, attracting </a:t>
              </a:r>
              <a:br>
                <a:rPr lang="en-US" sz="1600" b="1" u="none" strike="noStrike" baseline="0" dirty="0">
                  <a:solidFill>
                    <a:schemeClr val="tx1"/>
                  </a:solidFill>
                </a:rPr>
              </a:br>
              <a:r>
                <a:rPr lang="en-US" sz="1600" b="1" u="none" strike="noStrike" baseline="0" dirty="0">
                  <a:solidFill>
                    <a:schemeClr val="tx1"/>
                  </a:solidFill>
                </a:rPr>
                <a:t>talent and business to PA</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Ranked first in technology licensing income, top #2 for research and #4 for most innovative university in the world – attracting key talent to Philadelphia</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Increased participation across multiple schools, &amp; significant outcomes impacting broader community: over 900 patents filled by PCI, 75 companies supported, and $536M raised by PCI Venture companies since 2014</a:t>
              </a:r>
              <a:endParaRPr lang="en-US" sz="1400" baseline="30000" dirty="0">
                <a:solidFill>
                  <a:srgbClr val="575757"/>
                </a:solidFill>
                <a:cs typeface="Arial" panose="020B0604020202020204" pitchFamily="34" charset="0"/>
              </a:endParaRPr>
            </a:p>
          </p:txBody>
        </p:sp>
        <p:cxnSp>
          <p:nvCxnSpPr>
            <p:cNvPr id="22" name="Straight Connector 21">
              <a:extLst>
                <a:ext uri="{FF2B5EF4-FFF2-40B4-BE49-F238E27FC236}">
                  <a16:creationId xmlns:a16="http://schemas.microsoft.com/office/drawing/2014/main" id="{2CF82562-A7BC-B47D-3581-01ED3374E81F}"/>
                </a:ext>
              </a:extLst>
            </p:cNvPr>
            <p:cNvCxnSpPr>
              <a:cxnSpLocks/>
            </p:cNvCxnSpPr>
            <p:nvPr/>
          </p:nvCxnSpPr>
          <p:spPr>
            <a:xfrm>
              <a:off x="3075003" y="3815843"/>
              <a:ext cx="8375984" cy="0"/>
            </a:xfrm>
            <a:prstGeom prst="line">
              <a:avLst/>
            </a:prstGeom>
            <a:ln w="12700"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6A88D15-907E-5916-A0A9-7FAAF6969768}"/>
                </a:ext>
              </a:extLst>
            </p:cNvPr>
            <p:cNvSpPr txBox="1"/>
            <p:nvPr/>
          </p:nvSpPr>
          <p:spPr>
            <a:xfrm>
              <a:off x="3271813" y="3659237"/>
              <a:ext cx="884505" cy="252542"/>
            </a:xfrm>
            <a:prstGeom prst="rect">
              <a:avLst/>
            </a:prstGeom>
            <a:solidFill>
              <a:schemeClr val="bg1">
                <a:lumMod val="95000"/>
              </a:schemeClr>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2"/>
                  </a:solidFill>
                </a:rPr>
                <a:t>Impact</a:t>
              </a:r>
            </a:p>
          </p:txBody>
        </p:sp>
        <p:sp>
          <p:nvSpPr>
            <p:cNvPr id="12" name="Rectangle 11">
              <a:extLst>
                <a:ext uri="{FF2B5EF4-FFF2-40B4-BE49-F238E27FC236}">
                  <a16:creationId xmlns:a16="http://schemas.microsoft.com/office/drawing/2014/main" id="{AC15449C-AB4F-7E25-DD79-21E61E66471E}"/>
                </a:ext>
              </a:extLst>
            </p:cNvPr>
            <p:cNvSpPr/>
            <p:nvPr/>
          </p:nvSpPr>
          <p:spPr>
            <a:xfrm>
              <a:off x="2392121" y="1315780"/>
              <a:ext cx="45719" cy="4646341"/>
            </a:xfrm>
            <a:prstGeom prst="rect">
              <a:avLst/>
            </a:prstGeom>
            <a:solidFill>
              <a:schemeClr val="bg1"/>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6" name="Freeform: Shape 25">
              <a:extLst>
                <a:ext uri="{FF2B5EF4-FFF2-40B4-BE49-F238E27FC236}">
                  <a16:creationId xmlns:a16="http://schemas.microsoft.com/office/drawing/2014/main" id="{96B80DAF-F8F8-C6D6-3783-DBF75666750B}"/>
                </a:ext>
              </a:extLst>
            </p:cNvPr>
            <p:cNvSpPr/>
            <p:nvPr/>
          </p:nvSpPr>
          <p:spPr>
            <a:xfrm>
              <a:off x="2427487" y="1222722"/>
              <a:ext cx="460646" cy="4993918"/>
            </a:xfrm>
            <a:custGeom>
              <a:avLst/>
              <a:gdLst>
                <a:gd name="connsiteX0" fmla="*/ 0 w 472191"/>
                <a:gd name="connsiteY0" fmla="*/ 0 h 4639455"/>
                <a:gd name="connsiteX1" fmla="*/ 472191 w 472191"/>
                <a:gd name="connsiteY1" fmla="*/ 2300990 h 4639455"/>
                <a:gd name="connsiteX2" fmla="*/ 0 w 472191"/>
                <a:gd name="connsiteY2" fmla="*/ 4639455 h 4639455"/>
              </a:gdLst>
              <a:ahLst/>
              <a:cxnLst>
                <a:cxn ang="0">
                  <a:pos x="connsiteX0" y="connsiteY0"/>
                </a:cxn>
                <a:cxn ang="0">
                  <a:pos x="connsiteX1" y="connsiteY1"/>
                </a:cxn>
                <a:cxn ang="0">
                  <a:pos x="connsiteX2" y="connsiteY2"/>
                </a:cxn>
              </a:cxnLst>
              <a:rect l="l" t="t" r="r" b="b"/>
              <a:pathLst>
                <a:path w="472191" h="4639455">
                  <a:moveTo>
                    <a:pt x="0" y="0"/>
                  </a:moveTo>
                  <a:lnTo>
                    <a:pt x="472191" y="2300990"/>
                  </a:lnTo>
                  <a:lnTo>
                    <a:pt x="0" y="4639455"/>
                  </a:lnTo>
                </a:path>
              </a:pathLst>
            </a:custGeom>
            <a:solidFill>
              <a:schemeClr val="bg1"/>
            </a:solidFill>
            <a:ln w="19050" cap="flat"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27" name="Straight Connector 26">
              <a:extLst>
                <a:ext uri="{FF2B5EF4-FFF2-40B4-BE49-F238E27FC236}">
                  <a16:creationId xmlns:a16="http://schemas.microsoft.com/office/drawing/2014/main" id="{90AED74A-9FBE-E5F8-57F8-4B50CD17FE6F}"/>
                </a:ext>
              </a:extLst>
            </p:cNvPr>
            <p:cNvCxnSpPr/>
            <p:nvPr/>
          </p:nvCxnSpPr>
          <p:spPr>
            <a:xfrm>
              <a:off x="11561993" y="1230915"/>
              <a:ext cx="1" cy="4989406"/>
            </a:xfrm>
            <a:prstGeom prst="line">
              <a:avLst/>
            </a:prstGeom>
            <a:ln w="19050" cap="flat" cmpd="sng" algn="ctr">
              <a:solidFill>
                <a:schemeClr val="accent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5" name="Picture 6" descr="Download Penn Logos | Penn Brand Standards">
            <a:extLst>
              <a:ext uri="{FF2B5EF4-FFF2-40B4-BE49-F238E27FC236}">
                <a16:creationId xmlns:a16="http://schemas.microsoft.com/office/drawing/2014/main" id="{CFE1BD5C-D407-3A1D-8137-FB64F5C340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89" y="3111753"/>
            <a:ext cx="1773292" cy="1182559"/>
          </a:xfrm>
          <a:prstGeom prst="rect">
            <a:avLst/>
          </a:prstGeom>
          <a:noFill/>
          <a:extLst>
            <a:ext uri="{909E8E84-426E-40DD-AFC4-6F175D3DCCD1}">
              <a14:hiddenFill xmlns:a14="http://schemas.microsoft.com/office/drawing/2010/main">
                <a:solidFill>
                  <a:srgbClr val="FFFFFF"/>
                </a:solidFill>
              </a14:hiddenFill>
            </a:ext>
          </a:extLst>
        </p:spPr>
      </p:pic>
      <p:sp>
        <p:nvSpPr>
          <p:cNvPr id="9" name="ee4pFootnotes">
            <a:extLst>
              <a:ext uri="{FF2B5EF4-FFF2-40B4-BE49-F238E27FC236}">
                <a16:creationId xmlns:a16="http://schemas.microsoft.com/office/drawing/2014/main" id="{7FC3819A-FFDF-8268-F44A-6ADFC557D136}"/>
              </a:ext>
            </a:extLst>
          </p:cNvPr>
          <p:cNvSpPr>
            <a:spLocks noChangeArrowheads="1"/>
          </p:cNvSpPr>
          <p:nvPr/>
        </p:nvSpPr>
        <p:spPr bwMode="auto">
          <a:xfrm>
            <a:off x="630000" y="6421439"/>
            <a:ext cx="903091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Calibri" panose="020F0502020204030204" pitchFamily="34" charset="0"/>
                <a:cs typeface="Arial" pitchFamily="34" charset="0"/>
              </a:rPr>
              <a:t>Source: University of Pennsylvania websites; Technical.ly; Philadelphia Magazine; Philadelphia Inquirer; BCG analysis</a:t>
            </a:r>
          </a:p>
        </p:txBody>
      </p:sp>
    </p:spTree>
    <p:extLst>
      <p:ext uri="{BB962C8B-B14F-4D97-AF65-F5344CB8AC3E}">
        <p14:creationId xmlns:p14="http://schemas.microsoft.com/office/powerpoint/2010/main" val="29329488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A84DD48-A2AD-4EE3-0E72-DEBFF9DD002F}"/>
              </a:ext>
            </a:extLst>
          </p:cNvPr>
          <p:cNvGraphicFramePr>
            <a:graphicFrameLocks noChangeAspect="1"/>
          </p:cNvGraphicFramePr>
          <p:nvPr>
            <p:custDataLst>
              <p:tags r:id="rId1"/>
            </p:custDataLst>
            <p:extLst>
              <p:ext uri="{D42A27DB-BD31-4B8C-83A1-F6EECF244321}">
                <p14:modId xmlns:p14="http://schemas.microsoft.com/office/powerpoint/2010/main" val="2496357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4A84DD48-A2AD-4EE3-0E72-DEBFF9DD00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FE3B772-3367-D785-68B6-C5C727ECDD0D}"/>
              </a:ext>
            </a:extLst>
          </p:cNvPr>
          <p:cNvSpPr>
            <a:spLocks noGrp="1"/>
          </p:cNvSpPr>
          <p:nvPr>
            <p:ph type="title"/>
          </p:nvPr>
        </p:nvSpPr>
        <p:spPr>
          <a:xfrm>
            <a:off x="630000" y="622800"/>
            <a:ext cx="10933350" cy="332399"/>
          </a:xfrm>
        </p:spPr>
        <p:txBody>
          <a:bodyPr vert="horz"/>
          <a:lstStyle/>
          <a:p>
            <a:r>
              <a:rPr lang="en-US" dirty="0">
                <a:solidFill>
                  <a:srgbClr val="0C3C46"/>
                </a:solidFill>
              </a:rPr>
              <a:t>Example | </a:t>
            </a:r>
            <a:r>
              <a:rPr lang="en-US" dirty="0"/>
              <a:t>Beyond placemaking; fostering destination cities</a:t>
            </a:r>
          </a:p>
        </p:txBody>
      </p:sp>
      <p:sp>
        <p:nvSpPr>
          <p:cNvPr id="34" name="Rectangle 33" hidden="1">
            <a:extLst>
              <a:ext uri="{FF2B5EF4-FFF2-40B4-BE49-F238E27FC236}">
                <a16:creationId xmlns:a16="http://schemas.microsoft.com/office/drawing/2014/main" id="{DD825F54-E6F3-AD7A-5F5B-44DD9FD611A3}"/>
              </a:ext>
            </a:extLst>
          </p:cNvPr>
          <p:cNvSpPr/>
          <p:nvPr>
            <p:custDataLst>
              <p:tags r:id="rId2"/>
            </p:custDataLst>
          </p:nvPr>
        </p:nvSpPr>
        <p:spPr bwMode="gray">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600" dirty="0">
              <a:solidFill>
                <a:srgbClr val="FFFFFF"/>
              </a:solidFill>
              <a:latin typeface="Trebuchet MS" panose="020B0603020202020204" pitchFamily="34" charset="0"/>
              <a:sym typeface="Trebuchet MS" panose="020B0603020202020204" pitchFamily="34" charset="0"/>
            </a:endParaRPr>
          </a:p>
        </p:txBody>
      </p:sp>
      <p:grpSp>
        <p:nvGrpSpPr>
          <p:cNvPr id="14" name="Group 13">
            <a:extLst>
              <a:ext uri="{FF2B5EF4-FFF2-40B4-BE49-F238E27FC236}">
                <a16:creationId xmlns:a16="http://schemas.microsoft.com/office/drawing/2014/main" id="{659990AB-29F5-F3D3-386F-EBFEADC408E0}"/>
              </a:ext>
            </a:extLst>
          </p:cNvPr>
          <p:cNvGrpSpPr/>
          <p:nvPr/>
        </p:nvGrpSpPr>
        <p:grpSpPr>
          <a:xfrm>
            <a:off x="2185639" y="1279872"/>
            <a:ext cx="9389256" cy="4846320"/>
            <a:chOff x="2392121" y="1222722"/>
            <a:chExt cx="9182774" cy="4997599"/>
          </a:xfrm>
        </p:grpSpPr>
        <p:sp>
          <p:nvSpPr>
            <p:cNvPr id="7" name="Rectangle 6">
              <a:extLst>
                <a:ext uri="{FF2B5EF4-FFF2-40B4-BE49-F238E27FC236}">
                  <a16:creationId xmlns:a16="http://schemas.microsoft.com/office/drawing/2014/main" id="{AF0C2AB4-040B-488A-CD78-EE976F26BF6E}"/>
                </a:ext>
              </a:extLst>
            </p:cNvPr>
            <p:cNvSpPr/>
            <p:nvPr/>
          </p:nvSpPr>
          <p:spPr>
            <a:xfrm>
              <a:off x="2435077" y="1223416"/>
              <a:ext cx="9139818" cy="4988657"/>
            </a:xfrm>
            <a:prstGeom prst="rect">
              <a:avLst/>
            </a:prstGeom>
            <a:solidFill>
              <a:schemeClr val="bg1">
                <a:lumMod val="95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16" name="TextBox 15">
              <a:extLst>
                <a:ext uri="{FF2B5EF4-FFF2-40B4-BE49-F238E27FC236}">
                  <a16:creationId xmlns:a16="http://schemas.microsoft.com/office/drawing/2014/main" id="{873191E1-0634-805A-5AA2-D1BD82E637F2}"/>
                </a:ext>
              </a:extLst>
            </p:cNvPr>
            <p:cNvSpPr txBox="1"/>
            <p:nvPr/>
          </p:nvSpPr>
          <p:spPr>
            <a:xfrm>
              <a:off x="2965192" y="1427500"/>
              <a:ext cx="8596559" cy="20772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400"/>
                </a:spcAft>
                <a:buFont typeface="Trebuchet MS" panose="020B0603020202020204" pitchFamily="34" charset="0"/>
                <a:buChar char="​"/>
              </a:pPr>
              <a:r>
                <a:rPr lang="en-US" sz="1600" b="1" u="none" strike="noStrike" baseline="0" dirty="0">
                  <a:solidFill>
                    <a:schemeClr val="tx1"/>
                  </a:solidFill>
                </a:rPr>
                <a:t>Focus on technological investment</a:t>
              </a:r>
              <a:r>
                <a:rPr lang="en-US" sz="1600" b="1" dirty="0">
                  <a:solidFill>
                    <a:schemeClr val="tx1"/>
                  </a:solidFill>
                </a:rPr>
                <a:t> and career pathway / </a:t>
              </a:r>
              <a:r>
                <a:rPr lang="en-US" sz="1600" b="1" u="none" strike="noStrike" baseline="0" dirty="0">
                  <a:solidFill>
                    <a:schemeClr val="tx1"/>
                  </a:solidFill>
                </a:rPr>
                <a:t>reskilling opportunities for </a:t>
              </a:r>
              <a:br>
                <a:rPr lang="en-US" sz="1600" b="1" u="none" strike="noStrike" baseline="0" dirty="0">
                  <a:solidFill>
                    <a:schemeClr val="tx1"/>
                  </a:solidFill>
                </a:rPr>
              </a:br>
              <a:r>
                <a:rPr lang="en-US" sz="1600" b="1" u="none" strike="noStrike" baseline="0" dirty="0">
                  <a:solidFill>
                    <a:schemeClr val="tx1"/>
                  </a:solidFill>
                </a:rPr>
                <a:t>local talent</a:t>
              </a:r>
              <a:endParaRPr lang="en-US" sz="1600" b="1" dirty="0">
                <a:solidFill>
                  <a:schemeClr val="tx1"/>
                </a:solidFill>
              </a:endParaRP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Opened 3 technology parks: Technology Enterprise Park, Global Center for Medical Innovation, and Biolocity</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Campus intersects with the 2M square foot Technology Square Innovation District, home to the Advanced Tech Development Center business incubator and Engage Venture Fund, with 25 Atlanta and out of state companies </a:t>
              </a:r>
              <a:br>
                <a:rPr lang="en-US" sz="1400" dirty="0">
                  <a:solidFill>
                    <a:srgbClr val="575757"/>
                  </a:solidFill>
                  <a:cs typeface="Arial" panose="020B0604020202020204" pitchFamily="34" charset="0"/>
                </a:rPr>
              </a:br>
              <a:r>
                <a:rPr lang="en-US" sz="1400" dirty="0">
                  <a:solidFill>
                    <a:srgbClr val="575757"/>
                  </a:solidFill>
                  <a:cs typeface="Arial" panose="020B0604020202020204" pitchFamily="34" charset="0"/>
                </a:rPr>
                <a:t>and a network of 190k working professionals</a:t>
              </a:r>
            </a:p>
          </p:txBody>
        </p:sp>
        <p:sp>
          <p:nvSpPr>
            <p:cNvPr id="15" name="TextBox 14">
              <a:extLst>
                <a:ext uri="{FF2B5EF4-FFF2-40B4-BE49-F238E27FC236}">
                  <a16:creationId xmlns:a16="http://schemas.microsoft.com/office/drawing/2014/main" id="{6B0BB485-AAF4-0E6A-623B-C811ED8F208E}"/>
                </a:ext>
              </a:extLst>
            </p:cNvPr>
            <p:cNvSpPr txBox="1"/>
            <p:nvPr/>
          </p:nvSpPr>
          <p:spPr>
            <a:xfrm>
              <a:off x="2965192" y="4038686"/>
              <a:ext cx="8596559" cy="20772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400"/>
                </a:spcAft>
                <a:buFont typeface="Trebuchet MS" panose="020B0603020202020204" pitchFamily="34" charset="0"/>
                <a:buChar char="​"/>
              </a:pPr>
              <a:r>
                <a:rPr lang="en-US" sz="1600" b="1" u="none" strike="noStrike" baseline="0" dirty="0">
                  <a:solidFill>
                    <a:schemeClr val="tx1"/>
                  </a:solidFill>
                </a:rPr>
                <a:t>Strong network of businesses, innovators, researchers, and students, positioning GT as a destination hub in the Southeast</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Technology Square has brought AT&amp;T, Boeing, Cisco, Honeywell, and Panasonic, among 20 other large out-of-state companies to Midtown Atlanta</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Over the past 5 years, Atlanta has seen 15% growth in tech jobs – comparable with notable tech cities such as </a:t>
              </a:r>
              <a:br>
                <a:rPr lang="en-US" sz="1400" dirty="0">
                  <a:solidFill>
                    <a:srgbClr val="575757"/>
                  </a:solidFill>
                  <a:cs typeface="Arial" panose="020B0604020202020204" pitchFamily="34" charset="0"/>
                </a:rPr>
              </a:br>
              <a:r>
                <a:rPr lang="en-US" sz="1400" dirty="0">
                  <a:solidFill>
                    <a:srgbClr val="575757"/>
                  </a:solidFill>
                  <a:cs typeface="Arial" panose="020B0604020202020204" pitchFamily="34" charset="0"/>
                </a:rPr>
                <a:t>San Francisco</a:t>
              </a:r>
              <a:r>
                <a:rPr lang="en-US" sz="1400" baseline="30000" dirty="0">
                  <a:solidFill>
                    <a:srgbClr val="575757"/>
                  </a:solidFill>
                  <a:cs typeface="Arial" panose="020B0604020202020204" pitchFamily="34" charset="0"/>
                </a:rPr>
                <a:t>1</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More than a dozen companies that started or are based in Atlanta have grown to valuations above $1 billion</a:t>
              </a:r>
            </a:p>
            <a:p>
              <a:pPr marL="378000" lvl="1" indent="-252000">
                <a:spcAft>
                  <a:spcPts val="400"/>
                </a:spcAft>
                <a:buClr>
                  <a:srgbClr val="1A798D"/>
                </a:buClr>
                <a:buFont typeface="Trebuchet MS" panose="020B0603020202020204" pitchFamily="34" charset="0"/>
                <a:buChar char="•"/>
              </a:pPr>
              <a:r>
                <a:rPr lang="en-US" sz="1400" dirty="0">
                  <a:solidFill>
                    <a:srgbClr val="575757"/>
                  </a:solidFill>
                  <a:cs typeface="Arial" panose="020B0604020202020204" pitchFamily="34" charset="0"/>
                </a:rPr>
                <a:t>Georgia Tech turns out the most tech graduates per year in the United States</a:t>
              </a:r>
              <a:r>
                <a:rPr lang="en-US" sz="1400" baseline="30000" dirty="0">
                  <a:solidFill>
                    <a:srgbClr val="575757"/>
                  </a:solidFill>
                  <a:cs typeface="Arial" panose="020B0604020202020204" pitchFamily="34" charset="0"/>
                </a:rPr>
                <a:t>2</a:t>
              </a:r>
            </a:p>
          </p:txBody>
        </p:sp>
        <p:cxnSp>
          <p:nvCxnSpPr>
            <p:cNvPr id="22" name="Straight Connector 21">
              <a:extLst>
                <a:ext uri="{FF2B5EF4-FFF2-40B4-BE49-F238E27FC236}">
                  <a16:creationId xmlns:a16="http://schemas.microsoft.com/office/drawing/2014/main" id="{2CF82562-A7BC-B47D-3581-01ED3374E81F}"/>
                </a:ext>
              </a:extLst>
            </p:cNvPr>
            <p:cNvCxnSpPr>
              <a:cxnSpLocks/>
            </p:cNvCxnSpPr>
            <p:nvPr/>
          </p:nvCxnSpPr>
          <p:spPr>
            <a:xfrm>
              <a:off x="3075003" y="3815843"/>
              <a:ext cx="8375984" cy="0"/>
            </a:xfrm>
            <a:prstGeom prst="line">
              <a:avLst/>
            </a:prstGeom>
            <a:ln w="12700"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6A88D15-907E-5916-A0A9-7FAAF6969768}"/>
                </a:ext>
              </a:extLst>
            </p:cNvPr>
            <p:cNvSpPr txBox="1"/>
            <p:nvPr/>
          </p:nvSpPr>
          <p:spPr>
            <a:xfrm>
              <a:off x="3271813" y="3659237"/>
              <a:ext cx="884505" cy="252542"/>
            </a:xfrm>
            <a:prstGeom prst="rect">
              <a:avLst/>
            </a:prstGeom>
            <a:solidFill>
              <a:schemeClr val="bg1">
                <a:lumMod val="95000"/>
              </a:schemeClr>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2"/>
                  </a:solidFill>
                </a:rPr>
                <a:t>Impact</a:t>
              </a:r>
            </a:p>
          </p:txBody>
        </p:sp>
        <p:sp>
          <p:nvSpPr>
            <p:cNvPr id="12" name="Rectangle 11">
              <a:extLst>
                <a:ext uri="{FF2B5EF4-FFF2-40B4-BE49-F238E27FC236}">
                  <a16:creationId xmlns:a16="http://schemas.microsoft.com/office/drawing/2014/main" id="{AC15449C-AB4F-7E25-DD79-21E61E66471E}"/>
                </a:ext>
              </a:extLst>
            </p:cNvPr>
            <p:cNvSpPr/>
            <p:nvPr/>
          </p:nvSpPr>
          <p:spPr>
            <a:xfrm>
              <a:off x="2392121" y="1315780"/>
              <a:ext cx="45719" cy="4646341"/>
            </a:xfrm>
            <a:prstGeom prst="rect">
              <a:avLst/>
            </a:prstGeom>
            <a:solidFill>
              <a:schemeClr val="bg1"/>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6" name="Freeform: Shape 25">
              <a:extLst>
                <a:ext uri="{FF2B5EF4-FFF2-40B4-BE49-F238E27FC236}">
                  <a16:creationId xmlns:a16="http://schemas.microsoft.com/office/drawing/2014/main" id="{96B80DAF-F8F8-C6D6-3783-DBF75666750B}"/>
                </a:ext>
              </a:extLst>
            </p:cNvPr>
            <p:cNvSpPr/>
            <p:nvPr/>
          </p:nvSpPr>
          <p:spPr>
            <a:xfrm>
              <a:off x="2427487" y="1222722"/>
              <a:ext cx="460646" cy="4993918"/>
            </a:xfrm>
            <a:custGeom>
              <a:avLst/>
              <a:gdLst>
                <a:gd name="connsiteX0" fmla="*/ 0 w 472191"/>
                <a:gd name="connsiteY0" fmla="*/ 0 h 4639455"/>
                <a:gd name="connsiteX1" fmla="*/ 472191 w 472191"/>
                <a:gd name="connsiteY1" fmla="*/ 2300990 h 4639455"/>
                <a:gd name="connsiteX2" fmla="*/ 0 w 472191"/>
                <a:gd name="connsiteY2" fmla="*/ 4639455 h 4639455"/>
              </a:gdLst>
              <a:ahLst/>
              <a:cxnLst>
                <a:cxn ang="0">
                  <a:pos x="connsiteX0" y="connsiteY0"/>
                </a:cxn>
                <a:cxn ang="0">
                  <a:pos x="connsiteX1" y="connsiteY1"/>
                </a:cxn>
                <a:cxn ang="0">
                  <a:pos x="connsiteX2" y="connsiteY2"/>
                </a:cxn>
              </a:cxnLst>
              <a:rect l="l" t="t" r="r" b="b"/>
              <a:pathLst>
                <a:path w="472191" h="4639455">
                  <a:moveTo>
                    <a:pt x="0" y="0"/>
                  </a:moveTo>
                  <a:lnTo>
                    <a:pt x="472191" y="2300990"/>
                  </a:lnTo>
                  <a:lnTo>
                    <a:pt x="0" y="4639455"/>
                  </a:lnTo>
                </a:path>
              </a:pathLst>
            </a:custGeom>
            <a:solidFill>
              <a:schemeClr val="bg1"/>
            </a:solidFill>
            <a:ln w="19050" cap="flat" cmpd="sng" algn="ctr">
              <a:solidFill>
                <a:srgbClr val="BF9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27" name="Straight Connector 26">
              <a:extLst>
                <a:ext uri="{FF2B5EF4-FFF2-40B4-BE49-F238E27FC236}">
                  <a16:creationId xmlns:a16="http://schemas.microsoft.com/office/drawing/2014/main" id="{90AED74A-9FBE-E5F8-57F8-4B50CD17FE6F}"/>
                </a:ext>
              </a:extLst>
            </p:cNvPr>
            <p:cNvCxnSpPr/>
            <p:nvPr/>
          </p:nvCxnSpPr>
          <p:spPr>
            <a:xfrm>
              <a:off x="11561993" y="1230915"/>
              <a:ext cx="1" cy="4989406"/>
            </a:xfrm>
            <a:prstGeom prst="line">
              <a:avLst/>
            </a:prstGeom>
            <a:ln w="19050" cap="flat" cmpd="sng" algn="ctr">
              <a:solidFill>
                <a:srgbClr val="BF9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 name="ee4pFootnotes">
            <a:extLst>
              <a:ext uri="{FF2B5EF4-FFF2-40B4-BE49-F238E27FC236}">
                <a16:creationId xmlns:a16="http://schemas.microsoft.com/office/drawing/2014/main" id="{DF99C7FE-3298-6B3B-932B-E88EC5A9FE3E}"/>
              </a:ext>
            </a:extLst>
          </p:cNvPr>
          <p:cNvSpPr>
            <a:spLocks noChangeArrowheads="1"/>
          </p:cNvSpPr>
          <p:nvPr/>
        </p:nvSpPr>
        <p:spPr bwMode="auto">
          <a:xfrm>
            <a:off x="630000" y="6282939"/>
            <a:ext cx="9030914"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Calibri" panose="020F0502020204030204" pitchFamily="34" charset="0"/>
                <a:cs typeface="Arial" pitchFamily="34" charset="0"/>
              </a:rPr>
              <a:t>Source: 1. </a:t>
            </a:r>
            <a:r>
              <a:rPr lang="en-US" sz="1000" dirty="0">
                <a:solidFill>
                  <a:srgbClr val="7F7F7F">
                    <a:lumMod val="50000"/>
                  </a:srgbClr>
                </a:solidFill>
                <a:latin typeface="Calibri" panose="020F0502020204030204" pitchFamily="34" charset="0"/>
                <a:hlinkClick r:id="rId6">
                  <a:extLst>
                    <a:ext uri="{A12FA001-AC4F-418D-AE19-62706E023703}">
                      <ahyp:hlinkClr xmlns:ahyp="http://schemas.microsoft.com/office/drawing/2018/hyperlinkcolor" val="tx"/>
                    </a:ext>
                  </a:extLst>
                </a:hlinkClick>
              </a:rPr>
              <a:t>Atlanta is a growing hub for top tech companies like Apple and Microsoft to find Black talent (cnbc.com)</a:t>
            </a:r>
            <a:r>
              <a:rPr lang="en-US" sz="1000" dirty="0">
                <a:solidFill>
                  <a:srgbClr val="7F7F7F">
                    <a:lumMod val="50000"/>
                  </a:srgbClr>
                </a:solidFill>
                <a:latin typeface="Calibri" panose="020F0502020204030204" pitchFamily="34" charset="0"/>
              </a:rPr>
              <a:t> </a:t>
            </a:r>
            <a:r>
              <a:rPr lang="en-US" sz="1000" dirty="0">
                <a:solidFill>
                  <a:srgbClr val="7F7F7F">
                    <a:lumMod val="50000"/>
                  </a:srgbClr>
                </a:solidFill>
                <a:latin typeface="Calibri" panose="020F0502020204030204" pitchFamily="34" charset="0"/>
                <a:cs typeface="Arial" pitchFamily="34" charset="0"/>
              </a:rPr>
              <a:t>2. </a:t>
            </a:r>
            <a:r>
              <a:rPr lang="en-US" sz="1000" dirty="0">
                <a:solidFill>
                  <a:srgbClr val="7F7F7F">
                    <a:lumMod val="50000"/>
                  </a:srgbClr>
                </a:solidFill>
                <a:latin typeface="Calibri" panose="020F0502020204030204" pitchFamily="34" charset="0"/>
                <a:hlinkClick r:id="rId7">
                  <a:extLst>
                    <a:ext uri="{A12FA001-AC4F-418D-AE19-62706E023703}">
                      <ahyp:hlinkClr xmlns:ahyp="http://schemas.microsoft.com/office/drawing/2018/hyperlinkcolor" val="tx"/>
                    </a:ext>
                  </a:extLst>
                </a:hlinkClick>
              </a:rPr>
              <a:t>Atlanta’s tech and innovation scene heats up - Atlanta Business Chronicle (bizjournals.com)</a:t>
            </a:r>
            <a:endParaRPr lang="en-US" sz="1000" dirty="0">
              <a:solidFill>
                <a:srgbClr val="7F7F7F">
                  <a:lumMod val="50000"/>
                </a:srgbClr>
              </a:solidFill>
              <a:latin typeface="Calibri" panose="020F0502020204030204" pitchFamily="34" charset="0"/>
              <a:cs typeface="Arial" pitchFamily="34" charset="0"/>
            </a:endParaRPr>
          </a:p>
        </p:txBody>
      </p:sp>
      <p:pic>
        <p:nvPicPr>
          <p:cNvPr id="6" name="Picture 2" descr="Logos | Brand Guide">
            <a:extLst>
              <a:ext uri="{FF2B5EF4-FFF2-40B4-BE49-F238E27FC236}">
                <a16:creationId xmlns:a16="http://schemas.microsoft.com/office/drawing/2014/main" id="{D7FE11FE-4105-6104-D873-53866112B5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00" y="2949962"/>
            <a:ext cx="1506140" cy="150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2916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688B90B-6417-F926-F7F5-642A9C0A4CCF}"/>
              </a:ext>
            </a:extLst>
          </p:cNvPr>
          <p:cNvGraphicFramePr>
            <a:graphicFrameLocks noChangeAspect="1"/>
          </p:cNvGraphicFramePr>
          <p:nvPr>
            <p:custDataLst>
              <p:tags r:id="rId1"/>
            </p:custDataLst>
            <p:extLst>
              <p:ext uri="{D42A27DB-BD31-4B8C-83A1-F6EECF244321}">
                <p14:modId xmlns:p14="http://schemas.microsoft.com/office/powerpoint/2010/main" val="720026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6" name="think-cell data - do not delete" hidden="1">
                        <a:extLst>
                          <a:ext uri="{FF2B5EF4-FFF2-40B4-BE49-F238E27FC236}">
                            <a16:creationId xmlns:a16="http://schemas.microsoft.com/office/drawing/2014/main" id="{0688B90B-6417-F926-F7F5-642A9C0A4C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1" name="Picture 30" descr="A close-up of a white paper&#10;&#10;Description automatically generated">
            <a:extLst>
              <a:ext uri="{FF2B5EF4-FFF2-40B4-BE49-F238E27FC236}">
                <a16:creationId xmlns:a16="http://schemas.microsoft.com/office/drawing/2014/main" id="{32ECBF83-2788-3B54-33DF-CFD4656822D9}"/>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630238" y="4558580"/>
            <a:ext cx="10933112" cy="1712123"/>
          </a:xfrm>
          <a:prstGeom prst="rect">
            <a:avLst/>
          </a:prstGeom>
          <a:ln w="28575">
            <a:noFill/>
          </a:ln>
          <a:extLst>
            <a:ext uri="{91240B29-F687-4F45-9708-019B960494DF}">
              <a14:hiddenLine xmlns:a14="http://schemas.microsoft.com/office/drawing/2010/main" w="28575">
                <a:solidFill>
                  <a:schemeClr val="bg2">
                    <a:lumMod val="10000"/>
                  </a:schemeClr>
                </a:solidFill>
              </a14:hiddenLine>
            </a:ext>
          </a:extLst>
        </p:spPr>
      </p:pic>
      <p:pic>
        <p:nvPicPr>
          <p:cNvPr id="29" name="Picture 28" descr="A white surface with black specks&#10;&#10;Description automatically generated">
            <a:extLst>
              <a:ext uri="{FF2B5EF4-FFF2-40B4-BE49-F238E27FC236}">
                <a16:creationId xmlns:a16="http://schemas.microsoft.com/office/drawing/2014/main" id="{61F8BBBD-377D-7666-B083-E9936537F50D}"/>
              </a:ext>
            </a:extLst>
          </p:cNvPr>
          <p:cNvPicPr>
            <a:picLocks noChangeAspect="1"/>
          </p:cNvPicPr>
          <p:nvPr/>
        </p:nvPicPr>
        <p:blipFill>
          <a:blip r:embed="rId8">
            <a:alphaModFix amt="70000"/>
          </a:blip>
          <a:stretch>
            <a:fillRect/>
          </a:stretch>
        </p:blipFill>
        <p:spPr>
          <a:xfrm>
            <a:off x="649866" y="1472404"/>
            <a:ext cx="5304077" cy="2925425"/>
          </a:xfrm>
          <a:prstGeom prst="rect">
            <a:avLst/>
          </a:prstGeom>
        </p:spPr>
      </p:pic>
      <p:pic>
        <p:nvPicPr>
          <p:cNvPr id="27" name="Picture 26" descr="A close-up of a white paper&#10;&#10;Description automatically generated">
            <a:extLst>
              <a:ext uri="{FF2B5EF4-FFF2-40B4-BE49-F238E27FC236}">
                <a16:creationId xmlns:a16="http://schemas.microsoft.com/office/drawing/2014/main" id="{2EA8BFBD-BF1A-3AB8-BFAF-8D3032BA74DE}"/>
              </a:ext>
            </a:extLst>
          </p:cNvPr>
          <p:cNvPicPr>
            <a:picLocks noChangeAspect="1"/>
          </p:cNvPicPr>
          <p:nvPr/>
        </p:nvPicPr>
        <p:blipFill>
          <a:blip r:embed="rId9">
            <a:alphaModFix amt="70000"/>
          </a:blip>
          <a:stretch>
            <a:fillRect/>
          </a:stretch>
        </p:blipFill>
        <p:spPr>
          <a:xfrm>
            <a:off x="6221391" y="1472404"/>
            <a:ext cx="5341959" cy="2925425"/>
          </a:xfrm>
          <a:prstGeom prst="rect">
            <a:avLst/>
          </a:prstGeom>
        </p:spPr>
      </p:pic>
      <p:sp>
        <p:nvSpPr>
          <p:cNvPr id="2" name="Title 1">
            <a:extLst>
              <a:ext uri="{FF2B5EF4-FFF2-40B4-BE49-F238E27FC236}">
                <a16:creationId xmlns:a16="http://schemas.microsoft.com/office/drawing/2014/main" id="{C5754094-DB7B-5F64-7C2A-75EA238B5F60}"/>
              </a:ext>
            </a:extLst>
          </p:cNvPr>
          <p:cNvSpPr>
            <a:spLocks noGrp="1"/>
          </p:cNvSpPr>
          <p:nvPr>
            <p:ph type="title"/>
          </p:nvPr>
        </p:nvSpPr>
        <p:spPr>
          <a:xfrm>
            <a:off x="630238" y="622300"/>
            <a:ext cx="10933112" cy="664797"/>
          </a:xfrm>
        </p:spPr>
        <p:txBody>
          <a:bodyPr vert="horz"/>
          <a:lstStyle/>
          <a:p>
            <a:r>
              <a:rPr lang="en-US" dirty="0"/>
              <a:t>Given these and other success stories, more voices across the nation making the case for the importance of higher ed for population growth</a:t>
            </a:r>
          </a:p>
        </p:txBody>
      </p:sp>
      <p:sp>
        <p:nvSpPr>
          <p:cNvPr id="5" name="TextBox 4">
            <a:extLst>
              <a:ext uri="{FF2B5EF4-FFF2-40B4-BE49-F238E27FC236}">
                <a16:creationId xmlns:a16="http://schemas.microsoft.com/office/drawing/2014/main" id="{C2FF25A7-E271-2163-1037-753BFB0BAC98}"/>
              </a:ext>
            </a:extLst>
          </p:cNvPr>
          <p:cNvSpPr txBox="1"/>
          <p:nvPr/>
        </p:nvSpPr>
        <p:spPr>
          <a:xfrm>
            <a:off x="1148576" y="2700539"/>
            <a:ext cx="4735172" cy="138499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marL="0" lvl="1">
              <a:buClr>
                <a:schemeClr val="tx2"/>
              </a:buClr>
            </a:pPr>
            <a:r>
              <a:rPr lang="en-US" b="0" dirty="0">
                <a:solidFill>
                  <a:schemeClr val="tx1"/>
                </a:solidFill>
                <a:effectLst/>
              </a:rPr>
              <a:t>College Towns in general are growing at a faster rate than the country … filling up with higher-income, college-educated urbanites who want </a:t>
            </a:r>
            <a:br>
              <a:rPr lang="en-US" b="0" dirty="0">
                <a:solidFill>
                  <a:schemeClr val="tx1"/>
                </a:solidFill>
                <a:effectLst/>
              </a:rPr>
            </a:br>
            <a:r>
              <a:rPr lang="en-US" b="0" dirty="0">
                <a:solidFill>
                  <a:schemeClr val="tx1"/>
                </a:solidFill>
                <a:effectLst/>
              </a:rPr>
              <a:t>the amenities of a city and the easier life of a smaller town.</a:t>
            </a:r>
            <a:endParaRPr lang="en-US" dirty="0">
              <a:solidFill>
                <a:schemeClr val="tx1"/>
              </a:solidFill>
              <a:effectLst/>
              <a:ea typeface="Calibri" panose="020F0502020204030204" pitchFamily="34" charset="0"/>
            </a:endParaRPr>
          </a:p>
        </p:txBody>
      </p:sp>
      <p:pic>
        <p:nvPicPr>
          <p:cNvPr id="12" name="Graphic 11">
            <a:extLst>
              <a:ext uri="{FF2B5EF4-FFF2-40B4-BE49-F238E27FC236}">
                <a16:creationId xmlns:a16="http://schemas.microsoft.com/office/drawing/2014/main" id="{96330515-BB10-1E7A-E5DE-67D2673406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782872" y="2700539"/>
            <a:ext cx="249827" cy="249827"/>
          </a:xfrm>
          <a:prstGeom prst="rect">
            <a:avLst/>
          </a:prstGeom>
        </p:spPr>
      </p:pic>
      <p:grpSp>
        <p:nvGrpSpPr>
          <p:cNvPr id="11" name="Group 10">
            <a:extLst>
              <a:ext uri="{FF2B5EF4-FFF2-40B4-BE49-F238E27FC236}">
                <a16:creationId xmlns:a16="http://schemas.microsoft.com/office/drawing/2014/main" id="{62BB15E2-1FF1-04F1-A228-DA689472108B}"/>
              </a:ext>
            </a:extLst>
          </p:cNvPr>
          <p:cNvGrpSpPr/>
          <p:nvPr/>
        </p:nvGrpSpPr>
        <p:grpSpPr>
          <a:xfrm>
            <a:off x="782872" y="1633157"/>
            <a:ext cx="5038064" cy="900063"/>
            <a:chOff x="720062" y="1633157"/>
            <a:chExt cx="5163686" cy="900063"/>
          </a:xfrm>
        </p:grpSpPr>
        <p:sp>
          <p:nvSpPr>
            <p:cNvPr id="7" name="TextBox 6">
              <a:extLst>
                <a:ext uri="{FF2B5EF4-FFF2-40B4-BE49-F238E27FC236}">
                  <a16:creationId xmlns:a16="http://schemas.microsoft.com/office/drawing/2014/main" id="{4C688EEE-6D2D-03A8-F35E-3E396A39C4E2}"/>
                </a:ext>
              </a:extLst>
            </p:cNvPr>
            <p:cNvSpPr txBox="1"/>
            <p:nvPr/>
          </p:nvSpPr>
          <p:spPr>
            <a:xfrm>
              <a:off x="720062" y="1727444"/>
              <a:ext cx="5163686" cy="69983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200" b="1" dirty="0">
                  <a:solidFill>
                    <a:schemeClr val="bg2">
                      <a:lumMod val="10000"/>
                    </a:schemeClr>
                  </a:solidFill>
                  <a:cs typeface="Times New Roman" panose="02020603050405020304" pitchFamily="18" charset="0"/>
                </a:rPr>
                <a:t>College Towns Morphing into Population Powerhouses, Shifting Political Gravity</a:t>
              </a:r>
            </a:p>
          </p:txBody>
        </p:sp>
        <p:sp>
          <p:nvSpPr>
            <p:cNvPr id="4" name="Freeform: Shape 3">
              <a:extLst>
                <a:ext uri="{FF2B5EF4-FFF2-40B4-BE49-F238E27FC236}">
                  <a16:creationId xmlns:a16="http://schemas.microsoft.com/office/drawing/2014/main" id="{34E2FB0E-1B99-7410-20AE-7E78C66A9956}"/>
                </a:ext>
              </a:extLst>
            </p:cNvPr>
            <p:cNvSpPr/>
            <p:nvPr/>
          </p:nvSpPr>
          <p:spPr>
            <a:xfrm flipV="1">
              <a:off x="720062" y="1633157"/>
              <a:ext cx="5163686" cy="45719"/>
            </a:xfrm>
            <a:custGeom>
              <a:avLst/>
              <a:gdLst>
                <a:gd name="connsiteX0" fmla="*/ 0 w 4194380"/>
                <a:gd name="connsiteY0" fmla="*/ 0 h 14095"/>
                <a:gd name="connsiteX1" fmla="*/ 4194381 w 4194380"/>
                <a:gd name="connsiteY1" fmla="*/ 0 h 14095"/>
                <a:gd name="connsiteX2" fmla="*/ 4194381 w 4194380"/>
                <a:gd name="connsiteY2" fmla="*/ 14095 h 14095"/>
                <a:gd name="connsiteX3" fmla="*/ 0 w 4194380"/>
                <a:gd name="connsiteY3" fmla="*/ 14095 h 14095"/>
              </a:gdLst>
              <a:ahLst/>
              <a:cxnLst>
                <a:cxn ang="0">
                  <a:pos x="connsiteX0" y="connsiteY0"/>
                </a:cxn>
                <a:cxn ang="0">
                  <a:pos x="connsiteX1" y="connsiteY1"/>
                </a:cxn>
                <a:cxn ang="0">
                  <a:pos x="connsiteX2" y="connsiteY2"/>
                </a:cxn>
                <a:cxn ang="0">
                  <a:pos x="connsiteX3" y="connsiteY3"/>
                </a:cxn>
              </a:cxnLst>
              <a:rect l="l" t="t" r="r" b="b"/>
              <a:pathLst>
                <a:path w="4194380" h="14095">
                  <a:moveTo>
                    <a:pt x="0" y="0"/>
                  </a:moveTo>
                  <a:lnTo>
                    <a:pt x="4194381" y="0"/>
                  </a:lnTo>
                  <a:lnTo>
                    <a:pt x="4194381" y="14095"/>
                  </a:lnTo>
                  <a:lnTo>
                    <a:pt x="0" y="14095"/>
                  </a:lnTo>
                  <a:close/>
                </a:path>
              </a:pathLst>
            </a:custGeom>
            <a:solidFill>
              <a:srgbClr val="262D37"/>
            </a:solidFill>
            <a:ln w="74099"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4FED104E-2F7E-DE70-EB39-EADF05F7E24C}"/>
                </a:ext>
              </a:extLst>
            </p:cNvPr>
            <p:cNvSpPr/>
            <p:nvPr/>
          </p:nvSpPr>
          <p:spPr>
            <a:xfrm flipV="1">
              <a:off x="720062" y="2487501"/>
              <a:ext cx="5163686" cy="45719"/>
            </a:xfrm>
            <a:custGeom>
              <a:avLst/>
              <a:gdLst>
                <a:gd name="connsiteX0" fmla="*/ 0 w 4194380"/>
                <a:gd name="connsiteY0" fmla="*/ 0 h 14095"/>
                <a:gd name="connsiteX1" fmla="*/ 4194381 w 4194380"/>
                <a:gd name="connsiteY1" fmla="*/ 0 h 14095"/>
                <a:gd name="connsiteX2" fmla="*/ 4194381 w 4194380"/>
                <a:gd name="connsiteY2" fmla="*/ 14095 h 14095"/>
                <a:gd name="connsiteX3" fmla="*/ 0 w 4194380"/>
                <a:gd name="connsiteY3" fmla="*/ 14095 h 14095"/>
              </a:gdLst>
              <a:ahLst/>
              <a:cxnLst>
                <a:cxn ang="0">
                  <a:pos x="connsiteX0" y="connsiteY0"/>
                </a:cxn>
                <a:cxn ang="0">
                  <a:pos x="connsiteX1" y="connsiteY1"/>
                </a:cxn>
                <a:cxn ang="0">
                  <a:pos x="connsiteX2" y="connsiteY2"/>
                </a:cxn>
                <a:cxn ang="0">
                  <a:pos x="connsiteX3" y="connsiteY3"/>
                </a:cxn>
              </a:cxnLst>
              <a:rect l="l" t="t" r="r" b="b"/>
              <a:pathLst>
                <a:path w="4194380" h="14095">
                  <a:moveTo>
                    <a:pt x="0" y="0"/>
                  </a:moveTo>
                  <a:lnTo>
                    <a:pt x="4194381" y="0"/>
                  </a:lnTo>
                  <a:lnTo>
                    <a:pt x="4194381" y="14095"/>
                  </a:lnTo>
                  <a:lnTo>
                    <a:pt x="0" y="14095"/>
                  </a:lnTo>
                  <a:close/>
                </a:path>
              </a:pathLst>
            </a:custGeom>
            <a:solidFill>
              <a:srgbClr val="262D37"/>
            </a:solidFill>
            <a:ln w="74099"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FC64B529-8F0F-BA08-4FC4-3F617F58E10C}"/>
              </a:ext>
            </a:extLst>
          </p:cNvPr>
          <p:cNvSpPr txBox="1"/>
          <p:nvPr/>
        </p:nvSpPr>
        <p:spPr>
          <a:xfrm>
            <a:off x="6689264" y="1698991"/>
            <a:ext cx="4719863" cy="76944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200" b="1" dirty="0">
                <a:solidFill>
                  <a:schemeClr val="bg2">
                    <a:lumMod val="10000"/>
                  </a:schemeClr>
                </a:solidFill>
              </a:rPr>
              <a:t>Maybe Grad Schools Are the Way to Drive Population Growth</a:t>
            </a:r>
          </a:p>
        </p:txBody>
      </p:sp>
      <p:sp>
        <p:nvSpPr>
          <p:cNvPr id="18" name="Rectangle 17">
            <a:extLst>
              <a:ext uri="{FF2B5EF4-FFF2-40B4-BE49-F238E27FC236}">
                <a16:creationId xmlns:a16="http://schemas.microsoft.com/office/drawing/2014/main" id="{42686371-F9D4-7A17-9215-DC1FEB4C697C}"/>
              </a:ext>
            </a:extLst>
          </p:cNvPr>
          <p:cNvSpPr/>
          <p:nvPr/>
        </p:nvSpPr>
        <p:spPr>
          <a:xfrm>
            <a:off x="6689264" y="2815272"/>
            <a:ext cx="4719863" cy="1582557"/>
          </a:xfrm>
          <a:prstGeom prst="rect">
            <a:avLst/>
          </a:prstGeom>
          <a:solidFill>
            <a:schemeClr val="tx1">
              <a:lumMod val="40000"/>
              <a:lumOff val="60000"/>
              <a:alpha val="32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bg2">
                    <a:lumMod val="1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grpSp>
        <p:nvGrpSpPr>
          <p:cNvPr id="22" name="Group 21">
            <a:extLst>
              <a:ext uri="{FF2B5EF4-FFF2-40B4-BE49-F238E27FC236}">
                <a16:creationId xmlns:a16="http://schemas.microsoft.com/office/drawing/2014/main" id="{2D059494-3EF7-A8A2-8B0B-E1B95A2FC31E}"/>
              </a:ext>
            </a:extLst>
          </p:cNvPr>
          <p:cNvGrpSpPr/>
          <p:nvPr/>
        </p:nvGrpSpPr>
        <p:grpSpPr>
          <a:xfrm>
            <a:off x="6689264" y="2550868"/>
            <a:ext cx="4719863" cy="87443"/>
            <a:chOff x="6259806" y="2952746"/>
            <a:chExt cx="4014054" cy="40420"/>
          </a:xfrm>
        </p:grpSpPr>
        <p:cxnSp>
          <p:nvCxnSpPr>
            <p:cNvPr id="19" name="Straight Connector 18">
              <a:extLst>
                <a:ext uri="{FF2B5EF4-FFF2-40B4-BE49-F238E27FC236}">
                  <a16:creationId xmlns:a16="http://schemas.microsoft.com/office/drawing/2014/main" id="{41F51251-5C40-E181-2522-46D908A47E8B}"/>
                </a:ext>
              </a:extLst>
            </p:cNvPr>
            <p:cNvCxnSpPr/>
            <p:nvPr/>
          </p:nvCxnSpPr>
          <p:spPr>
            <a:xfrm>
              <a:off x="6259806" y="2952746"/>
              <a:ext cx="4014054" cy="0"/>
            </a:xfrm>
            <a:prstGeom prst="line">
              <a:avLst/>
            </a:prstGeom>
            <a:ln w="12700" cap="rnd">
              <a:solidFill>
                <a:schemeClr val="bg2">
                  <a:lumMod val="1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81F1FC-4490-85C2-1876-43986604161F}"/>
                </a:ext>
              </a:extLst>
            </p:cNvPr>
            <p:cNvCxnSpPr/>
            <p:nvPr/>
          </p:nvCxnSpPr>
          <p:spPr>
            <a:xfrm>
              <a:off x="6259806" y="2993166"/>
              <a:ext cx="4014054" cy="0"/>
            </a:xfrm>
            <a:prstGeom prst="line">
              <a:avLst/>
            </a:prstGeom>
            <a:ln w="12700" cap="rnd">
              <a:solidFill>
                <a:schemeClr val="bg2">
                  <a:lumMod val="10000"/>
                </a:schemeClr>
              </a:solidFill>
              <a:prstDash val="solid"/>
              <a:round/>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324D7A56-4DC1-5E87-C85F-C5D0E601FA02}"/>
              </a:ext>
            </a:extLst>
          </p:cNvPr>
          <p:cNvSpPr txBox="1"/>
          <p:nvPr/>
        </p:nvSpPr>
        <p:spPr>
          <a:xfrm>
            <a:off x="7114477" y="2944203"/>
            <a:ext cx="4294649" cy="83099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i="0" spc="30" dirty="0">
                <a:solidFill>
                  <a:schemeClr val="tx1"/>
                </a:solidFill>
                <a:effectLst/>
              </a:rPr>
              <a:t>The more </a:t>
            </a:r>
            <a:r>
              <a:rPr lang="en-US" i="0" spc="-30" dirty="0">
                <a:solidFill>
                  <a:schemeClr val="tx1"/>
                </a:solidFill>
                <a:effectLst/>
              </a:rPr>
              <a:t>graduate students a county </a:t>
            </a:r>
            <a:r>
              <a:rPr lang="en-US" i="0" spc="30" dirty="0">
                <a:solidFill>
                  <a:schemeClr val="tx1"/>
                </a:solidFill>
                <a:effectLst/>
              </a:rPr>
              <a:t>has, the greater its population growth — whether you’re talking Alabama or California.</a:t>
            </a:r>
            <a:endParaRPr lang="en-US" spc="30" dirty="0">
              <a:solidFill>
                <a:srgbClr val="575757"/>
              </a:solidFill>
            </a:endParaRPr>
          </a:p>
        </p:txBody>
      </p:sp>
      <p:pic>
        <p:nvPicPr>
          <p:cNvPr id="25" name="Graphic 24">
            <a:extLst>
              <a:ext uri="{FF2B5EF4-FFF2-40B4-BE49-F238E27FC236}">
                <a16:creationId xmlns:a16="http://schemas.microsoft.com/office/drawing/2014/main" id="{7BA0BF08-B533-40C8-712B-7C89520D05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6786794" y="2944204"/>
            <a:ext cx="249827" cy="249827"/>
          </a:xfrm>
          <a:prstGeom prst="rect">
            <a:avLst/>
          </a:prstGeom>
        </p:spPr>
      </p:pic>
      <p:pic>
        <p:nvPicPr>
          <p:cNvPr id="34" name="Graphic 33">
            <a:extLst>
              <a:ext uri="{FF2B5EF4-FFF2-40B4-BE49-F238E27FC236}">
                <a16:creationId xmlns:a16="http://schemas.microsoft.com/office/drawing/2014/main" id="{3F5257FC-900C-A597-2786-C303ACCDA7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782871" y="5429369"/>
            <a:ext cx="249827" cy="249827"/>
          </a:xfrm>
          <a:prstGeom prst="rect">
            <a:avLst/>
          </a:prstGeom>
        </p:spPr>
      </p:pic>
      <p:sp>
        <p:nvSpPr>
          <p:cNvPr id="32" name="TextBox 31">
            <a:extLst>
              <a:ext uri="{FF2B5EF4-FFF2-40B4-BE49-F238E27FC236}">
                <a16:creationId xmlns:a16="http://schemas.microsoft.com/office/drawing/2014/main" id="{92FF9298-A4B9-E3E8-DEE8-DF5D437EC7C2}"/>
              </a:ext>
            </a:extLst>
          </p:cNvPr>
          <p:cNvSpPr txBox="1"/>
          <p:nvPr/>
        </p:nvSpPr>
        <p:spPr>
          <a:xfrm>
            <a:off x="1148576" y="5429368"/>
            <a:ext cx="8965574" cy="55399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i="0" spc="-30" dirty="0">
                <a:solidFill>
                  <a:schemeClr val="tx1"/>
                </a:solidFill>
                <a:effectLst/>
              </a:rPr>
              <a:t>Faster population growth is associated with more graduate students…. [and] this grad-school-growth association applies as much in coastal as in heartland states.</a:t>
            </a:r>
          </a:p>
        </p:txBody>
      </p:sp>
      <p:sp>
        <p:nvSpPr>
          <p:cNvPr id="33" name="TextBox 32">
            <a:extLst>
              <a:ext uri="{FF2B5EF4-FFF2-40B4-BE49-F238E27FC236}">
                <a16:creationId xmlns:a16="http://schemas.microsoft.com/office/drawing/2014/main" id="{2D75DBB7-47FC-4ABC-5E93-35286ABC980B}"/>
              </a:ext>
            </a:extLst>
          </p:cNvPr>
          <p:cNvSpPr txBox="1"/>
          <p:nvPr/>
        </p:nvSpPr>
        <p:spPr>
          <a:xfrm>
            <a:off x="782872" y="4864634"/>
            <a:ext cx="9331278"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b="1" dirty="0">
                <a:solidFill>
                  <a:sysClr val="windowText" lastClr="000000"/>
                </a:solidFill>
              </a:rPr>
              <a:t>Higher Education Propels Population Growth (Probably)</a:t>
            </a:r>
          </a:p>
        </p:txBody>
      </p:sp>
      <p:sp>
        <p:nvSpPr>
          <p:cNvPr id="39" name="Rectangle 38">
            <a:extLst>
              <a:ext uri="{FF2B5EF4-FFF2-40B4-BE49-F238E27FC236}">
                <a16:creationId xmlns:a16="http://schemas.microsoft.com/office/drawing/2014/main" id="{0BFE6B78-9D88-D321-F9C3-2B6A280F351B}"/>
              </a:ext>
            </a:extLst>
          </p:cNvPr>
          <p:cNvSpPr/>
          <p:nvPr/>
        </p:nvSpPr>
        <p:spPr>
          <a:xfrm>
            <a:off x="782872" y="4725297"/>
            <a:ext cx="9331278" cy="91927"/>
          </a:xfrm>
          <a:prstGeom prst="rect">
            <a:avLst/>
          </a:prstGeom>
          <a:solidFill>
            <a:schemeClr val="bg2">
              <a:lumMod val="1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cxnSp>
        <p:nvCxnSpPr>
          <p:cNvPr id="41" name="Straight Connector 40">
            <a:extLst>
              <a:ext uri="{FF2B5EF4-FFF2-40B4-BE49-F238E27FC236}">
                <a16:creationId xmlns:a16="http://schemas.microsoft.com/office/drawing/2014/main" id="{22441040-1C7A-90AB-E147-5CF883A11851}"/>
              </a:ext>
            </a:extLst>
          </p:cNvPr>
          <p:cNvCxnSpPr/>
          <p:nvPr/>
        </p:nvCxnSpPr>
        <p:spPr>
          <a:xfrm>
            <a:off x="10568536" y="4713472"/>
            <a:ext cx="0" cy="1402338"/>
          </a:xfrm>
          <a:prstGeom prst="line">
            <a:avLst/>
          </a:prstGeom>
          <a:ln w="38100" cap="rnd">
            <a:solidFill>
              <a:schemeClr val="bg2">
                <a:lumMod val="10000"/>
              </a:schemeClr>
            </a:solidFill>
            <a:prstDash val="solid"/>
            <a:round/>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6EFD4FD0-F70B-B763-B909-77340021379C}"/>
              </a:ext>
            </a:extLst>
          </p:cNvPr>
          <p:cNvPicPr>
            <a:picLocks noChangeAspect="1"/>
          </p:cNvPicPr>
          <p:nvPr/>
        </p:nvPicPr>
        <p:blipFill rotWithShape="1">
          <a:blip r:embed="rId12"/>
          <a:srcRect r="90737"/>
          <a:stretch/>
        </p:blipFill>
        <p:spPr>
          <a:xfrm>
            <a:off x="10737674" y="4778149"/>
            <a:ext cx="825676" cy="1347333"/>
          </a:xfrm>
          <a:prstGeom prst="rect">
            <a:avLst/>
          </a:prstGeom>
        </p:spPr>
      </p:pic>
      <p:sp>
        <p:nvSpPr>
          <p:cNvPr id="44" name="Rectangle 43">
            <a:extLst>
              <a:ext uri="{FF2B5EF4-FFF2-40B4-BE49-F238E27FC236}">
                <a16:creationId xmlns:a16="http://schemas.microsoft.com/office/drawing/2014/main" id="{805CC037-309C-F7D5-8CED-C55510F7F1F2}"/>
              </a:ext>
            </a:extLst>
          </p:cNvPr>
          <p:cNvSpPr/>
          <p:nvPr/>
        </p:nvSpPr>
        <p:spPr>
          <a:xfrm>
            <a:off x="6221391" y="1472404"/>
            <a:ext cx="309357" cy="2925425"/>
          </a:xfrm>
          <a:prstGeom prst="rect">
            <a:avLst/>
          </a:prstGeom>
          <a:solidFill>
            <a:schemeClr val="tx1">
              <a:lumMod val="75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 name="ee4pFootnotes">
            <a:extLst>
              <a:ext uri="{FF2B5EF4-FFF2-40B4-BE49-F238E27FC236}">
                <a16:creationId xmlns:a16="http://schemas.microsoft.com/office/drawing/2014/main" id="{50E027A2-EB0A-BC86-6578-B9125EEC0A57}"/>
              </a:ext>
            </a:extLst>
          </p:cNvPr>
          <p:cNvSpPr>
            <a:spLocks noChangeArrowheads="1"/>
          </p:cNvSpPr>
          <p:nvPr/>
        </p:nvSpPr>
        <p:spPr bwMode="auto">
          <a:xfrm>
            <a:off x="630000" y="6421439"/>
            <a:ext cx="903091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Calibri" panose="020F0502020204030204" pitchFamily="34" charset="0"/>
                <a:cs typeface="Arial" pitchFamily="34" charset="0"/>
              </a:rPr>
              <a:t>Source: </a:t>
            </a:r>
            <a:r>
              <a:rPr lang="en-US" sz="1000" dirty="0">
                <a:solidFill>
                  <a:srgbClr val="7F7F7F">
                    <a:lumMod val="50000"/>
                  </a:srgbClr>
                </a:solidFill>
                <a:latin typeface="Calibri" panose="020F0502020204030204" pitchFamily="34" charset="0"/>
                <a:cs typeface="Arial" pitchFamily="34" charset="0"/>
                <a:hlinkClick r:id="rId13">
                  <a:extLst>
                    <a:ext uri="{A12FA001-AC4F-418D-AE19-62706E023703}">
                      <ahyp:hlinkClr xmlns:ahyp="http://schemas.microsoft.com/office/drawing/2018/hyperlinkcolor" val="tx"/>
                    </a:ext>
                  </a:extLst>
                </a:hlinkClick>
              </a:rPr>
              <a:t>American Communities Project</a:t>
            </a:r>
            <a:r>
              <a:rPr lang="en-US" sz="1000" dirty="0">
                <a:solidFill>
                  <a:srgbClr val="7F7F7F">
                    <a:lumMod val="50000"/>
                  </a:srgbClr>
                </a:solidFill>
                <a:latin typeface="Calibri" panose="020F0502020204030204" pitchFamily="34" charset="0"/>
                <a:cs typeface="Arial" pitchFamily="34" charset="0"/>
              </a:rPr>
              <a:t>; </a:t>
            </a:r>
            <a:r>
              <a:rPr lang="en-US" sz="1000" dirty="0">
                <a:solidFill>
                  <a:srgbClr val="7F7F7F">
                    <a:lumMod val="50000"/>
                  </a:srgbClr>
                </a:solidFill>
                <a:latin typeface="Calibri" panose="020F0502020204030204" pitchFamily="34" charset="0"/>
                <a:cs typeface="Arial" pitchFamily="34" charset="0"/>
                <a:hlinkClick r:id="rId14">
                  <a:extLst>
                    <a:ext uri="{A12FA001-AC4F-418D-AE19-62706E023703}">
                      <ahyp:hlinkClr xmlns:ahyp="http://schemas.microsoft.com/office/drawing/2018/hyperlinkcolor" val="tx"/>
                    </a:ext>
                  </a:extLst>
                </a:hlinkClick>
              </a:rPr>
              <a:t>The Cut</a:t>
            </a:r>
            <a:r>
              <a:rPr lang="en-US" sz="1000" dirty="0">
                <a:solidFill>
                  <a:srgbClr val="7F7F7F">
                    <a:lumMod val="50000"/>
                  </a:srgbClr>
                </a:solidFill>
                <a:latin typeface="Calibri" panose="020F0502020204030204" pitchFamily="34" charset="0"/>
                <a:cs typeface="Arial" pitchFamily="34" charset="0"/>
              </a:rPr>
              <a:t>; </a:t>
            </a:r>
            <a:r>
              <a:rPr lang="en-US" sz="1000" dirty="0">
                <a:solidFill>
                  <a:srgbClr val="7F7F7F">
                    <a:lumMod val="50000"/>
                  </a:srgbClr>
                </a:solidFill>
                <a:latin typeface="Calibri" panose="020F0502020204030204" pitchFamily="34" charset="0"/>
                <a:cs typeface="Arial" pitchFamily="34" charset="0"/>
                <a:hlinkClick r:id="rId15">
                  <a:extLst>
                    <a:ext uri="{A12FA001-AC4F-418D-AE19-62706E023703}">
                      <ahyp:hlinkClr xmlns:ahyp="http://schemas.microsoft.com/office/drawing/2018/hyperlinkcolor" val="tx"/>
                    </a:ext>
                  </a:extLst>
                </a:hlinkClick>
              </a:rPr>
              <a:t>Medium</a:t>
            </a:r>
            <a:endParaRPr lang="en-US" sz="1000" dirty="0">
              <a:solidFill>
                <a:srgbClr val="7F7F7F">
                  <a:lumMod val="50000"/>
                </a:srgbClr>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39544216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5D97B0D-3EF6-1FA7-A3FC-BC9AA37D90A8}"/>
              </a:ext>
            </a:extLst>
          </p:cNvPr>
          <p:cNvGraphicFramePr>
            <a:graphicFrameLocks noChangeAspect="1"/>
          </p:cNvGraphicFramePr>
          <p:nvPr>
            <p:custDataLst>
              <p:tags r:id="rId1"/>
            </p:custDataLst>
            <p:extLst>
              <p:ext uri="{D42A27DB-BD31-4B8C-83A1-F6EECF244321}">
                <p14:modId xmlns:p14="http://schemas.microsoft.com/office/powerpoint/2010/main" val="2632078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8" imgH="408" progId="TCLayout.ActiveDocument.1">
                  <p:embed/>
                </p:oleObj>
              </mc:Choice>
              <mc:Fallback>
                <p:oleObj name="think-cell Slide" r:id="rId5" imgW="408" imgH="408" progId="TCLayout.ActiveDocument.1">
                  <p:embed/>
                  <p:pic>
                    <p:nvPicPr>
                      <p:cNvPr id="5" name="think-cell data - do not delete" hidden="1">
                        <a:extLst>
                          <a:ext uri="{FF2B5EF4-FFF2-40B4-BE49-F238E27FC236}">
                            <a16:creationId xmlns:a16="http://schemas.microsoft.com/office/drawing/2014/main" id="{E5D97B0D-3EF6-1FA7-A3FC-BC9AA37D90A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 name="Picture 3" descr="A street with buildings and trees&#10;&#10;Description automatically generated">
            <a:extLst>
              <a:ext uri="{FF2B5EF4-FFF2-40B4-BE49-F238E27FC236}">
                <a16:creationId xmlns:a16="http://schemas.microsoft.com/office/drawing/2014/main" id="{3D782E8C-85B2-A804-24C2-93D97BBA7127}"/>
              </a:ext>
            </a:extLst>
          </p:cNvPr>
          <p:cNvPicPr>
            <a:picLocks noChangeAspect="1"/>
          </p:cNvPicPr>
          <p:nvPr/>
        </p:nvPicPr>
        <p:blipFill rotWithShape="1">
          <a:blip r:embed="rId7"/>
          <a:srcRect b="8952"/>
          <a:stretch/>
        </p:blipFill>
        <p:spPr>
          <a:xfrm>
            <a:off x="0" y="0"/>
            <a:ext cx="12216571" cy="6858000"/>
          </a:xfrm>
          <a:prstGeom prst="rect">
            <a:avLst/>
          </a:prstGeom>
        </p:spPr>
      </p:pic>
      <p:sp>
        <p:nvSpPr>
          <p:cNvPr id="2" name="Overlay">
            <a:extLst>
              <a:ext uri="{FF2B5EF4-FFF2-40B4-BE49-F238E27FC236}">
                <a16:creationId xmlns:a16="http://schemas.microsoft.com/office/drawing/2014/main" id="{264194E0-EEF0-4BC1-BA35-DB6962631662}"/>
              </a:ext>
            </a:extLst>
          </p:cNvPr>
          <p:cNvSpPr/>
          <p:nvPr>
            <p:custDataLst>
              <p:tags r:id="rId2"/>
            </p:custDataLst>
          </p:nvPr>
        </p:nvSpPr>
        <p:spPr>
          <a:xfrm>
            <a:off x="0" y="0"/>
            <a:ext cx="12216571" cy="6858000"/>
          </a:xfrm>
          <a:prstGeom prst="rect">
            <a:avLst/>
          </a:prstGeom>
          <a:solidFill>
            <a:srgbClr val="000000">
              <a:alpha val="71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endParaRPr>
          </a:p>
        </p:txBody>
      </p:sp>
      <p:sp>
        <p:nvSpPr>
          <p:cNvPr id="3" name="Rectangle 2">
            <a:extLst>
              <a:ext uri="{FF2B5EF4-FFF2-40B4-BE49-F238E27FC236}">
                <a16:creationId xmlns:a16="http://schemas.microsoft.com/office/drawing/2014/main" id="{42080719-6A37-7A73-DD2D-15716B264DB1}"/>
              </a:ext>
            </a:extLst>
          </p:cNvPr>
          <p:cNvSpPr/>
          <p:nvPr/>
        </p:nvSpPr>
        <p:spPr>
          <a:xfrm>
            <a:off x="630000" y="1541087"/>
            <a:ext cx="5100240" cy="4509956"/>
          </a:xfrm>
          <a:prstGeom prst="rect">
            <a:avLst/>
          </a:prstGeom>
          <a:solidFill>
            <a:schemeClr val="bg2">
              <a:lumMod val="10000"/>
              <a:alpha val="38000"/>
            </a:schemeClr>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6" name="Rectangle 5">
            <a:extLst>
              <a:ext uri="{FF2B5EF4-FFF2-40B4-BE49-F238E27FC236}">
                <a16:creationId xmlns:a16="http://schemas.microsoft.com/office/drawing/2014/main" id="{54CC2CF6-F8DF-192F-C35D-C8F92DE1BD98}"/>
              </a:ext>
            </a:extLst>
          </p:cNvPr>
          <p:cNvSpPr/>
          <p:nvPr/>
        </p:nvSpPr>
        <p:spPr>
          <a:xfrm>
            <a:off x="6506535" y="1541087"/>
            <a:ext cx="5100240" cy="4509956"/>
          </a:xfrm>
          <a:prstGeom prst="rect">
            <a:avLst/>
          </a:prstGeom>
          <a:solidFill>
            <a:schemeClr val="bg2">
              <a:lumMod val="10000"/>
              <a:alpha val="38000"/>
            </a:schemeClr>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12" name="Title 2">
            <a:extLst>
              <a:ext uri="{FF2B5EF4-FFF2-40B4-BE49-F238E27FC236}">
                <a16:creationId xmlns:a16="http://schemas.microsoft.com/office/drawing/2014/main" id="{8330E0F9-9552-893A-6583-209C2DC8F0C2}"/>
              </a:ext>
            </a:extLst>
          </p:cNvPr>
          <p:cNvSpPr txBox="1">
            <a:spLocks/>
          </p:cNvSpPr>
          <p:nvPr/>
        </p:nvSpPr>
        <p:spPr>
          <a:xfrm>
            <a:off x="630000" y="622800"/>
            <a:ext cx="5100240" cy="6647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r>
              <a:rPr lang="en-US" dirty="0">
                <a:solidFill>
                  <a:schemeClr val="bg1"/>
                </a:solidFill>
              </a:rPr>
              <a:t>Looking inwards, Michigan has great assets to build from…</a:t>
            </a:r>
          </a:p>
        </p:txBody>
      </p:sp>
      <p:sp>
        <p:nvSpPr>
          <p:cNvPr id="29" name="Title 2">
            <a:extLst>
              <a:ext uri="{FF2B5EF4-FFF2-40B4-BE49-F238E27FC236}">
                <a16:creationId xmlns:a16="http://schemas.microsoft.com/office/drawing/2014/main" id="{EC3FFD24-E023-1C3D-D1BE-64443DA74FDF}"/>
              </a:ext>
            </a:extLst>
          </p:cNvPr>
          <p:cNvSpPr txBox="1">
            <a:spLocks/>
          </p:cNvSpPr>
          <p:nvPr/>
        </p:nvSpPr>
        <p:spPr bwMode="black">
          <a:xfrm>
            <a:off x="6506535" y="540737"/>
            <a:ext cx="5100240" cy="664797"/>
          </a:xfrm>
          <a:prstGeom prst="rect">
            <a:avLst/>
          </a:prstGeom>
          <a:noFill/>
        </p:spPr>
        <p:txBody>
          <a:bodyPr vert="horz" wrap="square" lIns="0" tIns="0" rIns="320040" bIns="0" rtlCol="0" anchor="ctr">
            <a:sp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sym typeface="Trebuchet MS" panose="020B0603020202020204" pitchFamily="34" charset="0"/>
              </a:defRPr>
            </a:lvl1pPr>
          </a:lstStyle>
          <a:p>
            <a:r>
              <a:rPr lang="en-US" sz="2400" dirty="0"/>
              <a:t>… and some areas for further development for this effort</a:t>
            </a:r>
          </a:p>
        </p:txBody>
      </p:sp>
      <p:sp>
        <p:nvSpPr>
          <p:cNvPr id="14" name="TextBox 13">
            <a:extLst>
              <a:ext uri="{FF2B5EF4-FFF2-40B4-BE49-F238E27FC236}">
                <a16:creationId xmlns:a16="http://schemas.microsoft.com/office/drawing/2014/main" id="{509770F1-F30F-6541-7914-94195DE24BA3}"/>
              </a:ext>
            </a:extLst>
          </p:cNvPr>
          <p:cNvSpPr txBox="1"/>
          <p:nvPr/>
        </p:nvSpPr>
        <p:spPr>
          <a:xfrm>
            <a:off x="7145079" y="1688504"/>
            <a:ext cx="4461696" cy="436253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buClr>
                <a:schemeClr val="tx2"/>
              </a:buClr>
            </a:pPr>
            <a:r>
              <a:rPr lang="en-US" sz="1400" dirty="0">
                <a:solidFill>
                  <a:schemeClr val="bg1"/>
                </a:solidFill>
              </a:rPr>
              <a:t>Decreasing broader enrollment and completion rates among institutions</a:t>
            </a:r>
          </a:p>
          <a:p>
            <a:pPr marL="324000" lvl="1" indent="-216000">
              <a:buClr>
                <a:srgbClr val="1A798D"/>
              </a:buClr>
              <a:buFont typeface="Trebuchet MS" panose="020B0603020202020204" pitchFamily="34" charset="0"/>
              <a:buChar char="•"/>
            </a:pPr>
            <a:r>
              <a:rPr lang="en-US" sz="1200" dirty="0">
                <a:solidFill>
                  <a:schemeClr val="bg1"/>
                </a:solidFill>
              </a:rPr>
              <a:t>MI community college enrollment decline exceeded national rates; majority of MI community colleges fall behind the national median for 6-year completion rates</a:t>
            </a:r>
          </a:p>
          <a:p>
            <a:endParaRPr lang="en-US" sz="1200" dirty="0">
              <a:solidFill>
                <a:schemeClr val="bg1"/>
              </a:solidFill>
            </a:endParaRPr>
          </a:p>
          <a:p>
            <a:r>
              <a:rPr lang="en-US" sz="1400" dirty="0">
                <a:solidFill>
                  <a:schemeClr val="bg1"/>
                </a:solidFill>
              </a:rPr>
              <a:t>Lack of cohesion in state operating model surrounding higher ed</a:t>
            </a:r>
          </a:p>
          <a:p>
            <a:pPr marL="324000" lvl="1" indent="-216000">
              <a:buClr>
                <a:srgbClr val="1A798D"/>
              </a:buClr>
              <a:buFont typeface="Trebuchet MS" panose="020B0603020202020204" pitchFamily="34" charset="0"/>
              <a:buChar char="•"/>
            </a:pPr>
            <a:r>
              <a:rPr lang="en-US" sz="1200" dirty="0">
                <a:solidFill>
                  <a:schemeClr val="bg1"/>
                </a:solidFill>
              </a:rPr>
              <a:t>Michigan is the only state without a central coordinating group for higher education</a:t>
            </a:r>
          </a:p>
          <a:p>
            <a:pPr marL="108000" lvl="1">
              <a:buClr>
                <a:schemeClr val="tx2"/>
              </a:buClr>
            </a:pPr>
            <a:endParaRPr lang="en-US" sz="1200" dirty="0">
              <a:solidFill>
                <a:schemeClr val="bg1"/>
              </a:solidFill>
            </a:endParaRPr>
          </a:p>
          <a:p>
            <a:r>
              <a:rPr lang="en-US" sz="1400" dirty="0">
                <a:solidFill>
                  <a:schemeClr val="bg1"/>
                </a:solidFill>
              </a:rPr>
              <a:t>Failure to capitalize on research commercialization &amp; tech transfer opportunities</a:t>
            </a:r>
          </a:p>
          <a:p>
            <a:pPr marL="324000" lvl="1" indent="-216000">
              <a:buClr>
                <a:srgbClr val="1A798D"/>
              </a:buClr>
              <a:buFont typeface="Trebuchet MS" panose="020B0603020202020204" pitchFamily="34" charset="0"/>
              <a:buChar char="•"/>
            </a:pPr>
            <a:r>
              <a:rPr lang="en-US" sz="1200" dirty="0">
                <a:solidFill>
                  <a:schemeClr val="bg1"/>
                </a:solidFill>
              </a:rPr>
              <a:t>U of Michigan ranks in the top 20 nationally for technology transfer, but most others behind (e.g., MSU, Michigan Tech, and WMU rank #82, #105, #119)</a:t>
            </a:r>
          </a:p>
          <a:p>
            <a:pPr marL="108000" lvl="1">
              <a:buClr>
                <a:schemeClr val="tx2"/>
              </a:buClr>
            </a:pPr>
            <a:endParaRPr lang="en-US" sz="1200" dirty="0">
              <a:solidFill>
                <a:schemeClr val="bg1"/>
              </a:solidFill>
            </a:endParaRPr>
          </a:p>
          <a:p>
            <a:r>
              <a:rPr lang="en-US" sz="1400" dirty="0">
                <a:solidFill>
                  <a:schemeClr val="bg1"/>
                </a:solidFill>
              </a:rPr>
              <a:t>Innovation districts lag best-in-class exemplars</a:t>
            </a:r>
          </a:p>
          <a:p>
            <a:pPr marL="324000" lvl="1" indent="-216000">
              <a:buClr>
                <a:srgbClr val="1A798D"/>
              </a:buClr>
              <a:buFont typeface="Trebuchet MS" panose="020B0603020202020204" pitchFamily="34" charset="0"/>
              <a:buChar char="•"/>
            </a:pPr>
            <a:r>
              <a:rPr lang="en-US" sz="1200" dirty="0">
                <a:solidFill>
                  <a:schemeClr val="bg1"/>
                </a:solidFill>
              </a:rPr>
              <a:t>University Research Corridor ranks behind peer districts (IL, MA, NC, PA) in licensing revenue, invention disclosures, and patents awarded</a:t>
            </a:r>
          </a:p>
          <a:p>
            <a:pPr marL="342900" indent="-342900" algn="ctr">
              <a:buAutoNum type="arabicParenR"/>
            </a:pPr>
            <a:endParaRPr lang="en-US" sz="1200" dirty="0">
              <a:solidFill>
                <a:srgbClr val="FFFFFF"/>
              </a:solidFill>
            </a:endParaRPr>
          </a:p>
        </p:txBody>
      </p:sp>
      <p:sp>
        <p:nvSpPr>
          <p:cNvPr id="13" name="TextBox 12">
            <a:extLst>
              <a:ext uri="{FF2B5EF4-FFF2-40B4-BE49-F238E27FC236}">
                <a16:creationId xmlns:a16="http://schemas.microsoft.com/office/drawing/2014/main" id="{6A7D66BF-4D5F-C31B-4DF7-337FDE07D3E3}"/>
              </a:ext>
            </a:extLst>
          </p:cNvPr>
          <p:cNvSpPr txBox="1"/>
          <p:nvPr/>
        </p:nvSpPr>
        <p:spPr>
          <a:xfrm>
            <a:off x="1268544" y="1688504"/>
            <a:ext cx="4461696" cy="436253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0" rIns="0" bIns="0" numCol="1" spcCol="0" rtlCol="0" fromWordArt="0" anchor="t" anchorCtr="0" forceAA="0" compatLnSpc="1">
            <a:prstTxWarp prst="textNoShape">
              <a:avLst/>
            </a:prstTxWarp>
            <a:noAutofit/>
          </a:bodyPr>
          <a:lstStyle/>
          <a:p>
            <a:r>
              <a:rPr lang="en-US" sz="1400" dirty="0">
                <a:solidFill>
                  <a:schemeClr val="bg1"/>
                </a:solidFill>
              </a:rPr>
              <a:t> Student success: Tradition of excellence in producing engineering and STEM graduates</a:t>
            </a:r>
          </a:p>
          <a:p>
            <a:pPr marL="324000" lvl="1" indent="-216000">
              <a:buClr>
                <a:srgbClr val="1A798D"/>
              </a:buClr>
              <a:buFont typeface="Trebuchet MS" panose="020B0603020202020204" pitchFamily="34" charset="0"/>
              <a:buChar char="•"/>
            </a:pPr>
            <a:r>
              <a:rPr lang="en-US" sz="1200" dirty="0">
                <a:solidFill>
                  <a:schemeClr val="bg1"/>
                </a:solidFill>
              </a:rPr>
              <a:t>MI ranks 10</a:t>
            </a:r>
            <a:r>
              <a:rPr lang="en-US" sz="1200" baseline="30000" dirty="0">
                <a:solidFill>
                  <a:schemeClr val="bg1"/>
                </a:solidFill>
              </a:rPr>
              <a:t>th</a:t>
            </a:r>
            <a:r>
              <a:rPr lang="en-US" sz="1200" dirty="0">
                <a:solidFill>
                  <a:schemeClr val="bg1"/>
                </a:solidFill>
              </a:rPr>
              <a:t> nationally for STEM degree completions; produces 4X national average of engineers</a:t>
            </a:r>
          </a:p>
          <a:p>
            <a:endParaRPr lang="en-US" sz="1200" dirty="0">
              <a:solidFill>
                <a:schemeClr val="bg1"/>
              </a:solidFill>
            </a:endParaRPr>
          </a:p>
          <a:p>
            <a:r>
              <a:rPr lang="en-US" sz="1400" dirty="0">
                <a:solidFill>
                  <a:schemeClr val="bg1"/>
                </a:solidFill>
              </a:rPr>
              <a:t>Student success – workforce: Strong program and policy focus on higher education and skilling</a:t>
            </a:r>
          </a:p>
          <a:p>
            <a:pPr marL="324000" lvl="1" indent="-216000">
              <a:buClr>
                <a:srgbClr val="1A798D"/>
              </a:buClr>
              <a:buFont typeface="Trebuchet MS" panose="020B0603020202020204" pitchFamily="34" charset="0"/>
              <a:buChar char="•"/>
            </a:pPr>
            <a:r>
              <a:rPr lang="en-US" sz="1200" dirty="0">
                <a:solidFill>
                  <a:schemeClr val="bg1"/>
                </a:solidFill>
              </a:rPr>
              <a:t>E.g, "60 by 30" initiative; Michigan Reconnect; Futures for Frontliners</a:t>
            </a:r>
          </a:p>
          <a:p>
            <a:pPr marL="324000" lvl="1" indent="-216000">
              <a:buClr>
                <a:srgbClr val="1A798D"/>
              </a:buClr>
              <a:buFont typeface="Trebuchet MS" panose="020B0603020202020204" pitchFamily="34" charset="0"/>
              <a:buChar char="•"/>
            </a:pPr>
            <a:r>
              <a:rPr lang="en-US" sz="1200" dirty="0">
                <a:solidFill>
                  <a:schemeClr val="bg1"/>
                </a:solidFill>
              </a:rPr>
              <a:t>E.g, EV Talent Action Team largest campaign in the nation; Michigander EV Scholars Program keeping grads in MI</a:t>
            </a:r>
          </a:p>
          <a:p>
            <a:pPr marL="108000" lvl="1">
              <a:buClr>
                <a:schemeClr val="tx2"/>
              </a:buClr>
            </a:pPr>
            <a:endParaRPr lang="en-US" sz="1200" dirty="0">
              <a:solidFill>
                <a:schemeClr val="bg1"/>
              </a:solidFill>
            </a:endParaRPr>
          </a:p>
          <a:p>
            <a:r>
              <a:rPr lang="en-US" sz="1400" dirty="0">
                <a:solidFill>
                  <a:schemeClr val="bg1"/>
                </a:solidFill>
              </a:rPr>
              <a:t>Tech development: World class research institutions powering global innovation</a:t>
            </a:r>
          </a:p>
          <a:p>
            <a:pPr marL="324000" lvl="1" indent="-216000">
              <a:buClr>
                <a:srgbClr val="1A798D"/>
              </a:buClr>
              <a:buFont typeface="Trebuchet MS" panose="020B0603020202020204" pitchFamily="34" charset="0"/>
              <a:buChar char="•"/>
            </a:pPr>
            <a:r>
              <a:rPr lang="en-US" sz="1200" dirty="0">
                <a:solidFill>
                  <a:schemeClr val="bg1"/>
                </a:solidFill>
              </a:rPr>
              <a:t>E.g., U of Michigan ranked #1 public research university by the National Science Foundation; Wayne State ranked #2 for medical research by US News</a:t>
            </a:r>
          </a:p>
          <a:p>
            <a:endParaRPr lang="en-US" sz="1200" dirty="0">
              <a:solidFill>
                <a:schemeClr val="bg1"/>
              </a:solidFill>
            </a:endParaRPr>
          </a:p>
          <a:p>
            <a:r>
              <a:rPr lang="en-US" sz="1400" dirty="0">
                <a:solidFill>
                  <a:schemeClr val="bg1"/>
                </a:solidFill>
              </a:rPr>
              <a:t>Beyond placemaking: Formation of innovation districts</a:t>
            </a:r>
          </a:p>
          <a:p>
            <a:pPr marL="324000" lvl="1" indent="-216000">
              <a:buClr>
                <a:srgbClr val="1A798D"/>
              </a:buClr>
              <a:buFont typeface="Trebuchet MS" panose="020B0603020202020204" pitchFamily="34" charset="0"/>
              <a:buChar char="•"/>
            </a:pPr>
            <a:r>
              <a:rPr lang="en-US" sz="1200" dirty="0">
                <a:solidFill>
                  <a:schemeClr val="bg1"/>
                </a:solidFill>
              </a:rPr>
              <a:t>E.g., TechTown Detroit district anchored by Wayne State</a:t>
            </a:r>
          </a:p>
          <a:p>
            <a:pPr marL="324000" lvl="1" indent="-216000">
              <a:buClr>
                <a:srgbClr val="1A798D"/>
              </a:buClr>
              <a:buFont typeface="Trebuchet MS" panose="020B0603020202020204" pitchFamily="34" charset="0"/>
              <a:buChar char="•"/>
            </a:pPr>
            <a:r>
              <a:rPr lang="en-US" sz="1200" dirty="0">
                <a:solidFill>
                  <a:schemeClr val="bg1"/>
                </a:solidFill>
              </a:rPr>
              <a:t>E.g., Planned UMCI and MI Central Innovation Districts in Detroit to potentially be biggest tech districts in MI</a:t>
            </a:r>
          </a:p>
          <a:p>
            <a:pPr marL="342900" indent="-342900" algn="ctr">
              <a:buAutoNum type="arabicParenR"/>
            </a:pPr>
            <a:endParaRPr lang="en-US" sz="1200" dirty="0">
              <a:solidFill>
                <a:srgbClr val="FFFFFF"/>
              </a:solidFill>
            </a:endParaRPr>
          </a:p>
        </p:txBody>
      </p:sp>
      <p:pic>
        <p:nvPicPr>
          <p:cNvPr id="15" name="Graphic 14">
            <a:extLst>
              <a:ext uri="{FF2B5EF4-FFF2-40B4-BE49-F238E27FC236}">
                <a16:creationId xmlns:a16="http://schemas.microsoft.com/office/drawing/2014/main" id="{3B0F74C4-1FE8-3DAB-57F8-1B21325E1A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7499" y="5070034"/>
            <a:ext cx="399623" cy="399623"/>
          </a:xfrm>
          <a:prstGeom prst="rect">
            <a:avLst/>
          </a:prstGeom>
        </p:spPr>
      </p:pic>
      <p:pic>
        <p:nvPicPr>
          <p:cNvPr id="16" name="Graphic 15">
            <a:extLst>
              <a:ext uri="{FF2B5EF4-FFF2-40B4-BE49-F238E27FC236}">
                <a16:creationId xmlns:a16="http://schemas.microsoft.com/office/drawing/2014/main" id="{2490542F-90FC-2233-F2D6-23499937987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7499" y="4029616"/>
            <a:ext cx="399623" cy="399623"/>
          </a:xfrm>
          <a:prstGeom prst="rect">
            <a:avLst/>
          </a:prstGeom>
        </p:spPr>
      </p:pic>
      <p:pic>
        <p:nvPicPr>
          <p:cNvPr id="18" name="Graphic 17">
            <a:extLst>
              <a:ext uri="{FF2B5EF4-FFF2-40B4-BE49-F238E27FC236}">
                <a16:creationId xmlns:a16="http://schemas.microsoft.com/office/drawing/2014/main" id="{3267B8BA-5A3E-84E4-7ECA-30C6AEFE9E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7499" y="2670875"/>
            <a:ext cx="399623" cy="399623"/>
          </a:xfrm>
          <a:prstGeom prst="rect">
            <a:avLst/>
          </a:prstGeom>
        </p:spPr>
      </p:pic>
      <p:sp>
        <p:nvSpPr>
          <p:cNvPr id="7" name="ee4pFootnotes">
            <a:extLst>
              <a:ext uri="{FF2B5EF4-FFF2-40B4-BE49-F238E27FC236}">
                <a16:creationId xmlns:a16="http://schemas.microsoft.com/office/drawing/2014/main" id="{1ED2FA7E-2042-800E-2D8E-EFF0504034FF}"/>
              </a:ext>
            </a:extLst>
          </p:cNvPr>
          <p:cNvSpPr>
            <a:spLocks noChangeArrowheads="1"/>
          </p:cNvSpPr>
          <p:nvPr/>
        </p:nvSpPr>
        <p:spPr bwMode="auto">
          <a:xfrm>
            <a:off x="630000" y="6282939"/>
            <a:ext cx="9030914"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chemeClr val="bg1"/>
                </a:solidFill>
                <a:latin typeface="Calibri" panose="020F0502020204030204" pitchFamily="34" charset="0"/>
                <a:cs typeface="Arial" pitchFamily="34" charset="0"/>
              </a:rPr>
              <a:t>Source: Heartland Forward; </a:t>
            </a:r>
            <a:r>
              <a:rPr lang="en-US" sz="1000" dirty="0">
                <a:solidFill>
                  <a:schemeClr val="bg1"/>
                </a:solidFill>
                <a:latin typeface="Calibri" panose="020F0502020204030204" pitchFamily="34" charset="0"/>
                <a:cs typeface="Arial" pitchFamily="34" charset="0"/>
                <a:hlinkClick r:id="rId14">
                  <a:extLst>
                    <a:ext uri="{A12FA001-AC4F-418D-AE19-62706E023703}">
                      <ahyp:hlinkClr xmlns:ahyp="http://schemas.microsoft.com/office/drawing/2018/hyperlinkcolor" val="tx"/>
                    </a:ext>
                  </a:extLst>
                </a:hlinkClick>
              </a:rPr>
              <a:t>Michigan's Great Inflection: A Strategy for the Age of Technology and Talent </a:t>
            </a:r>
            <a:r>
              <a:rPr lang="en-US" sz="1000" dirty="0">
                <a:solidFill>
                  <a:schemeClr val="bg1"/>
                </a:solidFill>
                <a:latin typeface="Calibri" panose="020F0502020204030204" pitchFamily="34" charset="0"/>
                <a:cs typeface="Arial" pitchFamily="34" charset="0"/>
              </a:rPr>
              <a:t>; </a:t>
            </a:r>
            <a:r>
              <a:rPr lang="en-US" sz="1000" dirty="0">
                <a:solidFill>
                  <a:schemeClr val="bg1"/>
                </a:solidFill>
                <a:latin typeface="Calibri" panose="020F0502020204030204" pitchFamily="34" charset="0"/>
                <a:cs typeface="Arial" pitchFamily="34" charset="0"/>
                <a:hlinkClick r:id="rId15">
                  <a:extLst>
                    <a:ext uri="{A12FA001-AC4F-418D-AE19-62706E023703}">
                      <ahyp:hlinkClr xmlns:ahyp="http://schemas.microsoft.com/office/drawing/2018/hyperlinkcolor" val="tx"/>
                    </a:ext>
                  </a:extLst>
                </a:hlinkClick>
              </a:rPr>
              <a:t>University Research Corridor 2023 Benchmarking report</a:t>
            </a:r>
            <a:r>
              <a:rPr lang="en-US" sz="1000" dirty="0">
                <a:solidFill>
                  <a:schemeClr val="bg1"/>
                </a:solidFill>
                <a:latin typeface="Calibri" panose="020F0502020204030204" pitchFamily="34" charset="0"/>
                <a:cs typeface="Arial" pitchFamily="34" charset="0"/>
              </a:rPr>
              <a:t>; Detroit News; Michigan Economic Development Corporation; Wayne State University website; University of Michigan website; BCG analysis</a:t>
            </a:r>
          </a:p>
        </p:txBody>
      </p:sp>
      <p:pic>
        <p:nvPicPr>
          <p:cNvPr id="9" name="Graphic 8">
            <a:extLst>
              <a:ext uri="{FF2B5EF4-FFF2-40B4-BE49-F238E27FC236}">
                <a16:creationId xmlns:a16="http://schemas.microsoft.com/office/drawing/2014/main" id="{0F91FBD5-B3F5-7B59-2BC8-8621EFF680C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42688" y="2881801"/>
            <a:ext cx="490721" cy="490721"/>
          </a:xfrm>
          <a:prstGeom prst="rect">
            <a:avLst/>
          </a:prstGeom>
        </p:spPr>
      </p:pic>
      <p:pic>
        <p:nvPicPr>
          <p:cNvPr id="8" name="Graphic 7">
            <a:extLst>
              <a:ext uri="{FF2B5EF4-FFF2-40B4-BE49-F238E27FC236}">
                <a16:creationId xmlns:a16="http://schemas.microsoft.com/office/drawing/2014/main" id="{DFA5BBD7-3562-7561-7D83-5B61CA7BDC7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58339" y="1613170"/>
            <a:ext cx="659419" cy="644239"/>
          </a:xfrm>
          <a:prstGeom prst="rect">
            <a:avLst/>
          </a:prstGeom>
        </p:spPr>
      </p:pic>
      <p:pic>
        <p:nvPicPr>
          <p:cNvPr id="11" name="Graphic 10">
            <a:extLst>
              <a:ext uri="{FF2B5EF4-FFF2-40B4-BE49-F238E27FC236}">
                <a16:creationId xmlns:a16="http://schemas.microsoft.com/office/drawing/2014/main" id="{C4883BE3-2333-6E7D-A806-047A6D21FD5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513172" y="3707711"/>
            <a:ext cx="749753" cy="749753"/>
          </a:xfrm>
          <a:prstGeom prst="rect">
            <a:avLst/>
          </a:prstGeom>
        </p:spPr>
      </p:pic>
      <p:grpSp>
        <p:nvGrpSpPr>
          <p:cNvPr id="20" name="bcgIconsWhite_Graduation Cap ">
            <a:extLst>
              <a:ext uri="{FF2B5EF4-FFF2-40B4-BE49-F238E27FC236}">
                <a16:creationId xmlns:a16="http://schemas.microsoft.com/office/drawing/2014/main" id="{F6A5E104-B57E-A96D-6594-1DFB9BAC7986}"/>
              </a:ext>
            </a:extLst>
          </p:cNvPr>
          <p:cNvGrpSpPr>
            <a:grpSpLocks noChangeAspect="1"/>
          </p:cNvGrpSpPr>
          <p:nvPr/>
        </p:nvGrpSpPr>
        <p:grpSpPr>
          <a:xfrm>
            <a:off x="642411" y="1630390"/>
            <a:ext cx="609800" cy="609800"/>
            <a:chOff x="5273675" y="2606675"/>
            <a:chExt cx="1644650" cy="1644650"/>
          </a:xfrm>
          <a:noFill/>
        </p:grpSpPr>
        <p:sp>
          <p:nvSpPr>
            <p:cNvPr id="21" name="AutoShape 3">
              <a:extLst>
                <a:ext uri="{FF2B5EF4-FFF2-40B4-BE49-F238E27FC236}">
                  <a16:creationId xmlns:a16="http://schemas.microsoft.com/office/drawing/2014/main" id="{2195578D-561B-AC2F-0DEE-6432E33F140F}"/>
                </a:ext>
              </a:extLst>
            </p:cNvPr>
            <p:cNvSpPr>
              <a:spLocks noChangeAspect="1" noChangeArrowheads="1" noTextEdit="1"/>
            </p:cNvSpPr>
            <p:nvPr/>
          </p:nvSpPr>
          <p:spPr bwMode="auto">
            <a:xfrm>
              <a:off x="5273675" y="2606675"/>
              <a:ext cx="1644650" cy="16446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8">
              <a:extLst>
                <a:ext uri="{FF2B5EF4-FFF2-40B4-BE49-F238E27FC236}">
                  <a16:creationId xmlns:a16="http://schemas.microsoft.com/office/drawing/2014/main" id="{539DBD49-5237-2781-5F6C-4E134505EA93}"/>
                </a:ext>
              </a:extLst>
            </p:cNvPr>
            <p:cNvSpPr>
              <a:spLocks/>
            </p:cNvSpPr>
            <p:nvPr/>
          </p:nvSpPr>
          <p:spPr bwMode="auto">
            <a:xfrm>
              <a:off x="5338763" y="3075345"/>
              <a:ext cx="1508125" cy="715606"/>
            </a:xfrm>
            <a:custGeom>
              <a:avLst/>
              <a:gdLst>
                <a:gd name="connsiteX0" fmla="*/ 754062 w 1508125"/>
                <a:gd name="connsiteY0" fmla="*/ 298458 h 715606"/>
                <a:gd name="connsiteX1" fmla="*/ 1110521 w 1508125"/>
                <a:gd name="connsiteY1" fmla="*/ 342416 h 715606"/>
                <a:gd name="connsiteX2" fmla="*/ 1125537 w 1508125"/>
                <a:gd name="connsiteY2" fmla="*/ 361715 h 715606"/>
                <a:gd name="connsiteX3" fmla="*/ 1125537 w 1508125"/>
                <a:gd name="connsiteY3" fmla="*/ 438910 h 715606"/>
                <a:gd name="connsiteX4" fmla="*/ 1125537 w 1508125"/>
                <a:gd name="connsiteY4" fmla="*/ 456065 h 715606"/>
                <a:gd name="connsiteX5" fmla="*/ 1125537 w 1508125"/>
                <a:gd name="connsiteY5" fmla="*/ 473219 h 715606"/>
                <a:gd name="connsiteX6" fmla="*/ 1125537 w 1508125"/>
                <a:gd name="connsiteY6" fmla="*/ 557562 h 715606"/>
                <a:gd name="connsiteX7" fmla="*/ 1110521 w 1508125"/>
                <a:gd name="connsiteY7" fmla="*/ 568999 h 715606"/>
                <a:gd name="connsiteX8" fmla="*/ 397604 w 1508125"/>
                <a:gd name="connsiteY8" fmla="*/ 568999 h 715606"/>
                <a:gd name="connsiteX9" fmla="*/ 382587 w 1508125"/>
                <a:gd name="connsiteY9" fmla="*/ 557562 h 715606"/>
                <a:gd name="connsiteX10" fmla="*/ 382587 w 1508125"/>
                <a:gd name="connsiteY10" fmla="*/ 473219 h 715606"/>
                <a:gd name="connsiteX11" fmla="*/ 382587 w 1508125"/>
                <a:gd name="connsiteY11" fmla="*/ 456065 h 715606"/>
                <a:gd name="connsiteX12" fmla="*/ 382587 w 1508125"/>
                <a:gd name="connsiteY12" fmla="*/ 438910 h 715606"/>
                <a:gd name="connsiteX13" fmla="*/ 382587 w 1508125"/>
                <a:gd name="connsiteY13" fmla="*/ 361715 h 715606"/>
                <a:gd name="connsiteX14" fmla="*/ 397604 w 1508125"/>
                <a:gd name="connsiteY14" fmla="*/ 342416 h 715606"/>
                <a:gd name="connsiteX15" fmla="*/ 754062 w 1508125"/>
                <a:gd name="connsiteY15" fmla="*/ 298458 h 715606"/>
                <a:gd name="connsiteX16" fmla="*/ 750851 w 1508125"/>
                <a:gd name="connsiteY16" fmla="*/ 1071 h 715606"/>
                <a:gd name="connsiteX17" fmla="*/ 762271 w 1508125"/>
                <a:gd name="connsiteY17" fmla="*/ 1071 h 715606"/>
                <a:gd name="connsiteX18" fmla="*/ 1498133 w 1508125"/>
                <a:gd name="connsiteY18" fmla="*/ 286599 h 715606"/>
                <a:gd name="connsiteX19" fmla="*/ 1508125 w 1508125"/>
                <a:gd name="connsiteY19" fmla="*/ 300876 h 715606"/>
                <a:gd name="connsiteX20" fmla="*/ 1498847 w 1508125"/>
                <a:gd name="connsiteY20" fmla="*/ 315152 h 715606"/>
                <a:gd name="connsiteX21" fmla="*/ 1156253 w 1508125"/>
                <a:gd name="connsiteY21" fmla="*/ 459344 h 715606"/>
                <a:gd name="connsiteX22" fmla="*/ 1156253 w 1508125"/>
                <a:gd name="connsiteY22" fmla="*/ 442212 h 715606"/>
                <a:gd name="connsiteX23" fmla="*/ 1156253 w 1508125"/>
                <a:gd name="connsiteY23" fmla="*/ 425081 h 715606"/>
                <a:gd name="connsiteX24" fmla="*/ 1156253 w 1508125"/>
                <a:gd name="connsiteY24" fmla="*/ 345847 h 715606"/>
                <a:gd name="connsiteX25" fmla="*/ 1133414 w 1508125"/>
                <a:gd name="connsiteY25" fmla="*/ 315866 h 715606"/>
                <a:gd name="connsiteX26" fmla="*/ 881465 w 1508125"/>
                <a:gd name="connsiteY26" fmla="*/ 270895 h 715606"/>
                <a:gd name="connsiteX27" fmla="*/ 754420 w 1508125"/>
                <a:gd name="connsiteY27" fmla="*/ 265184 h 715606"/>
                <a:gd name="connsiteX28" fmla="*/ 626661 w 1508125"/>
                <a:gd name="connsiteY28" fmla="*/ 270895 h 715606"/>
                <a:gd name="connsiteX29" fmla="*/ 374711 w 1508125"/>
                <a:gd name="connsiteY29" fmla="*/ 315866 h 715606"/>
                <a:gd name="connsiteX30" fmla="*/ 351872 w 1508125"/>
                <a:gd name="connsiteY30" fmla="*/ 345847 h 715606"/>
                <a:gd name="connsiteX31" fmla="*/ 351872 w 1508125"/>
                <a:gd name="connsiteY31" fmla="*/ 425081 h 715606"/>
                <a:gd name="connsiteX32" fmla="*/ 351872 w 1508125"/>
                <a:gd name="connsiteY32" fmla="*/ 442212 h 715606"/>
                <a:gd name="connsiteX33" fmla="*/ 351872 w 1508125"/>
                <a:gd name="connsiteY33" fmla="*/ 459344 h 715606"/>
                <a:gd name="connsiteX34" fmla="*/ 224827 w 1508125"/>
                <a:gd name="connsiteY34" fmla="*/ 405808 h 715606"/>
                <a:gd name="connsiteX35" fmla="*/ 224827 w 1508125"/>
                <a:gd name="connsiteY35" fmla="*/ 542861 h 715606"/>
                <a:gd name="connsiteX36" fmla="*/ 244098 w 1508125"/>
                <a:gd name="connsiteY36" fmla="*/ 574983 h 715606"/>
                <a:gd name="connsiteX37" fmla="*/ 230537 w 1508125"/>
                <a:gd name="connsiteY37" fmla="*/ 602822 h 715606"/>
                <a:gd name="connsiteX38" fmla="*/ 261941 w 1508125"/>
                <a:gd name="connsiteY38" fmla="*/ 715606 h 715606"/>
                <a:gd name="connsiteX39" fmla="*/ 236960 w 1508125"/>
                <a:gd name="connsiteY39" fmla="*/ 715606 h 715606"/>
                <a:gd name="connsiteX40" fmla="*/ 180575 w 1508125"/>
                <a:gd name="connsiteY40" fmla="*/ 715606 h 715606"/>
                <a:gd name="connsiteX41" fmla="*/ 155594 w 1508125"/>
                <a:gd name="connsiteY41" fmla="*/ 715606 h 715606"/>
                <a:gd name="connsiteX42" fmla="*/ 186999 w 1508125"/>
                <a:gd name="connsiteY42" fmla="*/ 602822 h 715606"/>
                <a:gd name="connsiteX43" fmla="*/ 173438 w 1508125"/>
                <a:gd name="connsiteY43" fmla="*/ 574983 h 715606"/>
                <a:gd name="connsiteX44" fmla="*/ 193422 w 1508125"/>
                <a:gd name="connsiteY44" fmla="*/ 542861 h 715606"/>
                <a:gd name="connsiteX45" fmla="*/ 193422 w 1508125"/>
                <a:gd name="connsiteY45" fmla="*/ 392959 h 715606"/>
                <a:gd name="connsiteX46" fmla="*/ 9278 w 1508125"/>
                <a:gd name="connsiteY46" fmla="*/ 315152 h 715606"/>
                <a:gd name="connsiteX47" fmla="*/ 0 w 1508125"/>
                <a:gd name="connsiteY47" fmla="*/ 300876 h 715606"/>
                <a:gd name="connsiteX48" fmla="*/ 9992 w 1508125"/>
                <a:gd name="connsiteY48" fmla="*/ 286599 h 715606"/>
                <a:gd name="connsiteX49" fmla="*/ 750851 w 1508125"/>
                <a:gd name="connsiteY49" fmla="*/ 1071 h 71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08125" h="715606">
                  <a:moveTo>
                    <a:pt x="754062" y="298458"/>
                  </a:moveTo>
                  <a:cubicBezTo>
                    <a:pt x="872941" y="298458"/>
                    <a:pt x="991821" y="313111"/>
                    <a:pt x="1110521" y="342416"/>
                  </a:cubicBezTo>
                  <a:cubicBezTo>
                    <a:pt x="1119102" y="344561"/>
                    <a:pt x="1125537" y="353138"/>
                    <a:pt x="1125537" y="361715"/>
                  </a:cubicBezTo>
                  <a:cubicBezTo>
                    <a:pt x="1125537" y="387447"/>
                    <a:pt x="1125537" y="413179"/>
                    <a:pt x="1125537" y="438910"/>
                  </a:cubicBezTo>
                  <a:cubicBezTo>
                    <a:pt x="1125537" y="444629"/>
                    <a:pt x="1125537" y="450347"/>
                    <a:pt x="1125537" y="456065"/>
                  </a:cubicBezTo>
                  <a:cubicBezTo>
                    <a:pt x="1125537" y="461783"/>
                    <a:pt x="1125537" y="467501"/>
                    <a:pt x="1125537" y="473219"/>
                  </a:cubicBezTo>
                  <a:cubicBezTo>
                    <a:pt x="1125537" y="501096"/>
                    <a:pt x="1125537" y="528972"/>
                    <a:pt x="1125537" y="557562"/>
                  </a:cubicBezTo>
                  <a:cubicBezTo>
                    <a:pt x="1125537" y="566140"/>
                    <a:pt x="1119102" y="571143"/>
                    <a:pt x="1110521" y="568999"/>
                  </a:cubicBezTo>
                  <a:cubicBezTo>
                    <a:pt x="873120" y="510388"/>
                    <a:pt x="635004" y="510388"/>
                    <a:pt x="397604" y="568999"/>
                  </a:cubicBezTo>
                  <a:cubicBezTo>
                    <a:pt x="389023" y="571143"/>
                    <a:pt x="382587" y="566140"/>
                    <a:pt x="382587" y="557562"/>
                  </a:cubicBezTo>
                  <a:cubicBezTo>
                    <a:pt x="382587" y="528972"/>
                    <a:pt x="382587" y="501096"/>
                    <a:pt x="382587" y="473219"/>
                  </a:cubicBezTo>
                  <a:cubicBezTo>
                    <a:pt x="382587" y="467501"/>
                    <a:pt x="382587" y="461783"/>
                    <a:pt x="382587" y="456065"/>
                  </a:cubicBezTo>
                  <a:cubicBezTo>
                    <a:pt x="382587" y="450347"/>
                    <a:pt x="382587" y="444629"/>
                    <a:pt x="382587" y="438910"/>
                  </a:cubicBezTo>
                  <a:cubicBezTo>
                    <a:pt x="382587" y="413179"/>
                    <a:pt x="382587" y="387447"/>
                    <a:pt x="382587" y="361715"/>
                  </a:cubicBezTo>
                  <a:cubicBezTo>
                    <a:pt x="382587" y="353138"/>
                    <a:pt x="389023" y="344561"/>
                    <a:pt x="397604" y="342416"/>
                  </a:cubicBezTo>
                  <a:cubicBezTo>
                    <a:pt x="516304" y="313111"/>
                    <a:pt x="635183" y="298458"/>
                    <a:pt x="754062" y="298458"/>
                  </a:cubicBezTo>
                  <a:close/>
                  <a:moveTo>
                    <a:pt x="750851" y="1071"/>
                  </a:moveTo>
                  <a:cubicBezTo>
                    <a:pt x="754420" y="-357"/>
                    <a:pt x="758702" y="-357"/>
                    <a:pt x="762271" y="1071"/>
                  </a:cubicBezTo>
                  <a:cubicBezTo>
                    <a:pt x="762271" y="1071"/>
                    <a:pt x="762271" y="1071"/>
                    <a:pt x="1498133" y="286599"/>
                  </a:cubicBezTo>
                  <a:cubicBezTo>
                    <a:pt x="1504557" y="288741"/>
                    <a:pt x="1508125" y="294451"/>
                    <a:pt x="1508125" y="300876"/>
                  </a:cubicBezTo>
                  <a:cubicBezTo>
                    <a:pt x="1508125" y="307300"/>
                    <a:pt x="1504557" y="313011"/>
                    <a:pt x="1498847" y="315152"/>
                  </a:cubicBezTo>
                  <a:cubicBezTo>
                    <a:pt x="1498847" y="315152"/>
                    <a:pt x="1498847" y="315152"/>
                    <a:pt x="1156253" y="459344"/>
                  </a:cubicBezTo>
                  <a:cubicBezTo>
                    <a:pt x="1156253" y="459344"/>
                    <a:pt x="1156253" y="459344"/>
                    <a:pt x="1156253" y="442212"/>
                  </a:cubicBezTo>
                  <a:cubicBezTo>
                    <a:pt x="1156253" y="442212"/>
                    <a:pt x="1156253" y="442212"/>
                    <a:pt x="1156253" y="425081"/>
                  </a:cubicBezTo>
                  <a:cubicBezTo>
                    <a:pt x="1156253" y="425081"/>
                    <a:pt x="1156253" y="425081"/>
                    <a:pt x="1156253" y="345847"/>
                  </a:cubicBezTo>
                  <a:cubicBezTo>
                    <a:pt x="1156253" y="332284"/>
                    <a:pt x="1146975" y="319435"/>
                    <a:pt x="1133414" y="315866"/>
                  </a:cubicBezTo>
                  <a:cubicBezTo>
                    <a:pt x="1051334" y="293738"/>
                    <a:pt x="966399" y="278033"/>
                    <a:pt x="881465" y="270895"/>
                  </a:cubicBezTo>
                  <a:cubicBezTo>
                    <a:pt x="839354" y="266612"/>
                    <a:pt x="796530" y="265184"/>
                    <a:pt x="754420" y="265184"/>
                  </a:cubicBezTo>
                  <a:cubicBezTo>
                    <a:pt x="711595" y="265184"/>
                    <a:pt x="668771" y="266612"/>
                    <a:pt x="626661" y="270895"/>
                  </a:cubicBezTo>
                  <a:cubicBezTo>
                    <a:pt x="541726" y="278033"/>
                    <a:pt x="456792" y="293738"/>
                    <a:pt x="374711" y="315866"/>
                  </a:cubicBezTo>
                  <a:cubicBezTo>
                    <a:pt x="361150" y="319435"/>
                    <a:pt x="351872" y="332284"/>
                    <a:pt x="351872" y="345847"/>
                  </a:cubicBezTo>
                  <a:cubicBezTo>
                    <a:pt x="351872" y="345847"/>
                    <a:pt x="351872" y="345847"/>
                    <a:pt x="351872" y="425081"/>
                  </a:cubicBezTo>
                  <a:cubicBezTo>
                    <a:pt x="351872" y="425081"/>
                    <a:pt x="351872" y="425081"/>
                    <a:pt x="351872" y="442212"/>
                  </a:cubicBezTo>
                  <a:cubicBezTo>
                    <a:pt x="351872" y="442212"/>
                    <a:pt x="351872" y="442212"/>
                    <a:pt x="351872" y="459344"/>
                  </a:cubicBezTo>
                  <a:cubicBezTo>
                    <a:pt x="351872" y="459344"/>
                    <a:pt x="351872" y="459344"/>
                    <a:pt x="224827" y="405808"/>
                  </a:cubicBezTo>
                  <a:cubicBezTo>
                    <a:pt x="224827" y="405808"/>
                    <a:pt x="224827" y="405808"/>
                    <a:pt x="224827" y="542861"/>
                  </a:cubicBezTo>
                  <a:cubicBezTo>
                    <a:pt x="236247" y="548572"/>
                    <a:pt x="244098" y="560707"/>
                    <a:pt x="244098" y="574983"/>
                  </a:cubicBezTo>
                  <a:cubicBezTo>
                    <a:pt x="244098" y="586404"/>
                    <a:pt x="239101" y="596398"/>
                    <a:pt x="230537" y="602822"/>
                  </a:cubicBezTo>
                  <a:cubicBezTo>
                    <a:pt x="230537" y="602822"/>
                    <a:pt x="230537" y="602822"/>
                    <a:pt x="261941" y="715606"/>
                  </a:cubicBezTo>
                  <a:cubicBezTo>
                    <a:pt x="261941" y="715606"/>
                    <a:pt x="261941" y="715606"/>
                    <a:pt x="236960" y="715606"/>
                  </a:cubicBezTo>
                  <a:cubicBezTo>
                    <a:pt x="236960" y="715606"/>
                    <a:pt x="236960" y="715606"/>
                    <a:pt x="180575" y="715606"/>
                  </a:cubicBezTo>
                  <a:cubicBezTo>
                    <a:pt x="180575" y="715606"/>
                    <a:pt x="180575" y="715606"/>
                    <a:pt x="155594" y="715606"/>
                  </a:cubicBezTo>
                  <a:cubicBezTo>
                    <a:pt x="155594" y="715606"/>
                    <a:pt x="155594" y="715606"/>
                    <a:pt x="186999" y="602822"/>
                  </a:cubicBezTo>
                  <a:cubicBezTo>
                    <a:pt x="178434" y="596398"/>
                    <a:pt x="173438" y="586404"/>
                    <a:pt x="173438" y="574983"/>
                  </a:cubicBezTo>
                  <a:cubicBezTo>
                    <a:pt x="173438" y="560707"/>
                    <a:pt x="181289" y="548572"/>
                    <a:pt x="193422" y="542861"/>
                  </a:cubicBezTo>
                  <a:cubicBezTo>
                    <a:pt x="193422" y="542861"/>
                    <a:pt x="193422" y="542861"/>
                    <a:pt x="193422" y="392959"/>
                  </a:cubicBezTo>
                  <a:cubicBezTo>
                    <a:pt x="193422" y="392959"/>
                    <a:pt x="193422" y="392959"/>
                    <a:pt x="9278" y="315152"/>
                  </a:cubicBezTo>
                  <a:cubicBezTo>
                    <a:pt x="3568" y="313011"/>
                    <a:pt x="0" y="307300"/>
                    <a:pt x="0" y="300876"/>
                  </a:cubicBezTo>
                  <a:cubicBezTo>
                    <a:pt x="0" y="294451"/>
                    <a:pt x="3568" y="288741"/>
                    <a:pt x="9992" y="286599"/>
                  </a:cubicBezTo>
                  <a:cubicBezTo>
                    <a:pt x="9992" y="286599"/>
                    <a:pt x="9992" y="286599"/>
                    <a:pt x="750851" y="1071"/>
                  </a:cubicBezTo>
                  <a:close/>
                </a:path>
              </a:pathLst>
            </a:custGeom>
            <a:grpFill/>
            <a:ln>
              <a:solidFill>
                <a:schemeClr val="bg1"/>
              </a:solid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23" name="bcgIconsWhite_Innovation ">
            <a:extLst>
              <a:ext uri="{FF2B5EF4-FFF2-40B4-BE49-F238E27FC236}">
                <a16:creationId xmlns:a16="http://schemas.microsoft.com/office/drawing/2014/main" id="{5BFA4025-E627-FA7C-F69D-3DA700AF30AE}"/>
              </a:ext>
            </a:extLst>
          </p:cNvPr>
          <p:cNvGrpSpPr>
            <a:grpSpLocks noChangeAspect="1"/>
          </p:cNvGrpSpPr>
          <p:nvPr/>
        </p:nvGrpSpPr>
        <p:grpSpPr>
          <a:xfrm>
            <a:off x="6609245" y="4913254"/>
            <a:ext cx="557608" cy="557070"/>
            <a:chOff x="5272088" y="2606675"/>
            <a:chExt cx="1646237" cy="1644650"/>
          </a:xfrm>
        </p:grpSpPr>
        <p:sp>
          <p:nvSpPr>
            <p:cNvPr id="24" name="AutoShape 26">
              <a:extLst>
                <a:ext uri="{FF2B5EF4-FFF2-40B4-BE49-F238E27FC236}">
                  <a16:creationId xmlns:a16="http://schemas.microsoft.com/office/drawing/2014/main" id="{6073CAAB-B428-B07B-4C09-32DB709A667D}"/>
                </a:ext>
              </a:extLst>
            </p:cNvPr>
            <p:cNvSpPr>
              <a:spLocks noChangeAspect="1" noChangeArrowheads="1" noTextEdit="1"/>
            </p:cNvSpPr>
            <p:nvPr/>
          </p:nvSpPr>
          <p:spPr bwMode="auto">
            <a:xfrm>
              <a:off x="5272088" y="2606675"/>
              <a:ext cx="16462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CC9B6DE4-5B37-DCA8-486E-39F2C3083797}"/>
                </a:ext>
              </a:extLst>
            </p:cNvPr>
            <p:cNvSpPr>
              <a:spLocks/>
            </p:cNvSpPr>
            <p:nvPr/>
          </p:nvSpPr>
          <p:spPr bwMode="auto">
            <a:xfrm>
              <a:off x="5719763" y="2797175"/>
              <a:ext cx="768348" cy="1255713"/>
            </a:xfrm>
            <a:custGeom>
              <a:avLst/>
              <a:gdLst>
                <a:gd name="connsiteX0" fmla="*/ 244474 w 768348"/>
                <a:gd name="connsiteY0" fmla="*/ 1184275 h 1255713"/>
                <a:gd name="connsiteX1" fmla="*/ 244474 w 768348"/>
                <a:gd name="connsiteY1" fmla="*/ 1202199 h 1255713"/>
                <a:gd name="connsiteX2" fmla="*/ 373658 w 768348"/>
                <a:gd name="connsiteY2" fmla="*/ 1222990 h 1255713"/>
                <a:gd name="connsiteX3" fmla="*/ 376513 w 768348"/>
                <a:gd name="connsiteY3" fmla="*/ 1222990 h 1255713"/>
                <a:gd name="connsiteX4" fmla="*/ 506411 w 768348"/>
                <a:gd name="connsiteY4" fmla="*/ 1202199 h 1255713"/>
                <a:gd name="connsiteX5" fmla="*/ 506411 w 768348"/>
                <a:gd name="connsiteY5" fmla="*/ 1184275 h 1255713"/>
                <a:gd name="connsiteX6" fmla="*/ 244474 w 768348"/>
                <a:gd name="connsiteY6" fmla="*/ 1184275 h 1255713"/>
                <a:gd name="connsiteX7" fmla="*/ 176211 w 768348"/>
                <a:gd name="connsiteY7" fmla="*/ 1103313 h 1255713"/>
                <a:gd name="connsiteX8" fmla="*/ 176211 w 768348"/>
                <a:gd name="connsiteY8" fmla="*/ 1152526 h 1255713"/>
                <a:gd name="connsiteX9" fmla="*/ 574673 w 768348"/>
                <a:gd name="connsiteY9" fmla="*/ 1152526 h 1255713"/>
                <a:gd name="connsiteX10" fmla="*/ 574673 w 768348"/>
                <a:gd name="connsiteY10" fmla="*/ 1103313 h 1255713"/>
                <a:gd name="connsiteX11" fmla="*/ 176211 w 768348"/>
                <a:gd name="connsiteY11" fmla="*/ 1103313 h 1255713"/>
                <a:gd name="connsiteX12" fmla="*/ 176211 w 768348"/>
                <a:gd name="connsiteY12" fmla="*/ 1025525 h 1255713"/>
                <a:gd name="connsiteX13" fmla="*/ 176211 w 768348"/>
                <a:gd name="connsiteY13" fmla="*/ 1071563 h 1255713"/>
                <a:gd name="connsiteX14" fmla="*/ 574673 w 768348"/>
                <a:gd name="connsiteY14" fmla="*/ 1071563 h 1255713"/>
                <a:gd name="connsiteX15" fmla="*/ 574673 w 768348"/>
                <a:gd name="connsiteY15" fmla="*/ 1025525 h 1255713"/>
                <a:gd name="connsiteX16" fmla="*/ 176211 w 768348"/>
                <a:gd name="connsiteY16" fmla="*/ 1025525 h 1255713"/>
                <a:gd name="connsiteX17" fmla="*/ 176211 w 768348"/>
                <a:gd name="connsiteY17" fmla="*/ 933450 h 1255713"/>
                <a:gd name="connsiteX18" fmla="*/ 176211 w 768348"/>
                <a:gd name="connsiteY18" fmla="*/ 993775 h 1255713"/>
                <a:gd name="connsiteX19" fmla="*/ 574673 w 768348"/>
                <a:gd name="connsiteY19" fmla="*/ 993775 h 1255713"/>
                <a:gd name="connsiteX20" fmla="*/ 574673 w 768348"/>
                <a:gd name="connsiteY20" fmla="*/ 933450 h 1255713"/>
                <a:gd name="connsiteX21" fmla="*/ 176211 w 768348"/>
                <a:gd name="connsiteY21" fmla="*/ 933450 h 1255713"/>
                <a:gd name="connsiteX22" fmla="*/ 176693 w 768348"/>
                <a:gd name="connsiteY22" fmla="*/ 901700 h 1255713"/>
                <a:gd name="connsiteX23" fmla="*/ 190234 w 768348"/>
                <a:gd name="connsiteY23" fmla="*/ 901700 h 1255713"/>
                <a:gd name="connsiteX24" fmla="*/ 221591 w 768348"/>
                <a:gd name="connsiteY24" fmla="*/ 901700 h 1255713"/>
                <a:gd name="connsiteX25" fmla="*/ 528032 w 768348"/>
                <a:gd name="connsiteY25" fmla="*/ 901700 h 1255713"/>
                <a:gd name="connsiteX26" fmla="*/ 559389 w 768348"/>
                <a:gd name="connsiteY26" fmla="*/ 901700 h 1255713"/>
                <a:gd name="connsiteX27" fmla="*/ 575780 w 768348"/>
                <a:gd name="connsiteY27" fmla="*/ 901700 h 1255713"/>
                <a:gd name="connsiteX28" fmla="*/ 606424 w 768348"/>
                <a:gd name="connsiteY28" fmla="*/ 931738 h 1255713"/>
                <a:gd name="connsiteX29" fmla="*/ 606424 w 768348"/>
                <a:gd name="connsiteY29" fmla="*/ 994673 h 1255713"/>
                <a:gd name="connsiteX30" fmla="*/ 602861 w 768348"/>
                <a:gd name="connsiteY30" fmla="*/ 1009692 h 1255713"/>
                <a:gd name="connsiteX31" fmla="*/ 606424 w 768348"/>
                <a:gd name="connsiteY31" fmla="*/ 1024711 h 1255713"/>
                <a:gd name="connsiteX32" fmla="*/ 606424 w 768348"/>
                <a:gd name="connsiteY32" fmla="*/ 1073343 h 1255713"/>
                <a:gd name="connsiteX33" fmla="*/ 602861 w 768348"/>
                <a:gd name="connsiteY33" fmla="*/ 1088362 h 1255713"/>
                <a:gd name="connsiteX34" fmla="*/ 606424 w 768348"/>
                <a:gd name="connsiteY34" fmla="*/ 1103380 h 1255713"/>
                <a:gd name="connsiteX35" fmla="*/ 606424 w 768348"/>
                <a:gd name="connsiteY35" fmla="*/ 1154158 h 1255713"/>
                <a:gd name="connsiteX36" fmla="*/ 575780 w 768348"/>
                <a:gd name="connsiteY36" fmla="*/ 1184911 h 1255713"/>
                <a:gd name="connsiteX37" fmla="*/ 537297 w 768348"/>
                <a:gd name="connsiteY37" fmla="*/ 1184911 h 1255713"/>
                <a:gd name="connsiteX38" fmla="*/ 537297 w 768348"/>
                <a:gd name="connsiteY38" fmla="*/ 1212802 h 1255713"/>
                <a:gd name="connsiteX39" fmla="*/ 528032 w 768348"/>
                <a:gd name="connsiteY39" fmla="*/ 1227106 h 1255713"/>
                <a:gd name="connsiteX40" fmla="*/ 392628 w 768348"/>
                <a:gd name="connsiteY40" fmla="*/ 1255713 h 1255713"/>
                <a:gd name="connsiteX41" fmla="*/ 374811 w 768348"/>
                <a:gd name="connsiteY41" fmla="*/ 1254998 h 1255713"/>
                <a:gd name="connsiteX42" fmla="*/ 356995 w 768348"/>
                <a:gd name="connsiteY42" fmla="*/ 1255713 h 1255713"/>
                <a:gd name="connsiteX43" fmla="*/ 222303 w 768348"/>
                <a:gd name="connsiteY43" fmla="*/ 1227106 h 1255713"/>
                <a:gd name="connsiteX44" fmla="*/ 213039 w 768348"/>
                <a:gd name="connsiteY44" fmla="*/ 1212802 h 1255713"/>
                <a:gd name="connsiteX45" fmla="*/ 213039 w 768348"/>
                <a:gd name="connsiteY45" fmla="*/ 1184911 h 1255713"/>
                <a:gd name="connsiteX46" fmla="*/ 176693 w 768348"/>
                <a:gd name="connsiteY46" fmla="*/ 1184911 h 1255713"/>
                <a:gd name="connsiteX47" fmla="*/ 146049 w 768348"/>
                <a:gd name="connsiteY47" fmla="*/ 1154158 h 1255713"/>
                <a:gd name="connsiteX48" fmla="*/ 146049 w 768348"/>
                <a:gd name="connsiteY48" fmla="*/ 1103380 h 1255713"/>
                <a:gd name="connsiteX49" fmla="*/ 150325 w 768348"/>
                <a:gd name="connsiteY49" fmla="*/ 1088362 h 1255713"/>
                <a:gd name="connsiteX50" fmla="*/ 146049 w 768348"/>
                <a:gd name="connsiteY50" fmla="*/ 1073343 h 1255713"/>
                <a:gd name="connsiteX51" fmla="*/ 146049 w 768348"/>
                <a:gd name="connsiteY51" fmla="*/ 1024711 h 1255713"/>
                <a:gd name="connsiteX52" fmla="*/ 150325 w 768348"/>
                <a:gd name="connsiteY52" fmla="*/ 1009692 h 1255713"/>
                <a:gd name="connsiteX53" fmla="*/ 146049 w 768348"/>
                <a:gd name="connsiteY53" fmla="*/ 994673 h 1255713"/>
                <a:gd name="connsiteX54" fmla="*/ 146049 w 768348"/>
                <a:gd name="connsiteY54" fmla="*/ 931738 h 1255713"/>
                <a:gd name="connsiteX55" fmla="*/ 176693 w 768348"/>
                <a:gd name="connsiteY55" fmla="*/ 901700 h 1255713"/>
                <a:gd name="connsiteX56" fmla="*/ 527050 w 768348"/>
                <a:gd name="connsiteY56" fmla="*/ 838200 h 1255713"/>
                <a:gd name="connsiteX57" fmla="*/ 551039 w 768348"/>
                <a:gd name="connsiteY57" fmla="*/ 842433 h 1255713"/>
                <a:gd name="connsiteX58" fmla="*/ 558800 w 768348"/>
                <a:gd name="connsiteY58" fmla="*/ 841728 h 1255713"/>
                <a:gd name="connsiteX59" fmla="*/ 558800 w 768348"/>
                <a:gd name="connsiteY59" fmla="*/ 869950 h 1255713"/>
                <a:gd name="connsiteX60" fmla="*/ 527050 w 768348"/>
                <a:gd name="connsiteY60" fmla="*/ 869950 h 1255713"/>
                <a:gd name="connsiteX61" fmla="*/ 527050 w 768348"/>
                <a:gd name="connsiteY61" fmla="*/ 838200 h 1255713"/>
                <a:gd name="connsiteX62" fmla="*/ 552449 w 768348"/>
                <a:gd name="connsiteY62" fmla="*/ 736600 h 1255713"/>
                <a:gd name="connsiteX63" fmla="*/ 590549 w 768348"/>
                <a:gd name="connsiteY63" fmla="*/ 773907 h 1255713"/>
                <a:gd name="connsiteX64" fmla="*/ 552449 w 768348"/>
                <a:gd name="connsiteY64" fmla="*/ 811214 h 1255713"/>
                <a:gd name="connsiteX65" fmla="*/ 514349 w 768348"/>
                <a:gd name="connsiteY65" fmla="*/ 773907 h 1255713"/>
                <a:gd name="connsiteX66" fmla="*/ 552449 w 768348"/>
                <a:gd name="connsiteY66" fmla="*/ 736600 h 1255713"/>
                <a:gd name="connsiteX67" fmla="*/ 379931 w 768348"/>
                <a:gd name="connsiteY67" fmla="*/ 654050 h 1255713"/>
                <a:gd name="connsiteX68" fmla="*/ 503237 w 768348"/>
                <a:gd name="connsiteY68" fmla="*/ 725568 h 1255713"/>
                <a:gd name="connsiteX69" fmla="*/ 486844 w 768348"/>
                <a:gd name="connsiteY69" fmla="*/ 752475 h 1255713"/>
                <a:gd name="connsiteX70" fmla="*/ 363537 w 768348"/>
                <a:gd name="connsiteY70" fmla="*/ 680250 h 1255713"/>
                <a:gd name="connsiteX71" fmla="*/ 379931 w 768348"/>
                <a:gd name="connsiteY71" fmla="*/ 654050 h 1255713"/>
                <a:gd name="connsiteX72" fmla="*/ 311942 w 768348"/>
                <a:gd name="connsiteY72" fmla="*/ 593725 h 1255713"/>
                <a:gd name="connsiteX73" fmla="*/ 349248 w 768348"/>
                <a:gd name="connsiteY73" fmla="*/ 631032 h 1255713"/>
                <a:gd name="connsiteX74" fmla="*/ 311942 w 768348"/>
                <a:gd name="connsiteY74" fmla="*/ 668339 h 1255713"/>
                <a:gd name="connsiteX75" fmla="*/ 274636 w 768348"/>
                <a:gd name="connsiteY75" fmla="*/ 631032 h 1255713"/>
                <a:gd name="connsiteX76" fmla="*/ 311942 w 768348"/>
                <a:gd name="connsiteY76" fmla="*/ 593725 h 1255713"/>
                <a:gd name="connsiteX77" fmla="*/ 103785 w 768348"/>
                <a:gd name="connsiteY77" fmla="*/ 582613 h 1255713"/>
                <a:gd name="connsiteX78" fmla="*/ 115102 w 768348"/>
                <a:gd name="connsiteY78" fmla="*/ 596873 h 1255713"/>
                <a:gd name="connsiteX79" fmla="*/ 219075 w 768348"/>
                <a:gd name="connsiteY79" fmla="*/ 807920 h 1255713"/>
                <a:gd name="connsiteX80" fmla="*/ 219075 w 768348"/>
                <a:gd name="connsiteY80" fmla="*/ 869951 h 1255713"/>
                <a:gd name="connsiteX81" fmla="*/ 187954 w 768348"/>
                <a:gd name="connsiteY81" fmla="*/ 869951 h 1255713"/>
                <a:gd name="connsiteX82" fmla="*/ 187954 w 768348"/>
                <a:gd name="connsiteY82" fmla="*/ 807920 h 1255713"/>
                <a:gd name="connsiteX83" fmla="*/ 93175 w 768348"/>
                <a:gd name="connsiteY83" fmla="*/ 618263 h 1255713"/>
                <a:gd name="connsiteX84" fmla="*/ 92468 w 768348"/>
                <a:gd name="connsiteY84" fmla="*/ 617550 h 1255713"/>
                <a:gd name="connsiteX85" fmla="*/ 76200 w 768348"/>
                <a:gd name="connsiteY85" fmla="*/ 597586 h 1255713"/>
                <a:gd name="connsiteX86" fmla="*/ 103785 w 768348"/>
                <a:gd name="connsiteY86" fmla="*/ 582613 h 1255713"/>
                <a:gd name="connsiteX87" fmla="*/ 58737 w 768348"/>
                <a:gd name="connsiteY87" fmla="*/ 492125 h 1255713"/>
                <a:gd name="connsiteX88" fmla="*/ 95250 w 768348"/>
                <a:gd name="connsiteY88" fmla="*/ 529432 h 1255713"/>
                <a:gd name="connsiteX89" fmla="*/ 58737 w 768348"/>
                <a:gd name="connsiteY89" fmla="*/ 566739 h 1255713"/>
                <a:gd name="connsiteX90" fmla="*/ 22224 w 768348"/>
                <a:gd name="connsiteY90" fmla="*/ 529432 h 1255713"/>
                <a:gd name="connsiteX91" fmla="*/ 58737 w 768348"/>
                <a:gd name="connsiteY91" fmla="*/ 492125 h 1255713"/>
                <a:gd name="connsiteX92" fmla="*/ 699573 w 768348"/>
                <a:gd name="connsiteY92" fmla="*/ 469900 h 1255713"/>
                <a:gd name="connsiteX93" fmla="*/ 730249 w 768348"/>
                <a:gd name="connsiteY93" fmla="*/ 477065 h 1255713"/>
                <a:gd name="connsiteX94" fmla="*/ 656055 w 768348"/>
                <a:gd name="connsiteY94" fmla="*/ 614630 h 1255713"/>
                <a:gd name="connsiteX95" fmla="*/ 654628 w 768348"/>
                <a:gd name="connsiteY95" fmla="*/ 616063 h 1255713"/>
                <a:gd name="connsiteX96" fmla="*/ 584000 w 768348"/>
                <a:gd name="connsiteY96" fmla="*/ 712788 h 1255713"/>
                <a:gd name="connsiteX97" fmla="*/ 554037 w 768348"/>
                <a:gd name="connsiteY97" fmla="*/ 704907 h 1255713"/>
                <a:gd name="connsiteX98" fmla="*/ 632512 w 768348"/>
                <a:gd name="connsiteY98" fmla="*/ 593852 h 1255713"/>
                <a:gd name="connsiteX99" fmla="*/ 699573 w 768348"/>
                <a:gd name="connsiteY99" fmla="*/ 469900 h 1255713"/>
                <a:gd name="connsiteX100" fmla="*/ 415091 w 768348"/>
                <a:gd name="connsiteY100" fmla="*/ 407988 h 1255713"/>
                <a:gd name="connsiteX101" fmla="*/ 442912 w 768348"/>
                <a:gd name="connsiteY101" fmla="*/ 422928 h 1255713"/>
                <a:gd name="connsiteX102" fmla="*/ 358022 w 768348"/>
                <a:gd name="connsiteY102" fmla="*/ 579438 h 1255713"/>
                <a:gd name="connsiteX103" fmla="*/ 330200 w 768348"/>
                <a:gd name="connsiteY103" fmla="*/ 564499 h 1255713"/>
                <a:gd name="connsiteX104" fmla="*/ 415091 w 768348"/>
                <a:gd name="connsiteY104" fmla="*/ 407988 h 1255713"/>
                <a:gd name="connsiteX105" fmla="*/ 731042 w 768348"/>
                <a:gd name="connsiteY105" fmla="*/ 371475 h 1255713"/>
                <a:gd name="connsiteX106" fmla="*/ 768348 w 768348"/>
                <a:gd name="connsiteY106" fmla="*/ 408782 h 1255713"/>
                <a:gd name="connsiteX107" fmla="*/ 731042 w 768348"/>
                <a:gd name="connsiteY107" fmla="*/ 446089 h 1255713"/>
                <a:gd name="connsiteX108" fmla="*/ 693736 w 768348"/>
                <a:gd name="connsiteY108" fmla="*/ 408782 h 1255713"/>
                <a:gd name="connsiteX109" fmla="*/ 731042 w 768348"/>
                <a:gd name="connsiteY109" fmla="*/ 371475 h 1255713"/>
                <a:gd name="connsiteX110" fmla="*/ 393500 w 768348"/>
                <a:gd name="connsiteY110" fmla="*/ 368300 h 1255713"/>
                <a:gd name="connsiteX111" fmla="*/ 406400 w 768348"/>
                <a:gd name="connsiteY111" fmla="*/ 396860 h 1255713"/>
                <a:gd name="connsiteX112" fmla="*/ 123309 w 768348"/>
                <a:gd name="connsiteY112" fmla="*/ 517525 h 1255713"/>
                <a:gd name="connsiteX113" fmla="*/ 111125 w 768348"/>
                <a:gd name="connsiteY113" fmla="*/ 488965 h 1255713"/>
                <a:gd name="connsiteX114" fmla="*/ 393500 w 768348"/>
                <a:gd name="connsiteY114" fmla="*/ 368300 h 1255713"/>
                <a:gd name="connsiteX115" fmla="*/ 527987 w 768348"/>
                <a:gd name="connsiteY115" fmla="*/ 355600 h 1255713"/>
                <a:gd name="connsiteX116" fmla="*/ 668337 w 768348"/>
                <a:gd name="connsiteY116" fmla="*/ 381623 h 1255713"/>
                <a:gd name="connsiteX117" fmla="*/ 662638 w 768348"/>
                <a:gd name="connsiteY117" fmla="*/ 409053 h 1255713"/>
                <a:gd name="connsiteX118" fmla="*/ 662638 w 768348"/>
                <a:gd name="connsiteY118" fmla="*/ 411163 h 1255713"/>
                <a:gd name="connsiteX119" fmla="*/ 522287 w 768348"/>
                <a:gd name="connsiteY119" fmla="*/ 385140 h 1255713"/>
                <a:gd name="connsiteX120" fmla="*/ 527987 w 768348"/>
                <a:gd name="connsiteY120" fmla="*/ 358413 h 1255713"/>
                <a:gd name="connsiteX121" fmla="*/ 527987 w 768348"/>
                <a:gd name="connsiteY121" fmla="*/ 355600 h 1255713"/>
                <a:gd name="connsiteX122" fmla="*/ 459225 w 768348"/>
                <a:gd name="connsiteY122" fmla="*/ 320675 h 1255713"/>
                <a:gd name="connsiteX123" fmla="*/ 496886 w 768348"/>
                <a:gd name="connsiteY123" fmla="*/ 357187 h 1255713"/>
                <a:gd name="connsiteX124" fmla="*/ 459225 w 768348"/>
                <a:gd name="connsiteY124" fmla="*/ 393700 h 1255713"/>
                <a:gd name="connsiteX125" fmla="*/ 422274 w 768348"/>
                <a:gd name="connsiteY125" fmla="*/ 357187 h 1255713"/>
                <a:gd name="connsiteX126" fmla="*/ 459225 w 768348"/>
                <a:gd name="connsiteY126" fmla="*/ 320675 h 1255713"/>
                <a:gd name="connsiteX127" fmla="*/ 149469 w 768348"/>
                <a:gd name="connsiteY127" fmla="*/ 268288 h 1255713"/>
                <a:gd name="connsiteX128" fmla="*/ 179387 w 768348"/>
                <a:gd name="connsiteY128" fmla="*/ 280386 h 1255713"/>
                <a:gd name="connsiteX129" fmla="*/ 97468 w 768348"/>
                <a:gd name="connsiteY129" fmla="*/ 474663 h 1255713"/>
                <a:gd name="connsiteX130" fmla="*/ 68262 w 768348"/>
                <a:gd name="connsiteY130" fmla="*/ 462565 h 1255713"/>
                <a:gd name="connsiteX131" fmla="*/ 149469 w 768348"/>
                <a:gd name="connsiteY131" fmla="*/ 268288 h 1255713"/>
                <a:gd name="connsiteX132" fmla="*/ 190499 w 768348"/>
                <a:gd name="connsiteY132" fmla="*/ 176213 h 1255713"/>
                <a:gd name="connsiteX133" fmla="*/ 227011 w 768348"/>
                <a:gd name="connsiteY133" fmla="*/ 212371 h 1255713"/>
                <a:gd name="connsiteX134" fmla="*/ 190499 w 768348"/>
                <a:gd name="connsiteY134" fmla="*/ 249238 h 1255713"/>
                <a:gd name="connsiteX135" fmla="*/ 153986 w 768348"/>
                <a:gd name="connsiteY135" fmla="*/ 212371 h 1255713"/>
                <a:gd name="connsiteX136" fmla="*/ 190499 w 768348"/>
                <a:gd name="connsiteY136" fmla="*/ 176213 h 1255713"/>
                <a:gd name="connsiteX137" fmla="*/ 492666 w 768348"/>
                <a:gd name="connsiteY137" fmla="*/ 111125 h 1255713"/>
                <a:gd name="connsiteX138" fmla="*/ 521747 w 768348"/>
                <a:gd name="connsiteY138" fmla="*/ 117543 h 1255713"/>
                <a:gd name="connsiteX139" fmla="*/ 523875 w 768348"/>
                <a:gd name="connsiteY139" fmla="*/ 117543 h 1255713"/>
                <a:gd name="connsiteX140" fmla="*/ 488410 w 768348"/>
                <a:gd name="connsiteY140" fmla="*/ 293688 h 1255713"/>
                <a:gd name="connsiteX141" fmla="*/ 459328 w 768348"/>
                <a:gd name="connsiteY141" fmla="*/ 287983 h 1255713"/>
                <a:gd name="connsiteX142" fmla="*/ 457200 w 768348"/>
                <a:gd name="connsiteY142" fmla="*/ 287983 h 1255713"/>
                <a:gd name="connsiteX143" fmla="*/ 492666 w 768348"/>
                <a:gd name="connsiteY143" fmla="*/ 111125 h 1255713"/>
                <a:gd name="connsiteX144" fmla="*/ 588027 w 768348"/>
                <a:gd name="connsiteY144" fmla="*/ 66675 h 1255713"/>
                <a:gd name="connsiteX145" fmla="*/ 744537 w 768348"/>
                <a:gd name="connsiteY145" fmla="*/ 342184 h 1255713"/>
                <a:gd name="connsiteX146" fmla="*/ 731020 w 768348"/>
                <a:gd name="connsiteY146" fmla="*/ 340753 h 1255713"/>
                <a:gd name="connsiteX147" fmla="*/ 713947 w 768348"/>
                <a:gd name="connsiteY147" fmla="*/ 342900 h 1255713"/>
                <a:gd name="connsiteX148" fmla="*/ 573087 w 768348"/>
                <a:gd name="connsiteY148" fmla="*/ 94584 h 1255713"/>
                <a:gd name="connsiteX149" fmla="*/ 588027 w 768348"/>
                <a:gd name="connsiteY149" fmla="*/ 66675 h 1255713"/>
                <a:gd name="connsiteX150" fmla="*/ 454758 w 768348"/>
                <a:gd name="connsiteY150" fmla="*/ 65088 h 1255713"/>
                <a:gd name="connsiteX151" fmla="*/ 468312 w 768348"/>
                <a:gd name="connsiteY151" fmla="*/ 94516 h 1255713"/>
                <a:gd name="connsiteX152" fmla="*/ 256441 w 768348"/>
                <a:gd name="connsiteY152" fmla="*/ 200026 h 1255713"/>
                <a:gd name="connsiteX153" fmla="*/ 242887 w 768348"/>
                <a:gd name="connsiteY153" fmla="*/ 171316 h 1255713"/>
                <a:gd name="connsiteX154" fmla="*/ 454758 w 768348"/>
                <a:gd name="connsiteY154" fmla="*/ 65088 h 1255713"/>
                <a:gd name="connsiteX155" fmla="*/ 522287 w 768348"/>
                <a:gd name="connsiteY155" fmla="*/ 14288 h 1255713"/>
                <a:gd name="connsiteX156" fmla="*/ 558800 w 768348"/>
                <a:gd name="connsiteY156" fmla="*/ 50801 h 1255713"/>
                <a:gd name="connsiteX157" fmla="*/ 522287 w 768348"/>
                <a:gd name="connsiteY157" fmla="*/ 87314 h 1255713"/>
                <a:gd name="connsiteX158" fmla="*/ 485774 w 768348"/>
                <a:gd name="connsiteY158" fmla="*/ 50801 h 1255713"/>
                <a:gd name="connsiteX159" fmla="*/ 522287 w 768348"/>
                <a:gd name="connsiteY159" fmla="*/ 14288 h 1255713"/>
                <a:gd name="connsiteX160" fmla="*/ 373682 w 768348"/>
                <a:gd name="connsiteY160" fmla="*/ 0 h 1255713"/>
                <a:gd name="connsiteX161" fmla="*/ 465137 w 768348"/>
                <a:gd name="connsiteY161" fmla="*/ 10707 h 1255713"/>
                <a:gd name="connsiteX162" fmla="*/ 453705 w 768348"/>
                <a:gd name="connsiteY162" fmla="*/ 40685 h 1255713"/>
                <a:gd name="connsiteX163" fmla="*/ 373682 w 768348"/>
                <a:gd name="connsiteY163" fmla="*/ 31406 h 1255713"/>
                <a:gd name="connsiteX164" fmla="*/ 31438 w 768348"/>
                <a:gd name="connsiteY164" fmla="*/ 371879 h 1255713"/>
                <a:gd name="connsiteX165" fmla="*/ 43584 w 768348"/>
                <a:gd name="connsiteY165" fmla="*/ 462529 h 1255713"/>
                <a:gd name="connsiteX166" fmla="*/ 15004 w 768348"/>
                <a:gd name="connsiteY166" fmla="*/ 474663 h 1255713"/>
                <a:gd name="connsiteX167" fmla="*/ 0 w 768348"/>
                <a:gd name="connsiteY167" fmla="*/ 371879 h 1255713"/>
                <a:gd name="connsiteX168" fmla="*/ 373682 w 768348"/>
                <a:gd name="connsiteY168" fmla="*/ 0 h 125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768348" h="1255713">
                  <a:moveTo>
                    <a:pt x="244474" y="1184275"/>
                  </a:moveTo>
                  <a:cubicBezTo>
                    <a:pt x="244474" y="1184275"/>
                    <a:pt x="244474" y="1184275"/>
                    <a:pt x="244474" y="1202199"/>
                  </a:cubicBezTo>
                  <a:cubicBezTo>
                    <a:pt x="311564" y="1228725"/>
                    <a:pt x="372945" y="1222990"/>
                    <a:pt x="373658" y="1222990"/>
                  </a:cubicBezTo>
                  <a:cubicBezTo>
                    <a:pt x="374372" y="1222990"/>
                    <a:pt x="375800" y="1222990"/>
                    <a:pt x="376513" y="1222990"/>
                  </a:cubicBezTo>
                  <a:cubicBezTo>
                    <a:pt x="377227" y="1222990"/>
                    <a:pt x="438607" y="1228725"/>
                    <a:pt x="506411" y="1202199"/>
                  </a:cubicBezTo>
                  <a:cubicBezTo>
                    <a:pt x="506411" y="1202199"/>
                    <a:pt x="506411" y="1202199"/>
                    <a:pt x="506411" y="1184275"/>
                  </a:cubicBezTo>
                  <a:cubicBezTo>
                    <a:pt x="506411" y="1184275"/>
                    <a:pt x="506411" y="1184275"/>
                    <a:pt x="244474" y="1184275"/>
                  </a:cubicBezTo>
                  <a:close/>
                  <a:moveTo>
                    <a:pt x="176211" y="1103313"/>
                  </a:moveTo>
                  <a:cubicBezTo>
                    <a:pt x="176211" y="1103313"/>
                    <a:pt x="176211" y="1103313"/>
                    <a:pt x="176211" y="1152526"/>
                  </a:cubicBezTo>
                  <a:cubicBezTo>
                    <a:pt x="176211" y="1152526"/>
                    <a:pt x="176211" y="1152526"/>
                    <a:pt x="574673" y="1152526"/>
                  </a:cubicBezTo>
                  <a:cubicBezTo>
                    <a:pt x="574673" y="1152526"/>
                    <a:pt x="574673" y="1152526"/>
                    <a:pt x="574673" y="1103313"/>
                  </a:cubicBezTo>
                  <a:cubicBezTo>
                    <a:pt x="574673" y="1103313"/>
                    <a:pt x="574673" y="1103313"/>
                    <a:pt x="176211" y="1103313"/>
                  </a:cubicBezTo>
                  <a:close/>
                  <a:moveTo>
                    <a:pt x="176211" y="1025525"/>
                  </a:moveTo>
                  <a:cubicBezTo>
                    <a:pt x="176211" y="1025525"/>
                    <a:pt x="176211" y="1025525"/>
                    <a:pt x="176211" y="1071563"/>
                  </a:cubicBezTo>
                  <a:cubicBezTo>
                    <a:pt x="176211" y="1071563"/>
                    <a:pt x="176211" y="1071563"/>
                    <a:pt x="574673" y="1071563"/>
                  </a:cubicBezTo>
                  <a:cubicBezTo>
                    <a:pt x="574673" y="1071563"/>
                    <a:pt x="574673" y="1071563"/>
                    <a:pt x="574673" y="1025525"/>
                  </a:cubicBezTo>
                  <a:cubicBezTo>
                    <a:pt x="574673" y="1025525"/>
                    <a:pt x="574673" y="1025525"/>
                    <a:pt x="176211" y="1025525"/>
                  </a:cubicBezTo>
                  <a:close/>
                  <a:moveTo>
                    <a:pt x="176211" y="933450"/>
                  </a:moveTo>
                  <a:cubicBezTo>
                    <a:pt x="176211" y="933450"/>
                    <a:pt x="176211" y="933450"/>
                    <a:pt x="176211" y="993775"/>
                  </a:cubicBezTo>
                  <a:cubicBezTo>
                    <a:pt x="176211" y="993775"/>
                    <a:pt x="176211" y="993775"/>
                    <a:pt x="574673" y="993775"/>
                  </a:cubicBezTo>
                  <a:cubicBezTo>
                    <a:pt x="574673" y="993775"/>
                    <a:pt x="574673" y="993775"/>
                    <a:pt x="574673" y="933450"/>
                  </a:cubicBezTo>
                  <a:cubicBezTo>
                    <a:pt x="574673" y="933450"/>
                    <a:pt x="574673" y="933450"/>
                    <a:pt x="176211" y="933450"/>
                  </a:cubicBezTo>
                  <a:close/>
                  <a:moveTo>
                    <a:pt x="176693" y="901700"/>
                  </a:moveTo>
                  <a:cubicBezTo>
                    <a:pt x="176693" y="901700"/>
                    <a:pt x="176693" y="901700"/>
                    <a:pt x="190234" y="901700"/>
                  </a:cubicBezTo>
                  <a:cubicBezTo>
                    <a:pt x="196648" y="901700"/>
                    <a:pt x="206625" y="901700"/>
                    <a:pt x="221591" y="901700"/>
                  </a:cubicBezTo>
                  <a:cubicBezTo>
                    <a:pt x="265775" y="901700"/>
                    <a:pt x="353432" y="901700"/>
                    <a:pt x="528032" y="901700"/>
                  </a:cubicBezTo>
                  <a:cubicBezTo>
                    <a:pt x="538009" y="901700"/>
                    <a:pt x="547987" y="901700"/>
                    <a:pt x="559389" y="901700"/>
                  </a:cubicBezTo>
                  <a:cubicBezTo>
                    <a:pt x="564378" y="901700"/>
                    <a:pt x="570079" y="901700"/>
                    <a:pt x="575780" y="901700"/>
                  </a:cubicBezTo>
                  <a:cubicBezTo>
                    <a:pt x="592884" y="901700"/>
                    <a:pt x="606424" y="914573"/>
                    <a:pt x="606424" y="931738"/>
                  </a:cubicBezTo>
                  <a:cubicBezTo>
                    <a:pt x="606424" y="931738"/>
                    <a:pt x="606424" y="931738"/>
                    <a:pt x="606424" y="994673"/>
                  </a:cubicBezTo>
                  <a:cubicBezTo>
                    <a:pt x="606424" y="1000395"/>
                    <a:pt x="604999" y="1005401"/>
                    <a:pt x="602861" y="1009692"/>
                  </a:cubicBezTo>
                  <a:cubicBezTo>
                    <a:pt x="604999" y="1013983"/>
                    <a:pt x="606424" y="1018989"/>
                    <a:pt x="606424" y="1024711"/>
                  </a:cubicBezTo>
                  <a:cubicBezTo>
                    <a:pt x="606424" y="1024711"/>
                    <a:pt x="606424" y="1024711"/>
                    <a:pt x="606424" y="1073343"/>
                  </a:cubicBezTo>
                  <a:cubicBezTo>
                    <a:pt x="606424" y="1078349"/>
                    <a:pt x="604999" y="1083355"/>
                    <a:pt x="602861" y="1088362"/>
                  </a:cubicBezTo>
                  <a:cubicBezTo>
                    <a:pt x="604999" y="1092653"/>
                    <a:pt x="606424" y="1097659"/>
                    <a:pt x="606424" y="1103380"/>
                  </a:cubicBezTo>
                  <a:cubicBezTo>
                    <a:pt x="606424" y="1103380"/>
                    <a:pt x="606424" y="1103380"/>
                    <a:pt x="606424" y="1154158"/>
                  </a:cubicBezTo>
                  <a:cubicBezTo>
                    <a:pt x="606424" y="1171322"/>
                    <a:pt x="592884" y="1184911"/>
                    <a:pt x="575780" y="1184911"/>
                  </a:cubicBezTo>
                  <a:cubicBezTo>
                    <a:pt x="575780" y="1184911"/>
                    <a:pt x="575780" y="1184911"/>
                    <a:pt x="537297" y="1184911"/>
                  </a:cubicBezTo>
                  <a:cubicBezTo>
                    <a:pt x="537297" y="1184911"/>
                    <a:pt x="537297" y="1184911"/>
                    <a:pt x="537297" y="1212802"/>
                  </a:cubicBezTo>
                  <a:cubicBezTo>
                    <a:pt x="537297" y="1219239"/>
                    <a:pt x="533733" y="1224960"/>
                    <a:pt x="528032" y="1227106"/>
                  </a:cubicBezTo>
                  <a:cubicBezTo>
                    <a:pt x="472445" y="1252137"/>
                    <a:pt x="419709" y="1255713"/>
                    <a:pt x="392628" y="1255713"/>
                  </a:cubicBezTo>
                  <a:cubicBezTo>
                    <a:pt x="384076" y="1255713"/>
                    <a:pt x="377662" y="1255713"/>
                    <a:pt x="374811" y="1254998"/>
                  </a:cubicBezTo>
                  <a:cubicBezTo>
                    <a:pt x="371961" y="1254998"/>
                    <a:pt x="365547" y="1255713"/>
                    <a:pt x="356995" y="1255713"/>
                  </a:cubicBezTo>
                  <a:cubicBezTo>
                    <a:pt x="329914" y="1255713"/>
                    <a:pt x="277178" y="1252137"/>
                    <a:pt x="222303" y="1227106"/>
                  </a:cubicBezTo>
                  <a:cubicBezTo>
                    <a:pt x="216602" y="1224960"/>
                    <a:pt x="213039" y="1219239"/>
                    <a:pt x="213039" y="1212802"/>
                  </a:cubicBezTo>
                  <a:cubicBezTo>
                    <a:pt x="213039" y="1212802"/>
                    <a:pt x="213039" y="1212802"/>
                    <a:pt x="213039" y="1184911"/>
                  </a:cubicBezTo>
                  <a:cubicBezTo>
                    <a:pt x="213039" y="1184911"/>
                    <a:pt x="213039" y="1184911"/>
                    <a:pt x="176693" y="1184911"/>
                  </a:cubicBezTo>
                  <a:cubicBezTo>
                    <a:pt x="159590" y="1184911"/>
                    <a:pt x="146049" y="1171322"/>
                    <a:pt x="146049" y="1154158"/>
                  </a:cubicBezTo>
                  <a:cubicBezTo>
                    <a:pt x="146049" y="1154158"/>
                    <a:pt x="146049" y="1154158"/>
                    <a:pt x="146049" y="1103380"/>
                  </a:cubicBezTo>
                  <a:cubicBezTo>
                    <a:pt x="146049" y="1097659"/>
                    <a:pt x="147475" y="1092653"/>
                    <a:pt x="150325" y="1088362"/>
                  </a:cubicBezTo>
                  <a:cubicBezTo>
                    <a:pt x="147475" y="1083355"/>
                    <a:pt x="146049" y="1078349"/>
                    <a:pt x="146049" y="1073343"/>
                  </a:cubicBezTo>
                  <a:cubicBezTo>
                    <a:pt x="146049" y="1073343"/>
                    <a:pt x="146049" y="1073343"/>
                    <a:pt x="146049" y="1024711"/>
                  </a:cubicBezTo>
                  <a:cubicBezTo>
                    <a:pt x="146049" y="1018989"/>
                    <a:pt x="147475" y="1013983"/>
                    <a:pt x="150325" y="1009692"/>
                  </a:cubicBezTo>
                  <a:cubicBezTo>
                    <a:pt x="147475" y="1005401"/>
                    <a:pt x="146049" y="1000395"/>
                    <a:pt x="146049" y="994673"/>
                  </a:cubicBezTo>
                  <a:cubicBezTo>
                    <a:pt x="146049" y="994673"/>
                    <a:pt x="146049" y="994673"/>
                    <a:pt x="146049" y="931738"/>
                  </a:cubicBezTo>
                  <a:cubicBezTo>
                    <a:pt x="146049" y="914573"/>
                    <a:pt x="159590" y="901700"/>
                    <a:pt x="176693" y="901700"/>
                  </a:cubicBezTo>
                  <a:close/>
                  <a:moveTo>
                    <a:pt x="527050" y="838200"/>
                  </a:moveTo>
                  <a:cubicBezTo>
                    <a:pt x="534106" y="841022"/>
                    <a:pt x="542572" y="842433"/>
                    <a:pt x="551039" y="842433"/>
                  </a:cubicBezTo>
                  <a:cubicBezTo>
                    <a:pt x="553861" y="842433"/>
                    <a:pt x="555978" y="842433"/>
                    <a:pt x="558800" y="841728"/>
                  </a:cubicBezTo>
                  <a:cubicBezTo>
                    <a:pt x="558800" y="841728"/>
                    <a:pt x="558800" y="841728"/>
                    <a:pt x="558800" y="869950"/>
                  </a:cubicBezTo>
                  <a:cubicBezTo>
                    <a:pt x="558800" y="869950"/>
                    <a:pt x="558800" y="869950"/>
                    <a:pt x="527050" y="869950"/>
                  </a:cubicBezTo>
                  <a:cubicBezTo>
                    <a:pt x="527050" y="861483"/>
                    <a:pt x="527050" y="850900"/>
                    <a:pt x="527050" y="838200"/>
                  </a:cubicBezTo>
                  <a:close/>
                  <a:moveTo>
                    <a:pt x="552449" y="736600"/>
                  </a:moveTo>
                  <a:cubicBezTo>
                    <a:pt x="573491" y="736600"/>
                    <a:pt x="590549" y="753303"/>
                    <a:pt x="590549" y="773907"/>
                  </a:cubicBezTo>
                  <a:cubicBezTo>
                    <a:pt x="590549" y="794511"/>
                    <a:pt x="573491" y="811214"/>
                    <a:pt x="552449" y="811214"/>
                  </a:cubicBezTo>
                  <a:cubicBezTo>
                    <a:pt x="531407" y="811214"/>
                    <a:pt x="514349" y="794511"/>
                    <a:pt x="514349" y="773907"/>
                  </a:cubicBezTo>
                  <a:cubicBezTo>
                    <a:pt x="514349" y="753303"/>
                    <a:pt x="531407" y="736600"/>
                    <a:pt x="552449" y="736600"/>
                  </a:cubicBezTo>
                  <a:close/>
                  <a:moveTo>
                    <a:pt x="379931" y="654050"/>
                  </a:moveTo>
                  <a:cubicBezTo>
                    <a:pt x="379931" y="654050"/>
                    <a:pt x="379931" y="654050"/>
                    <a:pt x="503237" y="725568"/>
                  </a:cubicBezTo>
                  <a:cubicBezTo>
                    <a:pt x="495397" y="733357"/>
                    <a:pt x="489695" y="741854"/>
                    <a:pt x="486844" y="752475"/>
                  </a:cubicBezTo>
                  <a:cubicBezTo>
                    <a:pt x="486844" y="752475"/>
                    <a:pt x="486844" y="752475"/>
                    <a:pt x="363537" y="680250"/>
                  </a:cubicBezTo>
                  <a:cubicBezTo>
                    <a:pt x="370665" y="672461"/>
                    <a:pt x="376367" y="663255"/>
                    <a:pt x="379931" y="654050"/>
                  </a:cubicBezTo>
                  <a:close/>
                  <a:moveTo>
                    <a:pt x="311942" y="593725"/>
                  </a:moveTo>
                  <a:cubicBezTo>
                    <a:pt x="332546" y="593725"/>
                    <a:pt x="349248" y="610428"/>
                    <a:pt x="349248" y="631032"/>
                  </a:cubicBezTo>
                  <a:cubicBezTo>
                    <a:pt x="349248" y="651636"/>
                    <a:pt x="332546" y="668339"/>
                    <a:pt x="311942" y="668339"/>
                  </a:cubicBezTo>
                  <a:cubicBezTo>
                    <a:pt x="291338" y="668339"/>
                    <a:pt x="274636" y="651636"/>
                    <a:pt x="274636" y="631032"/>
                  </a:cubicBezTo>
                  <a:cubicBezTo>
                    <a:pt x="274636" y="610428"/>
                    <a:pt x="291338" y="593725"/>
                    <a:pt x="311942" y="593725"/>
                  </a:cubicBezTo>
                  <a:close/>
                  <a:moveTo>
                    <a:pt x="103785" y="582613"/>
                  </a:moveTo>
                  <a:cubicBezTo>
                    <a:pt x="107321" y="586891"/>
                    <a:pt x="110858" y="591882"/>
                    <a:pt x="115102" y="596873"/>
                  </a:cubicBezTo>
                  <a:cubicBezTo>
                    <a:pt x="125004" y="605429"/>
                    <a:pt x="219075" y="698119"/>
                    <a:pt x="219075" y="807920"/>
                  </a:cubicBezTo>
                  <a:cubicBezTo>
                    <a:pt x="219075" y="807920"/>
                    <a:pt x="219075" y="807920"/>
                    <a:pt x="219075" y="869951"/>
                  </a:cubicBezTo>
                  <a:cubicBezTo>
                    <a:pt x="219075" y="869951"/>
                    <a:pt x="219075" y="869951"/>
                    <a:pt x="187954" y="869951"/>
                  </a:cubicBezTo>
                  <a:cubicBezTo>
                    <a:pt x="187954" y="869951"/>
                    <a:pt x="187954" y="869951"/>
                    <a:pt x="187954" y="807920"/>
                  </a:cubicBezTo>
                  <a:cubicBezTo>
                    <a:pt x="187954" y="708814"/>
                    <a:pt x="94590" y="618976"/>
                    <a:pt x="93175" y="618263"/>
                  </a:cubicBezTo>
                  <a:cubicBezTo>
                    <a:pt x="93175" y="618263"/>
                    <a:pt x="93175" y="618263"/>
                    <a:pt x="92468" y="617550"/>
                  </a:cubicBezTo>
                  <a:cubicBezTo>
                    <a:pt x="86809" y="611133"/>
                    <a:pt x="81151" y="604716"/>
                    <a:pt x="76200" y="597586"/>
                  </a:cubicBezTo>
                  <a:cubicBezTo>
                    <a:pt x="86809" y="594734"/>
                    <a:pt x="96004" y="589743"/>
                    <a:pt x="103785" y="582613"/>
                  </a:cubicBezTo>
                  <a:close/>
                  <a:moveTo>
                    <a:pt x="58737" y="492125"/>
                  </a:moveTo>
                  <a:cubicBezTo>
                    <a:pt x="78903" y="492125"/>
                    <a:pt x="95250" y="508828"/>
                    <a:pt x="95250" y="529432"/>
                  </a:cubicBezTo>
                  <a:cubicBezTo>
                    <a:pt x="95250" y="550036"/>
                    <a:pt x="78903" y="566739"/>
                    <a:pt x="58737" y="566739"/>
                  </a:cubicBezTo>
                  <a:cubicBezTo>
                    <a:pt x="38571" y="566739"/>
                    <a:pt x="22224" y="550036"/>
                    <a:pt x="22224" y="529432"/>
                  </a:cubicBezTo>
                  <a:cubicBezTo>
                    <a:pt x="22224" y="508828"/>
                    <a:pt x="38571" y="492125"/>
                    <a:pt x="58737" y="492125"/>
                  </a:cubicBezTo>
                  <a:close/>
                  <a:moveTo>
                    <a:pt x="699573" y="469900"/>
                  </a:moveTo>
                  <a:cubicBezTo>
                    <a:pt x="708847" y="474199"/>
                    <a:pt x="718835" y="477065"/>
                    <a:pt x="730249" y="477065"/>
                  </a:cubicBezTo>
                  <a:cubicBezTo>
                    <a:pt x="715268" y="527935"/>
                    <a:pt x="690298" y="575223"/>
                    <a:pt x="656055" y="614630"/>
                  </a:cubicBezTo>
                  <a:cubicBezTo>
                    <a:pt x="656055" y="614630"/>
                    <a:pt x="656055" y="614630"/>
                    <a:pt x="654628" y="616063"/>
                  </a:cubicBezTo>
                  <a:cubicBezTo>
                    <a:pt x="653914" y="616779"/>
                    <a:pt x="612537" y="656902"/>
                    <a:pt x="584000" y="712788"/>
                  </a:cubicBezTo>
                  <a:cubicBezTo>
                    <a:pt x="574726" y="707773"/>
                    <a:pt x="564738" y="704907"/>
                    <a:pt x="554037" y="704907"/>
                  </a:cubicBezTo>
                  <a:cubicBezTo>
                    <a:pt x="581860" y="644006"/>
                    <a:pt x="626092" y="600300"/>
                    <a:pt x="632512" y="593852"/>
                  </a:cubicBezTo>
                  <a:cubicBezTo>
                    <a:pt x="663902" y="558028"/>
                    <a:pt x="686018" y="515039"/>
                    <a:pt x="699573" y="469900"/>
                  </a:cubicBezTo>
                  <a:close/>
                  <a:moveTo>
                    <a:pt x="415091" y="407988"/>
                  </a:moveTo>
                  <a:cubicBezTo>
                    <a:pt x="422938" y="414391"/>
                    <a:pt x="432212" y="420082"/>
                    <a:pt x="442912" y="422928"/>
                  </a:cubicBezTo>
                  <a:cubicBezTo>
                    <a:pt x="442912" y="422928"/>
                    <a:pt x="442912" y="422928"/>
                    <a:pt x="358022" y="579438"/>
                  </a:cubicBezTo>
                  <a:cubicBezTo>
                    <a:pt x="350175" y="573035"/>
                    <a:pt x="340901" y="567344"/>
                    <a:pt x="330200" y="564499"/>
                  </a:cubicBezTo>
                  <a:cubicBezTo>
                    <a:pt x="330200" y="564499"/>
                    <a:pt x="330200" y="564499"/>
                    <a:pt x="415091" y="407988"/>
                  </a:cubicBezTo>
                  <a:close/>
                  <a:moveTo>
                    <a:pt x="731042" y="371475"/>
                  </a:moveTo>
                  <a:cubicBezTo>
                    <a:pt x="751646" y="371475"/>
                    <a:pt x="768348" y="388178"/>
                    <a:pt x="768348" y="408782"/>
                  </a:cubicBezTo>
                  <a:cubicBezTo>
                    <a:pt x="768348" y="429386"/>
                    <a:pt x="751646" y="446089"/>
                    <a:pt x="731042" y="446089"/>
                  </a:cubicBezTo>
                  <a:cubicBezTo>
                    <a:pt x="710438" y="446089"/>
                    <a:pt x="693736" y="429386"/>
                    <a:pt x="693736" y="408782"/>
                  </a:cubicBezTo>
                  <a:cubicBezTo>
                    <a:pt x="693736" y="388178"/>
                    <a:pt x="710438" y="371475"/>
                    <a:pt x="731042" y="371475"/>
                  </a:cubicBezTo>
                  <a:close/>
                  <a:moveTo>
                    <a:pt x="393500" y="368300"/>
                  </a:moveTo>
                  <a:cubicBezTo>
                    <a:pt x="396367" y="379010"/>
                    <a:pt x="400667" y="388292"/>
                    <a:pt x="406400" y="396860"/>
                  </a:cubicBezTo>
                  <a:cubicBezTo>
                    <a:pt x="406400" y="396860"/>
                    <a:pt x="406400" y="396860"/>
                    <a:pt x="123309" y="517525"/>
                  </a:cubicBezTo>
                  <a:cubicBezTo>
                    <a:pt x="121876" y="506815"/>
                    <a:pt x="116859" y="496819"/>
                    <a:pt x="111125" y="488965"/>
                  </a:cubicBezTo>
                  <a:cubicBezTo>
                    <a:pt x="111125" y="488965"/>
                    <a:pt x="111125" y="488965"/>
                    <a:pt x="393500" y="368300"/>
                  </a:cubicBezTo>
                  <a:close/>
                  <a:moveTo>
                    <a:pt x="527987" y="355600"/>
                  </a:moveTo>
                  <a:cubicBezTo>
                    <a:pt x="527987" y="355600"/>
                    <a:pt x="527987" y="355600"/>
                    <a:pt x="668337" y="381623"/>
                  </a:cubicBezTo>
                  <a:cubicBezTo>
                    <a:pt x="664775" y="390063"/>
                    <a:pt x="662638" y="399207"/>
                    <a:pt x="662638" y="409053"/>
                  </a:cubicBezTo>
                  <a:cubicBezTo>
                    <a:pt x="662638" y="409756"/>
                    <a:pt x="662638" y="410460"/>
                    <a:pt x="662638" y="411163"/>
                  </a:cubicBezTo>
                  <a:cubicBezTo>
                    <a:pt x="662638" y="411163"/>
                    <a:pt x="662638" y="411163"/>
                    <a:pt x="522287" y="385140"/>
                  </a:cubicBezTo>
                  <a:cubicBezTo>
                    <a:pt x="525849" y="376700"/>
                    <a:pt x="527987" y="367556"/>
                    <a:pt x="527987" y="358413"/>
                  </a:cubicBezTo>
                  <a:cubicBezTo>
                    <a:pt x="527987" y="357710"/>
                    <a:pt x="527987" y="356303"/>
                    <a:pt x="527987" y="355600"/>
                  </a:cubicBezTo>
                  <a:close/>
                  <a:moveTo>
                    <a:pt x="459225" y="320675"/>
                  </a:moveTo>
                  <a:cubicBezTo>
                    <a:pt x="480543" y="320675"/>
                    <a:pt x="496886" y="336825"/>
                    <a:pt x="496886" y="357187"/>
                  </a:cubicBezTo>
                  <a:cubicBezTo>
                    <a:pt x="496886" y="376848"/>
                    <a:pt x="480543" y="393700"/>
                    <a:pt x="459225" y="393700"/>
                  </a:cubicBezTo>
                  <a:cubicBezTo>
                    <a:pt x="439328" y="393700"/>
                    <a:pt x="422274" y="376848"/>
                    <a:pt x="422274" y="357187"/>
                  </a:cubicBezTo>
                  <a:cubicBezTo>
                    <a:pt x="422274" y="336825"/>
                    <a:pt x="439328" y="320675"/>
                    <a:pt x="459225" y="320675"/>
                  </a:cubicBezTo>
                  <a:close/>
                  <a:moveTo>
                    <a:pt x="149469" y="268288"/>
                  </a:moveTo>
                  <a:cubicBezTo>
                    <a:pt x="158017" y="274693"/>
                    <a:pt x="168702" y="278962"/>
                    <a:pt x="179387" y="280386"/>
                  </a:cubicBezTo>
                  <a:cubicBezTo>
                    <a:pt x="179387" y="280386"/>
                    <a:pt x="179387" y="280386"/>
                    <a:pt x="97468" y="474663"/>
                  </a:cubicBezTo>
                  <a:cubicBezTo>
                    <a:pt x="88920" y="468970"/>
                    <a:pt x="78947" y="464700"/>
                    <a:pt x="68262" y="462565"/>
                  </a:cubicBezTo>
                  <a:cubicBezTo>
                    <a:pt x="68262" y="462565"/>
                    <a:pt x="68262" y="462565"/>
                    <a:pt x="149469" y="268288"/>
                  </a:cubicBezTo>
                  <a:close/>
                  <a:moveTo>
                    <a:pt x="190499" y="176213"/>
                  </a:moveTo>
                  <a:cubicBezTo>
                    <a:pt x="210159" y="176213"/>
                    <a:pt x="227011" y="193228"/>
                    <a:pt x="227011" y="212371"/>
                  </a:cubicBezTo>
                  <a:cubicBezTo>
                    <a:pt x="227011" y="232931"/>
                    <a:pt x="210159" y="249238"/>
                    <a:pt x="190499" y="249238"/>
                  </a:cubicBezTo>
                  <a:cubicBezTo>
                    <a:pt x="170136" y="249238"/>
                    <a:pt x="153986" y="232931"/>
                    <a:pt x="153986" y="212371"/>
                  </a:cubicBezTo>
                  <a:cubicBezTo>
                    <a:pt x="153986" y="193228"/>
                    <a:pt x="170136" y="176213"/>
                    <a:pt x="190499" y="176213"/>
                  </a:cubicBezTo>
                  <a:close/>
                  <a:moveTo>
                    <a:pt x="492666" y="111125"/>
                  </a:moveTo>
                  <a:cubicBezTo>
                    <a:pt x="501887" y="115404"/>
                    <a:pt x="511817" y="117543"/>
                    <a:pt x="521747" y="117543"/>
                  </a:cubicBezTo>
                  <a:cubicBezTo>
                    <a:pt x="522457" y="117543"/>
                    <a:pt x="523166" y="117543"/>
                    <a:pt x="523875" y="117543"/>
                  </a:cubicBezTo>
                  <a:cubicBezTo>
                    <a:pt x="523875" y="117543"/>
                    <a:pt x="523875" y="117543"/>
                    <a:pt x="488410" y="293688"/>
                  </a:cubicBezTo>
                  <a:cubicBezTo>
                    <a:pt x="479898" y="290835"/>
                    <a:pt x="470677" y="287983"/>
                    <a:pt x="459328" y="287983"/>
                  </a:cubicBezTo>
                  <a:cubicBezTo>
                    <a:pt x="458619" y="287983"/>
                    <a:pt x="457910" y="287983"/>
                    <a:pt x="457200" y="287983"/>
                  </a:cubicBezTo>
                  <a:cubicBezTo>
                    <a:pt x="457200" y="287983"/>
                    <a:pt x="457200" y="287983"/>
                    <a:pt x="492666" y="111125"/>
                  </a:cubicBezTo>
                  <a:close/>
                  <a:moveTo>
                    <a:pt x="588027" y="66675"/>
                  </a:moveTo>
                  <a:cubicBezTo>
                    <a:pt x="675530" y="128933"/>
                    <a:pt x="735289" y="228402"/>
                    <a:pt x="744537" y="342184"/>
                  </a:cubicBezTo>
                  <a:cubicBezTo>
                    <a:pt x="739557" y="341469"/>
                    <a:pt x="735289" y="340753"/>
                    <a:pt x="731020" y="340753"/>
                  </a:cubicBezTo>
                  <a:cubicBezTo>
                    <a:pt x="724618" y="340753"/>
                    <a:pt x="718215" y="341469"/>
                    <a:pt x="713947" y="342900"/>
                  </a:cubicBezTo>
                  <a:cubicBezTo>
                    <a:pt x="704698" y="240568"/>
                    <a:pt x="650631" y="151117"/>
                    <a:pt x="573087" y="94584"/>
                  </a:cubicBezTo>
                  <a:cubicBezTo>
                    <a:pt x="579490" y="85996"/>
                    <a:pt x="585181" y="75978"/>
                    <a:pt x="588027" y="66675"/>
                  </a:cubicBezTo>
                  <a:close/>
                  <a:moveTo>
                    <a:pt x="454758" y="65088"/>
                  </a:moveTo>
                  <a:cubicBezTo>
                    <a:pt x="456898" y="75854"/>
                    <a:pt x="461892" y="86621"/>
                    <a:pt x="468312" y="94516"/>
                  </a:cubicBezTo>
                  <a:cubicBezTo>
                    <a:pt x="468312" y="94516"/>
                    <a:pt x="468312" y="94516"/>
                    <a:pt x="256441" y="200026"/>
                  </a:cubicBezTo>
                  <a:cubicBezTo>
                    <a:pt x="254301" y="189260"/>
                    <a:pt x="249308" y="179211"/>
                    <a:pt x="242887" y="171316"/>
                  </a:cubicBezTo>
                  <a:cubicBezTo>
                    <a:pt x="242887" y="171316"/>
                    <a:pt x="242887" y="171316"/>
                    <a:pt x="454758" y="65088"/>
                  </a:cubicBezTo>
                  <a:close/>
                  <a:moveTo>
                    <a:pt x="522287" y="14288"/>
                  </a:moveTo>
                  <a:cubicBezTo>
                    <a:pt x="542453" y="14288"/>
                    <a:pt x="558800" y="30635"/>
                    <a:pt x="558800" y="50801"/>
                  </a:cubicBezTo>
                  <a:cubicBezTo>
                    <a:pt x="558800" y="70967"/>
                    <a:pt x="542453" y="87314"/>
                    <a:pt x="522287" y="87314"/>
                  </a:cubicBezTo>
                  <a:cubicBezTo>
                    <a:pt x="502121" y="87314"/>
                    <a:pt x="485774" y="70967"/>
                    <a:pt x="485774" y="50801"/>
                  </a:cubicBezTo>
                  <a:cubicBezTo>
                    <a:pt x="485774" y="30635"/>
                    <a:pt x="502121" y="14288"/>
                    <a:pt x="522287" y="14288"/>
                  </a:cubicBezTo>
                  <a:close/>
                  <a:moveTo>
                    <a:pt x="373682" y="0"/>
                  </a:moveTo>
                  <a:cubicBezTo>
                    <a:pt x="405834" y="0"/>
                    <a:pt x="435843" y="3569"/>
                    <a:pt x="465137" y="10707"/>
                  </a:cubicBezTo>
                  <a:cubicBezTo>
                    <a:pt x="458707" y="19272"/>
                    <a:pt x="455134" y="29265"/>
                    <a:pt x="453705" y="40685"/>
                  </a:cubicBezTo>
                  <a:cubicBezTo>
                    <a:pt x="427983" y="34261"/>
                    <a:pt x="401547" y="31406"/>
                    <a:pt x="373682" y="31406"/>
                  </a:cubicBezTo>
                  <a:cubicBezTo>
                    <a:pt x="185769" y="31406"/>
                    <a:pt x="31438" y="184155"/>
                    <a:pt x="31438" y="371879"/>
                  </a:cubicBezTo>
                  <a:cubicBezTo>
                    <a:pt x="31438" y="402571"/>
                    <a:pt x="35725" y="433264"/>
                    <a:pt x="43584" y="462529"/>
                  </a:cubicBezTo>
                  <a:cubicBezTo>
                    <a:pt x="32867" y="463956"/>
                    <a:pt x="23578" y="468953"/>
                    <a:pt x="15004" y="474663"/>
                  </a:cubicBezTo>
                  <a:cubicBezTo>
                    <a:pt x="5001" y="441829"/>
                    <a:pt x="0" y="406854"/>
                    <a:pt x="0" y="371879"/>
                  </a:cubicBezTo>
                  <a:cubicBezTo>
                    <a:pt x="0" y="167024"/>
                    <a:pt x="167907" y="0"/>
                    <a:pt x="373682"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Tree>
    <p:extLst>
      <p:ext uri="{BB962C8B-B14F-4D97-AF65-F5344CB8AC3E}">
        <p14:creationId xmlns:p14="http://schemas.microsoft.com/office/powerpoint/2010/main" val="1814767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FE93C44-D21A-5EBE-77CE-8DA47B0F9D05}"/>
              </a:ext>
            </a:extLst>
          </p:cNvPr>
          <p:cNvGraphicFramePr>
            <a:graphicFrameLocks noChangeAspect="1"/>
          </p:cNvGraphicFramePr>
          <p:nvPr>
            <p:custDataLst>
              <p:tags r:id="rId1"/>
            </p:custDataLst>
            <p:extLst>
              <p:ext uri="{D42A27DB-BD31-4B8C-83A1-F6EECF244321}">
                <p14:modId xmlns:p14="http://schemas.microsoft.com/office/powerpoint/2010/main" val="540777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D08601D-C0B7-C17D-378B-FF5C10E0CDDF}"/>
              </a:ext>
            </a:extLst>
          </p:cNvPr>
          <p:cNvSpPr>
            <a:spLocks noGrp="1"/>
          </p:cNvSpPr>
          <p:nvPr>
            <p:ph type="title"/>
          </p:nvPr>
        </p:nvSpPr>
        <p:spPr/>
        <p:txBody>
          <a:bodyPr vert="horz"/>
          <a:lstStyle/>
          <a:p>
            <a:r>
              <a:rPr lang="en-US" dirty="0"/>
              <a:t>Thank you!</a:t>
            </a:r>
          </a:p>
        </p:txBody>
      </p:sp>
    </p:spTree>
    <p:extLst>
      <p:ext uri="{BB962C8B-B14F-4D97-AF65-F5344CB8AC3E}">
        <p14:creationId xmlns:p14="http://schemas.microsoft.com/office/powerpoint/2010/main" val="3685703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735AF8F-717F-0092-6807-2C6371D55F8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think-cell data - do not delete" hidden="1">
                        <a:extLst>
                          <a:ext uri="{FF2B5EF4-FFF2-40B4-BE49-F238E27FC236}">
                            <a16:creationId xmlns:a16="http://schemas.microsoft.com/office/drawing/2014/main" id="{C735AF8F-717F-0092-6807-2C6371D55F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537C701-AEBD-E1B8-D5ED-E8DC8167CC09}"/>
              </a:ext>
            </a:extLst>
          </p:cNvPr>
          <p:cNvSpPr>
            <a:spLocks noGrp="1"/>
          </p:cNvSpPr>
          <p:nvPr>
            <p:ph type="title"/>
          </p:nvPr>
        </p:nvSpPr>
        <p:spPr/>
        <p:txBody>
          <a:bodyPr vert="horz"/>
          <a:lstStyle/>
          <a:p>
            <a:r>
              <a:rPr lang="en-US" dirty="0"/>
              <a:t>Growing Michigan Together Council: Higher Education Working Group</a:t>
            </a:r>
          </a:p>
        </p:txBody>
      </p:sp>
      <p:sp>
        <p:nvSpPr>
          <p:cNvPr id="16" name="Rectangle: Rounded Corners 15">
            <a:extLst>
              <a:ext uri="{FF2B5EF4-FFF2-40B4-BE49-F238E27FC236}">
                <a16:creationId xmlns:a16="http://schemas.microsoft.com/office/drawing/2014/main" id="{FA2A3949-D364-7B99-7433-60492EFA23EC}"/>
              </a:ext>
            </a:extLst>
          </p:cNvPr>
          <p:cNvSpPr>
            <a:spLocks/>
          </p:cNvSpPr>
          <p:nvPr/>
        </p:nvSpPr>
        <p:spPr>
          <a:xfrm>
            <a:off x="801329" y="1572204"/>
            <a:ext cx="10589342" cy="1205345"/>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dirty="0">
                <a:solidFill>
                  <a:schemeClr val="bg1"/>
                </a:solidFill>
              </a:rPr>
              <a:t>Goal: Propose long-term, sustainable, and equitable funding solutions for Michigan’s postsecondary education system, including student financial aid, to help meet the 2050 population goal identified in the report. To do so, the group will…</a:t>
            </a:r>
          </a:p>
        </p:txBody>
      </p:sp>
      <p:sp>
        <p:nvSpPr>
          <p:cNvPr id="19" name="Rectangle: Rounded Corners 18">
            <a:extLst>
              <a:ext uri="{FF2B5EF4-FFF2-40B4-BE49-F238E27FC236}">
                <a16:creationId xmlns:a16="http://schemas.microsoft.com/office/drawing/2014/main" id="{4900DDF7-C653-A045-3C10-40A7FB4A36B1}"/>
              </a:ext>
            </a:extLst>
          </p:cNvPr>
          <p:cNvSpPr>
            <a:spLocks/>
          </p:cNvSpPr>
          <p:nvPr/>
        </p:nvSpPr>
        <p:spPr>
          <a:xfrm>
            <a:off x="3441289" y="2982337"/>
            <a:ext cx="7949380" cy="935431"/>
          </a:xfrm>
          <a:prstGeom prst="roundRect">
            <a:avLst/>
          </a:prstGeom>
          <a:solidFill>
            <a:schemeClr val="bg1"/>
          </a:solidFill>
          <a:ln w="2857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Consider the need to improve college access and success, lower costs, and provide education and training that meets the demands of the state’s economy </a:t>
            </a:r>
          </a:p>
        </p:txBody>
      </p:sp>
      <p:sp>
        <p:nvSpPr>
          <p:cNvPr id="20" name="Rectangle: Rounded Corners 19">
            <a:extLst>
              <a:ext uri="{FF2B5EF4-FFF2-40B4-BE49-F238E27FC236}">
                <a16:creationId xmlns:a16="http://schemas.microsoft.com/office/drawing/2014/main" id="{52786DA6-2659-1310-F79D-C3B3C91EAB65}"/>
              </a:ext>
            </a:extLst>
          </p:cNvPr>
          <p:cNvSpPr>
            <a:spLocks/>
          </p:cNvSpPr>
          <p:nvPr/>
        </p:nvSpPr>
        <p:spPr>
          <a:xfrm>
            <a:off x="3441289" y="4122556"/>
            <a:ext cx="7949380" cy="935431"/>
          </a:xfrm>
          <a:prstGeom prst="roundRect">
            <a:avLst/>
          </a:prstGeom>
          <a:solidFill>
            <a:schemeClr val="bg1"/>
          </a:solidFill>
          <a:ln w="2857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Consider and build on the existing efforts within the Office of Sixty by 30 and make recommendations to achieve and exceed this goal</a:t>
            </a:r>
          </a:p>
        </p:txBody>
      </p:sp>
      <p:sp>
        <p:nvSpPr>
          <p:cNvPr id="21" name="Rectangle: Rounded Corners 20">
            <a:extLst>
              <a:ext uri="{FF2B5EF4-FFF2-40B4-BE49-F238E27FC236}">
                <a16:creationId xmlns:a16="http://schemas.microsoft.com/office/drawing/2014/main" id="{84384083-4860-BFC8-7050-6BAD43F1CDB6}"/>
              </a:ext>
            </a:extLst>
          </p:cNvPr>
          <p:cNvSpPr>
            <a:spLocks/>
          </p:cNvSpPr>
          <p:nvPr/>
        </p:nvSpPr>
        <p:spPr>
          <a:xfrm>
            <a:off x="3441289" y="5262776"/>
            <a:ext cx="7949380" cy="935431"/>
          </a:xfrm>
          <a:prstGeom prst="roundRect">
            <a:avLst/>
          </a:prstGeom>
          <a:solidFill>
            <a:schemeClr val="bg1"/>
          </a:solidFill>
          <a:ln w="2857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Propose solutions to retain talent in the state at the critical transition point post-graduation</a:t>
            </a:r>
          </a:p>
        </p:txBody>
      </p:sp>
      <p:cxnSp>
        <p:nvCxnSpPr>
          <p:cNvPr id="25" name="Connector: Elbow 24">
            <a:extLst>
              <a:ext uri="{FF2B5EF4-FFF2-40B4-BE49-F238E27FC236}">
                <a16:creationId xmlns:a16="http://schemas.microsoft.com/office/drawing/2014/main" id="{EB7EEC77-60DC-1846-E14C-627C05531853}"/>
              </a:ext>
            </a:extLst>
          </p:cNvPr>
          <p:cNvCxnSpPr>
            <a:cxnSpLocks/>
            <a:endCxn id="19" idx="1"/>
          </p:cNvCxnSpPr>
          <p:nvPr/>
        </p:nvCxnSpPr>
        <p:spPr>
          <a:xfrm>
            <a:off x="1966452" y="2686402"/>
            <a:ext cx="1474837" cy="763651"/>
          </a:xfrm>
          <a:prstGeom prst="bentConnector3">
            <a:avLst>
              <a:gd name="adj1" fmla="val 50000"/>
            </a:avLst>
          </a:prstGeom>
          <a:ln w="19050" cap="rnd">
            <a:solidFill>
              <a:schemeClr val="tx2"/>
            </a:solidFill>
            <a:prstDash val="solid"/>
            <a:round/>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3A74448F-DCE7-1C85-2400-C5EA02850E3F}"/>
              </a:ext>
            </a:extLst>
          </p:cNvPr>
          <p:cNvCxnSpPr>
            <a:cxnSpLocks/>
            <a:endCxn id="20" idx="1"/>
          </p:cNvCxnSpPr>
          <p:nvPr/>
        </p:nvCxnSpPr>
        <p:spPr>
          <a:xfrm rot="16200000" flipH="1">
            <a:off x="2515027" y="3664010"/>
            <a:ext cx="1115102" cy="737421"/>
          </a:xfrm>
          <a:prstGeom prst="bentConnector2">
            <a:avLst/>
          </a:prstGeom>
          <a:ln w="19050" cap="rnd">
            <a:solidFill>
              <a:schemeClr val="tx2"/>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F6138B78-C93F-BF17-9047-008D107EDB70}"/>
              </a:ext>
            </a:extLst>
          </p:cNvPr>
          <p:cNvCxnSpPr>
            <a:cxnSpLocks/>
            <a:endCxn id="21" idx="1"/>
          </p:cNvCxnSpPr>
          <p:nvPr/>
        </p:nvCxnSpPr>
        <p:spPr>
          <a:xfrm rot="16200000" flipH="1">
            <a:off x="2510140" y="4799343"/>
            <a:ext cx="1124874" cy="737423"/>
          </a:xfrm>
          <a:prstGeom prst="bentConnector2">
            <a:avLst/>
          </a:prstGeom>
          <a:ln w="19050" cap="rnd">
            <a:solidFill>
              <a:schemeClr val="tx2"/>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144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A0BB0D5-2145-49B1-9534-577F51C9EBBD}"/>
              </a:ext>
            </a:extLst>
          </p:cNvPr>
          <p:cNvGraphicFramePr>
            <a:graphicFrameLocks noChangeAspect="1"/>
          </p:cNvGraphicFramePr>
          <p:nvPr>
            <p:custDataLst>
              <p:tags r:id="rId1"/>
            </p:custDataLst>
            <p:extLst>
              <p:ext uri="{D42A27DB-BD31-4B8C-83A1-F6EECF244321}">
                <p14:modId xmlns:p14="http://schemas.microsoft.com/office/powerpoint/2010/main" val="4100441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353" imgH="363" progId="TCLayout.ActiveDocument.1">
                  <p:embed/>
                </p:oleObj>
              </mc:Choice>
              <mc:Fallback>
                <p:oleObj name="think-cell Slide" r:id="rId28" imgW="353" imgH="363" progId="TCLayout.ActiveDocument.1">
                  <p:embed/>
                  <p:pic>
                    <p:nvPicPr>
                      <p:cNvPr id="4" name="Object 3" hidden="1">
                        <a:extLst>
                          <a:ext uri="{FF2B5EF4-FFF2-40B4-BE49-F238E27FC236}">
                            <a16:creationId xmlns:a16="http://schemas.microsoft.com/office/drawing/2014/main" id="{9A0BB0D5-2145-49B1-9534-577F51C9EBBD}"/>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graphicFrame>
        <p:nvGraphicFramePr>
          <p:cNvPr id="286" name="Chart 285">
            <a:extLst>
              <a:ext uri="{FF2B5EF4-FFF2-40B4-BE49-F238E27FC236}">
                <a16:creationId xmlns:a16="http://schemas.microsoft.com/office/drawing/2014/main" id="{39C49198-1066-8044-83E3-ED5B21777B80}"/>
              </a:ext>
            </a:extLst>
          </p:cNvPr>
          <p:cNvGraphicFramePr/>
          <p:nvPr>
            <p:custDataLst>
              <p:tags r:id="rId2"/>
            </p:custDataLst>
            <p:extLst>
              <p:ext uri="{D42A27DB-BD31-4B8C-83A1-F6EECF244321}">
                <p14:modId xmlns:p14="http://schemas.microsoft.com/office/powerpoint/2010/main" val="3112816761"/>
              </p:ext>
            </p:extLst>
          </p:nvPr>
        </p:nvGraphicFramePr>
        <p:xfrm>
          <a:off x="1908175" y="2827338"/>
          <a:ext cx="9737725" cy="2049462"/>
        </p:xfrm>
        <a:graphic>
          <a:graphicData uri="http://schemas.openxmlformats.org/drawingml/2006/chart">
            <c:chart xmlns:c="http://schemas.openxmlformats.org/drawingml/2006/chart" xmlns:r="http://schemas.openxmlformats.org/officeDocument/2006/relationships" r:id="rId30"/>
          </a:graphicData>
        </a:graphic>
      </p:graphicFrame>
      <p:sp>
        <p:nvSpPr>
          <p:cNvPr id="157" name="Text Placeholder 3">
            <a:extLst>
              <a:ext uri="{FF2B5EF4-FFF2-40B4-BE49-F238E27FC236}">
                <a16:creationId xmlns:a16="http://schemas.microsoft.com/office/drawing/2014/main" id="{8C6CF0CB-2E6E-4D2B-ACAD-55CD885928D5}"/>
              </a:ext>
            </a:extLst>
          </p:cNvPr>
          <p:cNvSpPr>
            <a:spLocks noGrp="1"/>
          </p:cNvSpPr>
          <p:nvPr>
            <p:custDataLst>
              <p:tags r:id="rId3"/>
            </p:custDataLst>
          </p:nvPr>
        </p:nvSpPr>
        <p:spPr bwMode="gray">
          <a:xfrm>
            <a:off x="4198937" y="3319463"/>
            <a:ext cx="368300"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r>
              <a:rPr lang="en-US" altLang="en-US" dirty="0"/>
              <a:t>0.7M</a:t>
            </a:r>
            <a:endParaRPr lang="en-US" dirty="0"/>
          </a:p>
        </p:txBody>
      </p:sp>
      <p:sp>
        <p:nvSpPr>
          <p:cNvPr id="146" name="Text Placeholder 3">
            <a:extLst>
              <a:ext uri="{FF2B5EF4-FFF2-40B4-BE49-F238E27FC236}">
                <a16:creationId xmlns:a16="http://schemas.microsoft.com/office/drawing/2014/main" id="{C1BA09C1-E18A-4E05-A921-D6052C147479}"/>
              </a:ext>
            </a:extLst>
          </p:cNvPr>
          <p:cNvSpPr>
            <a:spLocks noGrp="1"/>
          </p:cNvSpPr>
          <p:nvPr>
            <p:custDataLst>
              <p:tags r:id="rId4"/>
            </p:custDataLst>
          </p:nvPr>
        </p:nvSpPr>
        <p:spPr bwMode="gray">
          <a:xfrm>
            <a:off x="7351713" y="2916238"/>
            <a:ext cx="446088"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r>
              <a:rPr lang="en-US" altLang="en-US" dirty="0"/>
              <a:t>45.2M</a:t>
            </a:r>
            <a:endParaRPr lang="en-US" dirty="0"/>
          </a:p>
        </p:txBody>
      </p:sp>
      <p:sp>
        <p:nvSpPr>
          <p:cNvPr id="137" name="Text Placeholder 3">
            <a:extLst>
              <a:ext uri="{FF2B5EF4-FFF2-40B4-BE49-F238E27FC236}">
                <a16:creationId xmlns:a16="http://schemas.microsoft.com/office/drawing/2014/main" id="{D19E0F94-6A08-4468-8D64-B22423DDAE5F}"/>
              </a:ext>
            </a:extLst>
          </p:cNvPr>
          <p:cNvSpPr>
            <a:spLocks noGrp="1"/>
          </p:cNvSpPr>
          <p:nvPr>
            <p:custDataLst>
              <p:tags r:id="rId5"/>
            </p:custDataLst>
          </p:nvPr>
        </p:nvSpPr>
        <p:spPr bwMode="gray">
          <a:xfrm>
            <a:off x="10580687" y="2682875"/>
            <a:ext cx="368300"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r>
              <a:rPr lang="en-US" altLang="en-US" dirty="0">
                <a:effectLst/>
              </a:rPr>
              <a:t>1.6M</a:t>
            </a:r>
            <a:endParaRPr lang="en-US" dirty="0"/>
          </a:p>
        </p:txBody>
      </p:sp>
      <p:graphicFrame>
        <p:nvGraphicFramePr>
          <p:cNvPr id="68" name="Chart 67">
            <a:extLst>
              <a:ext uri="{FF2B5EF4-FFF2-40B4-BE49-F238E27FC236}">
                <a16:creationId xmlns:a16="http://schemas.microsoft.com/office/drawing/2014/main" id="{8E3BC8E8-3FF9-B3B9-7E1F-4280CC451439}"/>
              </a:ext>
            </a:extLst>
          </p:cNvPr>
          <p:cNvGraphicFramePr/>
          <p:nvPr>
            <p:custDataLst>
              <p:tags r:id="rId6"/>
            </p:custDataLst>
            <p:extLst>
              <p:ext uri="{D42A27DB-BD31-4B8C-83A1-F6EECF244321}">
                <p14:modId xmlns:p14="http://schemas.microsoft.com/office/powerpoint/2010/main" val="3409945664"/>
              </p:ext>
            </p:extLst>
          </p:nvPr>
        </p:nvGraphicFramePr>
        <p:xfrm>
          <a:off x="1908175" y="2746375"/>
          <a:ext cx="9737725" cy="2527300"/>
        </p:xfrm>
        <a:graphic>
          <a:graphicData uri="http://schemas.openxmlformats.org/drawingml/2006/chart">
            <c:chart xmlns:c="http://schemas.openxmlformats.org/drawingml/2006/chart" xmlns:r="http://schemas.openxmlformats.org/officeDocument/2006/relationships" r:id="rId31"/>
          </a:graphicData>
        </a:graphic>
      </p:graphicFrame>
      <p:sp>
        <p:nvSpPr>
          <p:cNvPr id="212" name="Text Placeholder 3">
            <a:extLst>
              <a:ext uri="{FF2B5EF4-FFF2-40B4-BE49-F238E27FC236}">
                <a16:creationId xmlns:a16="http://schemas.microsoft.com/office/drawing/2014/main" id="{93DE618B-9F5E-4062-85A6-A20C647D0160}"/>
              </a:ext>
            </a:extLst>
          </p:cNvPr>
          <p:cNvSpPr>
            <a:spLocks noGrp="1"/>
          </p:cNvSpPr>
          <p:nvPr>
            <p:custDataLst>
              <p:tags r:id="rId7"/>
            </p:custDataLst>
          </p:nvPr>
        </p:nvSpPr>
        <p:spPr bwMode="auto">
          <a:xfrm>
            <a:off x="2173289" y="5251450"/>
            <a:ext cx="1230313" cy="2682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785948D0-456C-42B2-BB25-0E659BC410C9}" type="datetime'''''''''''''M''as''''''''s''a''''''c''hus''et''''''t''''s'''">
              <a:rPr lang="en-US" altLang="en-US" sz="1600" smtClean="0">
                <a:solidFill>
                  <a:srgbClr val="002948"/>
                </a:solidFill>
              </a:rPr>
              <a:pPr algn="ctr">
                <a:spcBef>
                  <a:spcPct val="0"/>
                </a:spcBef>
                <a:spcAft>
                  <a:spcPct val="0"/>
                </a:spcAft>
              </a:pPr>
              <a:t>Massachusetts</a:t>
            </a:fld>
            <a:endParaRPr lang="en-US" sz="1600" dirty="0">
              <a:solidFill>
                <a:srgbClr val="002948"/>
              </a:solidFill>
            </a:endParaRPr>
          </a:p>
        </p:txBody>
      </p:sp>
      <p:sp>
        <p:nvSpPr>
          <p:cNvPr id="44" name="Text Placeholder 3">
            <a:extLst>
              <a:ext uri="{FF2B5EF4-FFF2-40B4-BE49-F238E27FC236}">
                <a16:creationId xmlns:a16="http://schemas.microsoft.com/office/drawing/2014/main" id="{28FEE731-91E4-421F-9224-4AC95F76A85C}"/>
              </a:ext>
            </a:extLst>
          </p:cNvPr>
          <p:cNvSpPr>
            <a:spLocks noGrp="1"/>
          </p:cNvSpPr>
          <p:nvPr>
            <p:custDataLst>
              <p:tags r:id="rId8"/>
            </p:custDataLst>
          </p:nvPr>
        </p:nvSpPr>
        <p:spPr bwMode="auto">
          <a:xfrm>
            <a:off x="5811838" y="5251450"/>
            <a:ext cx="334963" cy="2682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5892E5A1-E0EA-4058-8E88-6C21C0D86ED3}" type="datetime'''''U''''''''''''''''.''''''''''''''''S.'''''''''''''''''''">
              <a:rPr lang="en-US" altLang="en-US" sz="1600" smtClean="0">
                <a:solidFill>
                  <a:srgbClr val="002948"/>
                </a:solidFill>
              </a:rPr>
              <a:pPr algn="ctr">
                <a:spcBef>
                  <a:spcPct val="0"/>
                </a:spcBef>
                <a:spcAft>
                  <a:spcPct val="0"/>
                </a:spcAft>
              </a:pPr>
              <a:t>U.S.</a:t>
            </a:fld>
            <a:endParaRPr lang="en-US" sz="1600" dirty="0">
              <a:solidFill>
                <a:srgbClr val="002948"/>
              </a:solidFill>
            </a:endParaRPr>
          </a:p>
        </p:txBody>
      </p:sp>
      <p:sp>
        <p:nvSpPr>
          <p:cNvPr id="110" name="Text Placeholder 3">
            <a:extLst>
              <a:ext uri="{FF2B5EF4-FFF2-40B4-BE49-F238E27FC236}">
                <a16:creationId xmlns:a16="http://schemas.microsoft.com/office/drawing/2014/main" id="{ABC7089F-AF7E-4A2C-8ED1-F611411C75D8}"/>
              </a:ext>
            </a:extLst>
          </p:cNvPr>
          <p:cNvSpPr>
            <a:spLocks noGrp="1"/>
          </p:cNvSpPr>
          <p:nvPr>
            <p:custDataLst>
              <p:tags r:id="rId9"/>
            </p:custDataLst>
          </p:nvPr>
        </p:nvSpPr>
        <p:spPr bwMode="auto">
          <a:xfrm>
            <a:off x="8786813" y="5251450"/>
            <a:ext cx="765175" cy="2682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76065DD4-524C-4E0F-8BA2-63EBCC484A35}" type="datetime'''''''''M''''i''''''c''''''''''''''''h''''''i''g''''''a''n'''">
              <a:rPr lang="en-US" altLang="en-US" sz="1600" smtClean="0">
                <a:solidFill>
                  <a:srgbClr val="002948"/>
                </a:solidFill>
              </a:rPr>
              <a:pPr algn="ctr">
                <a:spcBef>
                  <a:spcPct val="0"/>
                </a:spcBef>
                <a:spcAft>
                  <a:spcPct val="0"/>
                </a:spcAft>
              </a:pPr>
              <a:t>Michigan</a:t>
            </a:fld>
            <a:endParaRPr lang="en-US" sz="1600" dirty="0">
              <a:solidFill>
                <a:srgbClr val="002948"/>
              </a:solidFill>
            </a:endParaRPr>
          </a:p>
        </p:txBody>
      </p:sp>
      <p:sp>
        <p:nvSpPr>
          <p:cNvPr id="129" name="Text Placeholder 3">
            <a:extLst>
              <a:ext uri="{FF2B5EF4-FFF2-40B4-BE49-F238E27FC236}">
                <a16:creationId xmlns:a16="http://schemas.microsoft.com/office/drawing/2014/main" id="{CCA2AE4E-88A8-46C7-AA38-8B79649561B7}"/>
              </a:ext>
            </a:extLst>
          </p:cNvPr>
          <p:cNvSpPr>
            <a:spLocks noGrp="1"/>
          </p:cNvSpPr>
          <p:nvPr>
            <p:custDataLst>
              <p:tags r:id="rId10"/>
            </p:custDataLst>
          </p:nvPr>
        </p:nvSpPr>
        <p:spPr bwMode="auto">
          <a:xfrm>
            <a:off x="646113" y="4956175"/>
            <a:ext cx="1481138"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r">
              <a:spcBef>
                <a:spcPct val="0"/>
              </a:spcBef>
              <a:spcAft>
                <a:spcPct val="0"/>
              </a:spcAft>
            </a:pPr>
            <a:fld id="{FD0180C6-95C0-4D79-9D5A-D51E15EEAB0C}" type="datetime'No ''''''H''i''g''''h'' ''Sc''h''ool ''d''i''plo''''m''''''a'">
              <a:rPr lang="en-US" altLang="en-US" smtClean="0"/>
              <a:pPr algn="r">
                <a:spcBef>
                  <a:spcPct val="0"/>
                </a:spcBef>
                <a:spcAft>
                  <a:spcPct val="0"/>
                </a:spcAft>
              </a:pPr>
              <a:t>No High School diploma</a:t>
            </a:fld>
            <a:endParaRPr lang="en-US" dirty="0"/>
          </a:p>
        </p:txBody>
      </p:sp>
      <p:sp>
        <p:nvSpPr>
          <p:cNvPr id="130" name="Text Placeholder 3">
            <a:extLst>
              <a:ext uri="{FF2B5EF4-FFF2-40B4-BE49-F238E27FC236}">
                <a16:creationId xmlns:a16="http://schemas.microsoft.com/office/drawing/2014/main" id="{7647B063-C71C-4B12-9A85-3837D943A5C1}"/>
              </a:ext>
            </a:extLst>
          </p:cNvPr>
          <p:cNvSpPr>
            <a:spLocks noGrp="1"/>
          </p:cNvSpPr>
          <p:nvPr>
            <p:custDataLst>
              <p:tags r:id="rId11"/>
            </p:custDataLst>
          </p:nvPr>
        </p:nvSpPr>
        <p:spPr bwMode="auto">
          <a:xfrm>
            <a:off x="1154112" y="4494213"/>
            <a:ext cx="973138" cy="4032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r">
              <a:spcBef>
                <a:spcPct val="0"/>
              </a:spcBef>
              <a:spcAft>
                <a:spcPct val="0"/>
              </a:spcAft>
            </a:pPr>
            <a:fld id="{D073FEBF-30BA-4EFE-9A73-50D25D25C03E}" type="datetime'''H''''igh ''''School &#10;d''''iploma'''''''' ''or'''' ''''GED'''">
              <a:rPr lang="en-US" altLang="en-US" smtClean="0"/>
              <a:pPr algn="r">
                <a:spcBef>
                  <a:spcPct val="0"/>
                </a:spcBef>
                <a:spcAft>
                  <a:spcPct val="0"/>
                </a:spcAft>
              </a:pPr>
              <a:t>High School 
diploma or GED</a:t>
            </a:fld>
            <a:endParaRPr lang="en-US" dirty="0"/>
          </a:p>
        </p:txBody>
      </p:sp>
      <p:sp>
        <p:nvSpPr>
          <p:cNvPr id="131" name="Text Placeholder 3">
            <a:extLst>
              <a:ext uri="{FF2B5EF4-FFF2-40B4-BE49-F238E27FC236}">
                <a16:creationId xmlns:a16="http://schemas.microsoft.com/office/drawing/2014/main" id="{83D685A4-B534-415B-8747-0C495ACB3701}"/>
              </a:ext>
            </a:extLst>
          </p:cNvPr>
          <p:cNvSpPr>
            <a:spLocks noGrp="1"/>
          </p:cNvSpPr>
          <p:nvPr>
            <p:custDataLst>
              <p:tags r:id="rId12"/>
            </p:custDataLst>
          </p:nvPr>
        </p:nvSpPr>
        <p:spPr bwMode="auto">
          <a:xfrm>
            <a:off x="1306513" y="4138613"/>
            <a:ext cx="820738"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r">
              <a:spcBef>
                <a:spcPct val="0"/>
              </a:spcBef>
              <a:spcAft>
                <a:spcPct val="0"/>
              </a:spcAft>
            </a:pPr>
            <a:fld id="{D2D03A1D-DB1B-4AA3-8C14-D93C9BFE0240}" type="datetime'''''''Some'''' ''c''o''''l''''''''l''''''eg''''''''''e'''''''">
              <a:rPr lang="en-US" altLang="en-US" smtClean="0"/>
              <a:pPr algn="r">
                <a:spcBef>
                  <a:spcPct val="0"/>
                </a:spcBef>
                <a:spcAft>
                  <a:spcPct val="0"/>
                </a:spcAft>
              </a:pPr>
              <a:t>Some college</a:t>
            </a:fld>
            <a:endParaRPr lang="en-US" dirty="0"/>
          </a:p>
        </p:txBody>
      </p:sp>
      <p:sp>
        <p:nvSpPr>
          <p:cNvPr id="143" name="Text Placeholder 3">
            <a:extLst>
              <a:ext uri="{FF2B5EF4-FFF2-40B4-BE49-F238E27FC236}">
                <a16:creationId xmlns:a16="http://schemas.microsoft.com/office/drawing/2014/main" id="{178F5BE1-8045-46BA-814D-5252451A5872}"/>
              </a:ext>
            </a:extLst>
          </p:cNvPr>
          <p:cNvSpPr>
            <a:spLocks noGrp="1"/>
          </p:cNvSpPr>
          <p:nvPr>
            <p:custDataLst>
              <p:tags r:id="rId13"/>
            </p:custDataLst>
          </p:nvPr>
        </p:nvSpPr>
        <p:spPr bwMode="auto">
          <a:xfrm>
            <a:off x="1074738" y="3867150"/>
            <a:ext cx="1052513"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r">
              <a:spcBef>
                <a:spcPct val="0"/>
              </a:spcBef>
              <a:spcAft>
                <a:spcPct val="0"/>
              </a:spcAft>
            </a:pPr>
            <a:fld id="{CEAC71CB-7F1D-4A1C-BCB1-ACBF0D33BEF2}" type="datetime'''''Ass''''''oc''i''ate'''''''' ''''de''''''''''''gree'''''">
              <a:rPr lang="en-US" altLang="en-US" smtClean="0"/>
              <a:pPr algn="r">
                <a:spcBef>
                  <a:spcPct val="0"/>
                </a:spcBef>
                <a:spcAft>
                  <a:spcPct val="0"/>
                </a:spcAft>
              </a:pPr>
              <a:t>Associate degree</a:t>
            </a:fld>
            <a:endParaRPr lang="en-US" dirty="0"/>
          </a:p>
        </p:txBody>
      </p:sp>
      <p:sp>
        <p:nvSpPr>
          <p:cNvPr id="144" name="Text Placeholder 3">
            <a:extLst>
              <a:ext uri="{FF2B5EF4-FFF2-40B4-BE49-F238E27FC236}">
                <a16:creationId xmlns:a16="http://schemas.microsoft.com/office/drawing/2014/main" id="{B4D0A1C9-E8D5-4ADB-AE77-1591FE587EFE}"/>
              </a:ext>
            </a:extLst>
          </p:cNvPr>
          <p:cNvSpPr>
            <a:spLocks noGrp="1"/>
          </p:cNvSpPr>
          <p:nvPr>
            <p:custDataLst>
              <p:tags r:id="rId14"/>
            </p:custDataLst>
          </p:nvPr>
        </p:nvSpPr>
        <p:spPr bwMode="auto">
          <a:xfrm>
            <a:off x="1022350" y="3487738"/>
            <a:ext cx="1104900"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r">
              <a:spcBef>
                <a:spcPct val="0"/>
              </a:spcBef>
              <a:spcAft>
                <a:spcPct val="0"/>
              </a:spcAft>
            </a:pPr>
            <a:fld id="{4E9044AE-7F78-42FF-9C6E-A10D3AA668EF}" type="datetime'Ba''''''''c''''h''''''elor’''s ''''de''''''g''''r''ee'">
              <a:rPr lang="en-US" altLang="en-US" smtClean="0"/>
              <a:pPr algn="r">
                <a:spcBef>
                  <a:spcPct val="0"/>
                </a:spcBef>
                <a:spcAft>
                  <a:spcPct val="0"/>
                </a:spcAft>
              </a:pPr>
              <a:t>Bachelor’s degree</a:t>
            </a:fld>
            <a:endParaRPr lang="en-US" dirty="0"/>
          </a:p>
        </p:txBody>
      </p:sp>
      <p:sp>
        <p:nvSpPr>
          <p:cNvPr id="145" name="Text Placeholder 3">
            <a:extLst>
              <a:ext uri="{FF2B5EF4-FFF2-40B4-BE49-F238E27FC236}">
                <a16:creationId xmlns:a16="http://schemas.microsoft.com/office/drawing/2014/main" id="{53EEBADC-EAC8-4393-90BA-E91E0D8E93F5}"/>
              </a:ext>
            </a:extLst>
          </p:cNvPr>
          <p:cNvSpPr>
            <a:spLocks noGrp="1"/>
          </p:cNvSpPr>
          <p:nvPr>
            <p:custDataLst>
              <p:tags r:id="rId15"/>
            </p:custDataLst>
          </p:nvPr>
        </p:nvSpPr>
        <p:spPr bwMode="auto">
          <a:xfrm>
            <a:off x="839788" y="2862263"/>
            <a:ext cx="1287463" cy="4032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r">
              <a:spcBef>
                <a:spcPct val="0"/>
              </a:spcBef>
              <a:spcAft>
                <a:spcPct val="0"/>
              </a:spcAft>
            </a:pPr>
            <a:fld id="{0318BC8B-7E10-4A2D-AF8E-DB35A007EB17}" type="datetime'Gr''ad''''uat''e ''o''''''r&#10; p''ro''fession''''''''al degree '">
              <a:rPr lang="en-US" altLang="en-US" smtClean="0"/>
              <a:pPr algn="r">
                <a:spcBef>
                  <a:spcPct val="0"/>
                </a:spcBef>
                <a:spcAft>
                  <a:spcPct val="0"/>
                </a:spcAft>
              </a:pPr>
              <a:t>Graduate or
 professional degree </a:t>
            </a:fld>
            <a:endParaRPr lang="en-US" dirty="0"/>
          </a:p>
        </p:txBody>
      </p:sp>
      <p:sp>
        <p:nvSpPr>
          <p:cNvPr id="135" name="Text Placeholder 3">
            <a:extLst>
              <a:ext uri="{FF2B5EF4-FFF2-40B4-BE49-F238E27FC236}">
                <a16:creationId xmlns:a16="http://schemas.microsoft.com/office/drawing/2014/main" id="{B6DBBC41-0A49-4DF7-BBFD-7CB91404A68C}"/>
              </a:ext>
            </a:extLst>
          </p:cNvPr>
          <p:cNvSpPr>
            <a:spLocks noGrp="1"/>
          </p:cNvSpPr>
          <p:nvPr>
            <p:custDataLst>
              <p:tags r:id="rId16"/>
            </p:custDataLst>
          </p:nvPr>
        </p:nvSpPr>
        <p:spPr bwMode="gray">
          <a:xfrm>
            <a:off x="2603500" y="2601913"/>
            <a:ext cx="368300"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07514FAE-5BF0-430E-8749-9E96596CC82B}" type="datetime'''''''4''.''''''''''''''''''''''''''''''''8''''M'''">
              <a:rPr lang="en-US" altLang="en-US" smtClean="0"/>
              <a:pPr algn="ctr">
                <a:spcBef>
                  <a:spcPct val="0"/>
                </a:spcBef>
                <a:spcAft>
                  <a:spcPct val="0"/>
                </a:spcAft>
              </a:pPr>
              <a:t>4.8M</a:t>
            </a:fld>
            <a:endParaRPr lang="en-US" dirty="0"/>
          </a:p>
        </p:txBody>
      </p:sp>
      <p:sp>
        <p:nvSpPr>
          <p:cNvPr id="46" name="Text Placeholder 3">
            <a:extLst>
              <a:ext uri="{FF2B5EF4-FFF2-40B4-BE49-F238E27FC236}">
                <a16:creationId xmlns:a16="http://schemas.microsoft.com/office/drawing/2014/main" id="{0EFE5F31-CEBE-4EFC-965E-256DAA472063}"/>
              </a:ext>
            </a:extLst>
          </p:cNvPr>
          <p:cNvSpPr>
            <a:spLocks noGrp="1"/>
          </p:cNvSpPr>
          <p:nvPr>
            <p:custDataLst>
              <p:tags r:id="rId17"/>
            </p:custDataLst>
          </p:nvPr>
        </p:nvSpPr>
        <p:spPr bwMode="gray">
          <a:xfrm>
            <a:off x="5716588" y="2601913"/>
            <a:ext cx="523875"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DB64BA1C-37D6-4E0F-B34E-B4994182645C}" type="datetime'''''''2''''''''2''''''2''''''''.''''''''''''8''''''''''M'">
              <a:rPr lang="en-US" altLang="en-US" smtClean="0"/>
              <a:pPr algn="ctr">
                <a:spcBef>
                  <a:spcPct val="0"/>
                </a:spcBef>
                <a:spcAft>
                  <a:spcPct val="0"/>
                </a:spcAft>
              </a:pPr>
              <a:t>222.8M</a:t>
            </a:fld>
            <a:endParaRPr lang="en-US" dirty="0"/>
          </a:p>
        </p:txBody>
      </p:sp>
      <p:sp>
        <p:nvSpPr>
          <p:cNvPr id="111" name="Text Placeholder 3">
            <a:extLst>
              <a:ext uri="{FF2B5EF4-FFF2-40B4-BE49-F238E27FC236}">
                <a16:creationId xmlns:a16="http://schemas.microsoft.com/office/drawing/2014/main" id="{A1958EA0-2D82-43FB-9C79-10F6958BB952}"/>
              </a:ext>
            </a:extLst>
          </p:cNvPr>
          <p:cNvSpPr>
            <a:spLocks noGrp="1"/>
          </p:cNvSpPr>
          <p:nvPr>
            <p:custDataLst>
              <p:tags r:id="rId18"/>
            </p:custDataLst>
          </p:nvPr>
        </p:nvSpPr>
        <p:spPr bwMode="gray">
          <a:xfrm>
            <a:off x="8985250" y="2601913"/>
            <a:ext cx="368300"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1601FC71-7D66-4B7B-8612-F433B42EAA65}" type="datetime'''''''''''6''''''.9''''''M'''''''''''''''''''''''''">
              <a:rPr lang="en-US" altLang="en-US" smtClean="0"/>
              <a:pPr algn="ctr">
                <a:spcBef>
                  <a:spcPct val="0"/>
                </a:spcBef>
                <a:spcAft>
                  <a:spcPct val="0"/>
                </a:spcAft>
              </a:pPr>
              <a:t>6.9M</a:t>
            </a:fld>
            <a:endParaRPr lang="en-US" dirty="0"/>
          </a:p>
        </p:txBody>
      </p:sp>
      <p:sp>
        <p:nvSpPr>
          <p:cNvPr id="75" name="Trapezoid 95">
            <a:extLst>
              <a:ext uri="{FF2B5EF4-FFF2-40B4-BE49-F238E27FC236}">
                <a16:creationId xmlns:a16="http://schemas.microsoft.com/office/drawing/2014/main" id="{1A24202C-9D0B-4D40-8053-A9B6BB7768B4}"/>
              </a:ext>
            </a:extLst>
          </p:cNvPr>
          <p:cNvSpPr/>
          <p:nvPr/>
        </p:nvSpPr>
        <p:spPr>
          <a:xfrm rot="5400000">
            <a:off x="2947048" y="3843513"/>
            <a:ext cx="1270391" cy="630936"/>
          </a:xfrm>
          <a:custGeom>
            <a:avLst/>
            <a:gdLst>
              <a:gd name="connsiteX0" fmla="*/ 0 w 355107"/>
              <a:gd name="connsiteY0" fmla="*/ 2047878 h 2047878"/>
              <a:gd name="connsiteX1" fmla="*/ 109100 w 355107"/>
              <a:gd name="connsiteY1" fmla="*/ 0 h 2047878"/>
              <a:gd name="connsiteX2" fmla="*/ 355107 w 355107"/>
              <a:gd name="connsiteY2" fmla="*/ 2047878 h 2047878"/>
              <a:gd name="connsiteX3" fmla="*/ 0 w 355107"/>
              <a:gd name="connsiteY3" fmla="*/ 2047878 h 2047878"/>
              <a:gd name="connsiteX0" fmla="*/ 0 w 947300"/>
              <a:gd name="connsiteY0" fmla="*/ 2057401 h 2057401"/>
              <a:gd name="connsiteX1" fmla="*/ 947300 w 947300"/>
              <a:gd name="connsiteY1" fmla="*/ 0 h 2057401"/>
              <a:gd name="connsiteX2" fmla="*/ 355107 w 947300"/>
              <a:gd name="connsiteY2" fmla="*/ 2057401 h 2057401"/>
              <a:gd name="connsiteX3" fmla="*/ 0 w 947300"/>
              <a:gd name="connsiteY3" fmla="*/ 2057401 h 2057401"/>
              <a:gd name="connsiteX0" fmla="*/ 0 w 947300"/>
              <a:gd name="connsiteY0" fmla="*/ 2062161 h 2062161"/>
              <a:gd name="connsiteX1" fmla="*/ 947300 w 947300"/>
              <a:gd name="connsiteY1" fmla="*/ 4760 h 2062161"/>
              <a:gd name="connsiteX2" fmla="*/ 944639 w 947300"/>
              <a:gd name="connsiteY2" fmla="*/ 0 h 2062161"/>
              <a:gd name="connsiteX3" fmla="*/ 355107 w 947300"/>
              <a:gd name="connsiteY3" fmla="*/ 2062161 h 2062161"/>
              <a:gd name="connsiteX4" fmla="*/ 0 w 947300"/>
              <a:gd name="connsiteY4" fmla="*/ 2062161 h 2062161"/>
              <a:gd name="connsiteX0" fmla="*/ 260274 w 1207574"/>
              <a:gd name="connsiteY0" fmla="*/ 2062158 h 2062158"/>
              <a:gd name="connsiteX1" fmla="*/ 1207574 w 1207574"/>
              <a:gd name="connsiteY1" fmla="*/ 4757 h 2062158"/>
              <a:gd name="connsiteX2" fmla="*/ 0 w 1207574"/>
              <a:gd name="connsiteY2" fmla="*/ 0 h 2062158"/>
              <a:gd name="connsiteX3" fmla="*/ 615381 w 1207574"/>
              <a:gd name="connsiteY3" fmla="*/ 2062158 h 2062158"/>
              <a:gd name="connsiteX4" fmla="*/ 260274 w 1207574"/>
              <a:gd name="connsiteY4" fmla="*/ 2062158 h 2062158"/>
              <a:gd name="connsiteX0" fmla="*/ 260274 w 1207574"/>
              <a:gd name="connsiteY0" fmla="*/ 2062158 h 2062158"/>
              <a:gd name="connsiteX1" fmla="*/ 1207574 w 1207574"/>
              <a:gd name="connsiteY1" fmla="*/ 4757 h 2062158"/>
              <a:gd name="connsiteX2" fmla="*/ 0 w 1207574"/>
              <a:gd name="connsiteY2" fmla="*/ 0 h 2062158"/>
              <a:gd name="connsiteX3" fmla="*/ 253431 w 1207574"/>
              <a:gd name="connsiteY3" fmla="*/ 2062158 h 2062158"/>
              <a:gd name="connsiteX4" fmla="*/ 260274 w 1207574"/>
              <a:gd name="connsiteY4" fmla="*/ 2062158 h 2062158"/>
              <a:gd name="connsiteX0" fmla="*/ 615080 w 1207574"/>
              <a:gd name="connsiteY0" fmla="*/ 2062158 h 2062158"/>
              <a:gd name="connsiteX1" fmla="*/ 1207574 w 1207574"/>
              <a:gd name="connsiteY1" fmla="*/ 4757 h 2062158"/>
              <a:gd name="connsiteX2" fmla="*/ 0 w 1207574"/>
              <a:gd name="connsiteY2" fmla="*/ 0 h 2062158"/>
              <a:gd name="connsiteX3" fmla="*/ 253431 w 1207574"/>
              <a:gd name="connsiteY3" fmla="*/ 2062158 h 2062158"/>
              <a:gd name="connsiteX4" fmla="*/ 615080 w 1207574"/>
              <a:gd name="connsiteY4" fmla="*/ 2062158 h 2062158"/>
              <a:gd name="connsiteX0" fmla="*/ 780834 w 1207574"/>
              <a:gd name="connsiteY0" fmla="*/ 2053303 h 2062158"/>
              <a:gd name="connsiteX1" fmla="*/ 1207574 w 1207574"/>
              <a:gd name="connsiteY1" fmla="*/ 4757 h 2062158"/>
              <a:gd name="connsiteX2" fmla="*/ 0 w 1207574"/>
              <a:gd name="connsiteY2" fmla="*/ 0 h 2062158"/>
              <a:gd name="connsiteX3" fmla="*/ 253431 w 1207574"/>
              <a:gd name="connsiteY3" fmla="*/ 2062158 h 2062158"/>
              <a:gd name="connsiteX4" fmla="*/ 780834 w 1207574"/>
              <a:gd name="connsiteY4" fmla="*/ 2053303 h 2062158"/>
              <a:gd name="connsiteX0" fmla="*/ 1265345 w 1692085"/>
              <a:gd name="connsiteY0" fmla="*/ 2074812 h 2083667"/>
              <a:gd name="connsiteX1" fmla="*/ 1692085 w 1692085"/>
              <a:gd name="connsiteY1" fmla="*/ 26266 h 2083667"/>
              <a:gd name="connsiteX2" fmla="*/ 0 w 1692085"/>
              <a:gd name="connsiteY2" fmla="*/ 0 h 2083667"/>
              <a:gd name="connsiteX3" fmla="*/ 737942 w 1692085"/>
              <a:gd name="connsiteY3" fmla="*/ 2083667 h 2083667"/>
              <a:gd name="connsiteX4" fmla="*/ 1265345 w 1692085"/>
              <a:gd name="connsiteY4" fmla="*/ 2074812 h 2083667"/>
              <a:gd name="connsiteX0" fmla="*/ 1265345 w 1845088"/>
              <a:gd name="connsiteY0" fmla="*/ 2074812 h 2083667"/>
              <a:gd name="connsiteX1" fmla="*/ 1845088 w 1845088"/>
              <a:gd name="connsiteY1" fmla="*/ 26265 h 2083667"/>
              <a:gd name="connsiteX2" fmla="*/ 0 w 1845088"/>
              <a:gd name="connsiteY2" fmla="*/ 0 h 2083667"/>
              <a:gd name="connsiteX3" fmla="*/ 737942 w 1845088"/>
              <a:gd name="connsiteY3" fmla="*/ 2083667 h 2083667"/>
              <a:gd name="connsiteX4" fmla="*/ 1265345 w 1845088"/>
              <a:gd name="connsiteY4" fmla="*/ 2074812 h 2083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088" h="2083667">
                <a:moveTo>
                  <a:pt x="1265345" y="2074812"/>
                </a:moveTo>
                <a:lnTo>
                  <a:pt x="1845088" y="26265"/>
                </a:lnTo>
                <a:lnTo>
                  <a:pt x="0" y="0"/>
                </a:lnTo>
                <a:lnTo>
                  <a:pt x="737942" y="2083667"/>
                </a:lnTo>
                <a:lnTo>
                  <a:pt x="1265345" y="2074812"/>
                </a:lnTo>
                <a:close/>
              </a:path>
            </a:pathLst>
          </a:custGeom>
          <a:solidFill>
            <a:srgbClr val="C8C8C8"/>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mj-lt"/>
            </a:endParaRPr>
          </a:p>
        </p:txBody>
      </p:sp>
      <p:sp>
        <p:nvSpPr>
          <p:cNvPr id="60" name="Trapezoid 95">
            <a:extLst>
              <a:ext uri="{FF2B5EF4-FFF2-40B4-BE49-F238E27FC236}">
                <a16:creationId xmlns:a16="http://schemas.microsoft.com/office/drawing/2014/main" id="{7EDEA113-1997-4348-9C53-0541511296FD}"/>
              </a:ext>
            </a:extLst>
          </p:cNvPr>
          <p:cNvSpPr/>
          <p:nvPr/>
        </p:nvSpPr>
        <p:spPr>
          <a:xfrm rot="5400000">
            <a:off x="5968742" y="3672825"/>
            <a:ext cx="1626112" cy="614362"/>
          </a:xfrm>
          <a:custGeom>
            <a:avLst/>
            <a:gdLst>
              <a:gd name="connsiteX0" fmla="*/ 0 w 355107"/>
              <a:gd name="connsiteY0" fmla="*/ 2047878 h 2047878"/>
              <a:gd name="connsiteX1" fmla="*/ 109100 w 355107"/>
              <a:gd name="connsiteY1" fmla="*/ 0 h 2047878"/>
              <a:gd name="connsiteX2" fmla="*/ 355107 w 355107"/>
              <a:gd name="connsiteY2" fmla="*/ 2047878 h 2047878"/>
              <a:gd name="connsiteX3" fmla="*/ 0 w 355107"/>
              <a:gd name="connsiteY3" fmla="*/ 2047878 h 2047878"/>
              <a:gd name="connsiteX0" fmla="*/ 0 w 947300"/>
              <a:gd name="connsiteY0" fmla="*/ 2057401 h 2057401"/>
              <a:gd name="connsiteX1" fmla="*/ 947300 w 947300"/>
              <a:gd name="connsiteY1" fmla="*/ 0 h 2057401"/>
              <a:gd name="connsiteX2" fmla="*/ 355107 w 947300"/>
              <a:gd name="connsiteY2" fmla="*/ 2057401 h 2057401"/>
              <a:gd name="connsiteX3" fmla="*/ 0 w 947300"/>
              <a:gd name="connsiteY3" fmla="*/ 2057401 h 2057401"/>
              <a:gd name="connsiteX0" fmla="*/ 0 w 947300"/>
              <a:gd name="connsiteY0" fmla="*/ 2062161 h 2062161"/>
              <a:gd name="connsiteX1" fmla="*/ 947300 w 947300"/>
              <a:gd name="connsiteY1" fmla="*/ 4760 h 2062161"/>
              <a:gd name="connsiteX2" fmla="*/ 944639 w 947300"/>
              <a:gd name="connsiteY2" fmla="*/ 0 h 2062161"/>
              <a:gd name="connsiteX3" fmla="*/ 355107 w 947300"/>
              <a:gd name="connsiteY3" fmla="*/ 2062161 h 2062161"/>
              <a:gd name="connsiteX4" fmla="*/ 0 w 947300"/>
              <a:gd name="connsiteY4" fmla="*/ 2062161 h 2062161"/>
              <a:gd name="connsiteX0" fmla="*/ 260274 w 1207574"/>
              <a:gd name="connsiteY0" fmla="*/ 2062158 h 2062158"/>
              <a:gd name="connsiteX1" fmla="*/ 1207574 w 1207574"/>
              <a:gd name="connsiteY1" fmla="*/ 4757 h 2062158"/>
              <a:gd name="connsiteX2" fmla="*/ 0 w 1207574"/>
              <a:gd name="connsiteY2" fmla="*/ 0 h 2062158"/>
              <a:gd name="connsiteX3" fmla="*/ 615381 w 1207574"/>
              <a:gd name="connsiteY3" fmla="*/ 2062158 h 2062158"/>
              <a:gd name="connsiteX4" fmla="*/ 260274 w 1207574"/>
              <a:gd name="connsiteY4" fmla="*/ 2062158 h 2062158"/>
              <a:gd name="connsiteX0" fmla="*/ 260274 w 1207574"/>
              <a:gd name="connsiteY0" fmla="*/ 2062158 h 2062158"/>
              <a:gd name="connsiteX1" fmla="*/ 1207574 w 1207574"/>
              <a:gd name="connsiteY1" fmla="*/ 4757 h 2062158"/>
              <a:gd name="connsiteX2" fmla="*/ 0 w 1207574"/>
              <a:gd name="connsiteY2" fmla="*/ 0 h 2062158"/>
              <a:gd name="connsiteX3" fmla="*/ 253431 w 1207574"/>
              <a:gd name="connsiteY3" fmla="*/ 2062158 h 2062158"/>
              <a:gd name="connsiteX4" fmla="*/ 260274 w 1207574"/>
              <a:gd name="connsiteY4" fmla="*/ 2062158 h 2062158"/>
              <a:gd name="connsiteX0" fmla="*/ 615080 w 1207574"/>
              <a:gd name="connsiteY0" fmla="*/ 2062158 h 2062158"/>
              <a:gd name="connsiteX1" fmla="*/ 1207574 w 1207574"/>
              <a:gd name="connsiteY1" fmla="*/ 4757 h 2062158"/>
              <a:gd name="connsiteX2" fmla="*/ 0 w 1207574"/>
              <a:gd name="connsiteY2" fmla="*/ 0 h 2062158"/>
              <a:gd name="connsiteX3" fmla="*/ 253431 w 1207574"/>
              <a:gd name="connsiteY3" fmla="*/ 2062158 h 2062158"/>
              <a:gd name="connsiteX4" fmla="*/ 615080 w 1207574"/>
              <a:gd name="connsiteY4" fmla="*/ 2062158 h 2062158"/>
              <a:gd name="connsiteX0" fmla="*/ 780834 w 1207574"/>
              <a:gd name="connsiteY0" fmla="*/ 2053303 h 2062158"/>
              <a:gd name="connsiteX1" fmla="*/ 1207574 w 1207574"/>
              <a:gd name="connsiteY1" fmla="*/ 4757 h 2062158"/>
              <a:gd name="connsiteX2" fmla="*/ 0 w 1207574"/>
              <a:gd name="connsiteY2" fmla="*/ 0 h 2062158"/>
              <a:gd name="connsiteX3" fmla="*/ 253431 w 1207574"/>
              <a:gd name="connsiteY3" fmla="*/ 2062158 h 2062158"/>
              <a:gd name="connsiteX4" fmla="*/ 780834 w 1207574"/>
              <a:gd name="connsiteY4" fmla="*/ 2053303 h 2062158"/>
              <a:gd name="connsiteX0" fmla="*/ 1265345 w 1692085"/>
              <a:gd name="connsiteY0" fmla="*/ 2074812 h 2083667"/>
              <a:gd name="connsiteX1" fmla="*/ 1692085 w 1692085"/>
              <a:gd name="connsiteY1" fmla="*/ 26266 h 2083667"/>
              <a:gd name="connsiteX2" fmla="*/ 0 w 1692085"/>
              <a:gd name="connsiteY2" fmla="*/ 0 h 2083667"/>
              <a:gd name="connsiteX3" fmla="*/ 737942 w 1692085"/>
              <a:gd name="connsiteY3" fmla="*/ 2083667 h 2083667"/>
              <a:gd name="connsiteX4" fmla="*/ 1265345 w 1692085"/>
              <a:gd name="connsiteY4" fmla="*/ 2074812 h 2083667"/>
              <a:gd name="connsiteX0" fmla="*/ 1265345 w 1845088"/>
              <a:gd name="connsiteY0" fmla="*/ 2074812 h 2083667"/>
              <a:gd name="connsiteX1" fmla="*/ 1845088 w 1845088"/>
              <a:gd name="connsiteY1" fmla="*/ 26265 h 2083667"/>
              <a:gd name="connsiteX2" fmla="*/ 0 w 1845088"/>
              <a:gd name="connsiteY2" fmla="*/ 0 h 2083667"/>
              <a:gd name="connsiteX3" fmla="*/ 737942 w 1845088"/>
              <a:gd name="connsiteY3" fmla="*/ 2083667 h 2083667"/>
              <a:gd name="connsiteX4" fmla="*/ 1265345 w 1845088"/>
              <a:gd name="connsiteY4" fmla="*/ 2074812 h 2083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088" h="2083667">
                <a:moveTo>
                  <a:pt x="1265345" y="2074812"/>
                </a:moveTo>
                <a:lnTo>
                  <a:pt x="1845088" y="26265"/>
                </a:lnTo>
                <a:lnTo>
                  <a:pt x="0" y="0"/>
                </a:lnTo>
                <a:lnTo>
                  <a:pt x="737942" y="2083667"/>
                </a:lnTo>
                <a:lnTo>
                  <a:pt x="1265345" y="2074812"/>
                </a:lnTo>
                <a:close/>
              </a:path>
            </a:pathLst>
          </a:custGeom>
          <a:solidFill>
            <a:srgbClr val="C8C8C8"/>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mj-lt"/>
            </a:endParaRPr>
          </a:p>
        </p:txBody>
      </p:sp>
      <p:sp>
        <p:nvSpPr>
          <p:cNvPr id="109" name="Trapezoid 95">
            <a:extLst>
              <a:ext uri="{FF2B5EF4-FFF2-40B4-BE49-F238E27FC236}">
                <a16:creationId xmlns:a16="http://schemas.microsoft.com/office/drawing/2014/main" id="{6C9373C5-7838-4A34-8B9A-3918A314F645}"/>
              </a:ext>
            </a:extLst>
          </p:cNvPr>
          <p:cNvSpPr/>
          <p:nvPr/>
        </p:nvSpPr>
        <p:spPr>
          <a:xfrm rot="5400000">
            <a:off x="9047623" y="3557437"/>
            <a:ext cx="1840310" cy="630936"/>
          </a:xfrm>
          <a:custGeom>
            <a:avLst/>
            <a:gdLst>
              <a:gd name="connsiteX0" fmla="*/ 0 w 355107"/>
              <a:gd name="connsiteY0" fmla="*/ 2047878 h 2047878"/>
              <a:gd name="connsiteX1" fmla="*/ 109100 w 355107"/>
              <a:gd name="connsiteY1" fmla="*/ 0 h 2047878"/>
              <a:gd name="connsiteX2" fmla="*/ 355107 w 355107"/>
              <a:gd name="connsiteY2" fmla="*/ 2047878 h 2047878"/>
              <a:gd name="connsiteX3" fmla="*/ 0 w 355107"/>
              <a:gd name="connsiteY3" fmla="*/ 2047878 h 2047878"/>
              <a:gd name="connsiteX0" fmla="*/ 0 w 947300"/>
              <a:gd name="connsiteY0" fmla="*/ 2057401 h 2057401"/>
              <a:gd name="connsiteX1" fmla="*/ 947300 w 947300"/>
              <a:gd name="connsiteY1" fmla="*/ 0 h 2057401"/>
              <a:gd name="connsiteX2" fmla="*/ 355107 w 947300"/>
              <a:gd name="connsiteY2" fmla="*/ 2057401 h 2057401"/>
              <a:gd name="connsiteX3" fmla="*/ 0 w 947300"/>
              <a:gd name="connsiteY3" fmla="*/ 2057401 h 2057401"/>
              <a:gd name="connsiteX0" fmla="*/ 0 w 947300"/>
              <a:gd name="connsiteY0" fmla="*/ 2062161 h 2062161"/>
              <a:gd name="connsiteX1" fmla="*/ 947300 w 947300"/>
              <a:gd name="connsiteY1" fmla="*/ 4760 h 2062161"/>
              <a:gd name="connsiteX2" fmla="*/ 944639 w 947300"/>
              <a:gd name="connsiteY2" fmla="*/ 0 h 2062161"/>
              <a:gd name="connsiteX3" fmla="*/ 355107 w 947300"/>
              <a:gd name="connsiteY3" fmla="*/ 2062161 h 2062161"/>
              <a:gd name="connsiteX4" fmla="*/ 0 w 947300"/>
              <a:gd name="connsiteY4" fmla="*/ 2062161 h 2062161"/>
              <a:gd name="connsiteX0" fmla="*/ 260274 w 1207574"/>
              <a:gd name="connsiteY0" fmla="*/ 2062158 h 2062158"/>
              <a:gd name="connsiteX1" fmla="*/ 1207574 w 1207574"/>
              <a:gd name="connsiteY1" fmla="*/ 4757 h 2062158"/>
              <a:gd name="connsiteX2" fmla="*/ 0 w 1207574"/>
              <a:gd name="connsiteY2" fmla="*/ 0 h 2062158"/>
              <a:gd name="connsiteX3" fmla="*/ 615381 w 1207574"/>
              <a:gd name="connsiteY3" fmla="*/ 2062158 h 2062158"/>
              <a:gd name="connsiteX4" fmla="*/ 260274 w 1207574"/>
              <a:gd name="connsiteY4" fmla="*/ 2062158 h 2062158"/>
              <a:gd name="connsiteX0" fmla="*/ 260274 w 1207574"/>
              <a:gd name="connsiteY0" fmla="*/ 2062158 h 2062158"/>
              <a:gd name="connsiteX1" fmla="*/ 1207574 w 1207574"/>
              <a:gd name="connsiteY1" fmla="*/ 4757 h 2062158"/>
              <a:gd name="connsiteX2" fmla="*/ 0 w 1207574"/>
              <a:gd name="connsiteY2" fmla="*/ 0 h 2062158"/>
              <a:gd name="connsiteX3" fmla="*/ 253431 w 1207574"/>
              <a:gd name="connsiteY3" fmla="*/ 2062158 h 2062158"/>
              <a:gd name="connsiteX4" fmla="*/ 260274 w 1207574"/>
              <a:gd name="connsiteY4" fmla="*/ 2062158 h 2062158"/>
              <a:gd name="connsiteX0" fmla="*/ 615080 w 1207574"/>
              <a:gd name="connsiteY0" fmla="*/ 2062158 h 2062158"/>
              <a:gd name="connsiteX1" fmla="*/ 1207574 w 1207574"/>
              <a:gd name="connsiteY1" fmla="*/ 4757 h 2062158"/>
              <a:gd name="connsiteX2" fmla="*/ 0 w 1207574"/>
              <a:gd name="connsiteY2" fmla="*/ 0 h 2062158"/>
              <a:gd name="connsiteX3" fmla="*/ 253431 w 1207574"/>
              <a:gd name="connsiteY3" fmla="*/ 2062158 h 2062158"/>
              <a:gd name="connsiteX4" fmla="*/ 615080 w 1207574"/>
              <a:gd name="connsiteY4" fmla="*/ 2062158 h 2062158"/>
              <a:gd name="connsiteX0" fmla="*/ 780834 w 1207574"/>
              <a:gd name="connsiteY0" fmla="*/ 2053303 h 2062158"/>
              <a:gd name="connsiteX1" fmla="*/ 1207574 w 1207574"/>
              <a:gd name="connsiteY1" fmla="*/ 4757 h 2062158"/>
              <a:gd name="connsiteX2" fmla="*/ 0 w 1207574"/>
              <a:gd name="connsiteY2" fmla="*/ 0 h 2062158"/>
              <a:gd name="connsiteX3" fmla="*/ 253431 w 1207574"/>
              <a:gd name="connsiteY3" fmla="*/ 2062158 h 2062158"/>
              <a:gd name="connsiteX4" fmla="*/ 780834 w 1207574"/>
              <a:gd name="connsiteY4" fmla="*/ 2053303 h 2062158"/>
              <a:gd name="connsiteX0" fmla="*/ 1265345 w 1692085"/>
              <a:gd name="connsiteY0" fmla="*/ 2074812 h 2083667"/>
              <a:gd name="connsiteX1" fmla="*/ 1692085 w 1692085"/>
              <a:gd name="connsiteY1" fmla="*/ 26266 h 2083667"/>
              <a:gd name="connsiteX2" fmla="*/ 0 w 1692085"/>
              <a:gd name="connsiteY2" fmla="*/ 0 h 2083667"/>
              <a:gd name="connsiteX3" fmla="*/ 737942 w 1692085"/>
              <a:gd name="connsiteY3" fmla="*/ 2083667 h 2083667"/>
              <a:gd name="connsiteX4" fmla="*/ 1265345 w 1692085"/>
              <a:gd name="connsiteY4" fmla="*/ 2074812 h 2083667"/>
              <a:gd name="connsiteX0" fmla="*/ 1265345 w 1845088"/>
              <a:gd name="connsiteY0" fmla="*/ 2074812 h 2083667"/>
              <a:gd name="connsiteX1" fmla="*/ 1845088 w 1845088"/>
              <a:gd name="connsiteY1" fmla="*/ 26265 h 2083667"/>
              <a:gd name="connsiteX2" fmla="*/ 0 w 1845088"/>
              <a:gd name="connsiteY2" fmla="*/ 0 h 2083667"/>
              <a:gd name="connsiteX3" fmla="*/ 737942 w 1845088"/>
              <a:gd name="connsiteY3" fmla="*/ 2083667 h 2083667"/>
              <a:gd name="connsiteX4" fmla="*/ 1265345 w 1845088"/>
              <a:gd name="connsiteY4" fmla="*/ 2074812 h 2083667"/>
              <a:gd name="connsiteX0" fmla="*/ 1341743 w 1845088"/>
              <a:gd name="connsiteY0" fmla="*/ 2074812 h 2083667"/>
              <a:gd name="connsiteX1" fmla="*/ 1845088 w 1845088"/>
              <a:gd name="connsiteY1" fmla="*/ 26265 h 2083667"/>
              <a:gd name="connsiteX2" fmla="*/ 0 w 1845088"/>
              <a:gd name="connsiteY2" fmla="*/ 0 h 2083667"/>
              <a:gd name="connsiteX3" fmla="*/ 737942 w 1845088"/>
              <a:gd name="connsiteY3" fmla="*/ 2083667 h 2083667"/>
              <a:gd name="connsiteX4" fmla="*/ 1341743 w 1845088"/>
              <a:gd name="connsiteY4" fmla="*/ 2074812 h 2083667"/>
              <a:gd name="connsiteX0" fmla="*/ 1341743 w 1845088"/>
              <a:gd name="connsiteY0" fmla="*/ 2074812 h 2083667"/>
              <a:gd name="connsiteX1" fmla="*/ 1845088 w 1845088"/>
              <a:gd name="connsiteY1" fmla="*/ 26265 h 2083667"/>
              <a:gd name="connsiteX2" fmla="*/ 0 w 1845088"/>
              <a:gd name="connsiteY2" fmla="*/ 0 h 2083667"/>
              <a:gd name="connsiteX3" fmla="*/ 814340 w 1845088"/>
              <a:gd name="connsiteY3" fmla="*/ 2083667 h 2083667"/>
              <a:gd name="connsiteX4" fmla="*/ 1341743 w 1845088"/>
              <a:gd name="connsiteY4" fmla="*/ 2074812 h 2083667"/>
              <a:gd name="connsiteX0" fmla="*/ 1351293 w 1845088"/>
              <a:gd name="connsiteY0" fmla="*/ 2063681 h 2083667"/>
              <a:gd name="connsiteX1" fmla="*/ 1845088 w 1845088"/>
              <a:gd name="connsiteY1" fmla="*/ 26265 h 2083667"/>
              <a:gd name="connsiteX2" fmla="*/ 0 w 1845088"/>
              <a:gd name="connsiteY2" fmla="*/ 0 h 2083667"/>
              <a:gd name="connsiteX3" fmla="*/ 814340 w 1845088"/>
              <a:gd name="connsiteY3" fmla="*/ 2083667 h 2083667"/>
              <a:gd name="connsiteX4" fmla="*/ 1351293 w 1845088"/>
              <a:gd name="connsiteY4" fmla="*/ 2063681 h 2083667"/>
              <a:gd name="connsiteX0" fmla="*/ 1351293 w 1845088"/>
              <a:gd name="connsiteY0" fmla="*/ 2097073 h 2097073"/>
              <a:gd name="connsiteX1" fmla="*/ 1845088 w 1845088"/>
              <a:gd name="connsiteY1" fmla="*/ 26265 h 2097073"/>
              <a:gd name="connsiteX2" fmla="*/ 0 w 1845088"/>
              <a:gd name="connsiteY2" fmla="*/ 0 h 2097073"/>
              <a:gd name="connsiteX3" fmla="*/ 814340 w 1845088"/>
              <a:gd name="connsiteY3" fmla="*/ 2083667 h 2097073"/>
              <a:gd name="connsiteX4" fmla="*/ 1351293 w 1845088"/>
              <a:gd name="connsiteY4" fmla="*/ 2097073 h 209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088" h="2097073">
                <a:moveTo>
                  <a:pt x="1351293" y="2097073"/>
                </a:moveTo>
                <a:lnTo>
                  <a:pt x="1845088" y="26265"/>
                </a:lnTo>
                <a:lnTo>
                  <a:pt x="0" y="0"/>
                </a:lnTo>
                <a:lnTo>
                  <a:pt x="814340" y="2083667"/>
                </a:lnTo>
                <a:lnTo>
                  <a:pt x="1351293" y="2097073"/>
                </a:lnTo>
                <a:close/>
              </a:path>
            </a:pathLst>
          </a:custGeom>
          <a:solidFill>
            <a:srgbClr val="C8C8C8"/>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latin typeface="+mj-lt"/>
            </a:endParaRPr>
          </a:p>
        </p:txBody>
      </p:sp>
      <p:sp>
        <p:nvSpPr>
          <p:cNvPr id="2" name="Title 1">
            <a:extLst>
              <a:ext uri="{FF2B5EF4-FFF2-40B4-BE49-F238E27FC236}">
                <a16:creationId xmlns:a16="http://schemas.microsoft.com/office/drawing/2014/main" id="{713E0448-7A97-4194-AC0E-E0C212D3E9F8}"/>
              </a:ext>
            </a:extLst>
          </p:cNvPr>
          <p:cNvSpPr>
            <a:spLocks noGrp="1"/>
          </p:cNvSpPr>
          <p:nvPr>
            <p:ph type="title"/>
          </p:nvPr>
        </p:nvSpPr>
        <p:spPr>
          <a:xfrm>
            <a:off x="630000" y="622800"/>
            <a:ext cx="11014824" cy="332399"/>
          </a:xfrm>
        </p:spPr>
        <p:txBody>
          <a:bodyPr vert="horz"/>
          <a:lstStyle/>
          <a:p>
            <a:r>
              <a:rPr lang="en-US" b="1" u="sng" dirty="0"/>
              <a:t>Baseline:</a:t>
            </a:r>
            <a:r>
              <a:rPr lang="en-US" dirty="0"/>
              <a:t> Michigan currently lagging in attainment and credentials…</a:t>
            </a:r>
            <a:endParaRPr lang="en-US" b="0" dirty="0">
              <a:solidFill>
                <a:srgbClr val="575757"/>
              </a:solidFill>
            </a:endParaRPr>
          </a:p>
        </p:txBody>
      </p:sp>
      <p:sp>
        <p:nvSpPr>
          <p:cNvPr id="3" name="TextBox 2">
            <a:extLst>
              <a:ext uri="{FF2B5EF4-FFF2-40B4-BE49-F238E27FC236}">
                <a16:creationId xmlns:a16="http://schemas.microsoft.com/office/drawing/2014/main" id="{6C569771-D01B-4322-A464-440872C0CB39}"/>
              </a:ext>
            </a:extLst>
          </p:cNvPr>
          <p:cNvSpPr txBox="1"/>
          <p:nvPr/>
        </p:nvSpPr>
        <p:spPr>
          <a:xfrm>
            <a:off x="239883" y="2062209"/>
            <a:ext cx="1641513" cy="8042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mj-lt"/>
            </a:endParaRPr>
          </a:p>
        </p:txBody>
      </p:sp>
      <p:sp>
        <p:nvSpPr>
          <p:cNvPr id="256" name="ee4pFootnotes">
            <a:extLst>
              <a:ext uri="{FF2B5EF4-FFF2-40B4-BE49-F238E27FC236}">
                <a16:creationId xmlns:a16="http://schemas.microsoft.com/office/drawing/2014/main" id="{7CAF7495-F80C-4095-8F79-4F4468AF9A5C}"/>
              </a:ext>
            </a:extLst>
          </p:cNvPr>
          <p:cNvSpPr>
            <a:spLocks noChangeArrowheads="1"/>
          </p:cNvSpPr>
          <p:nvPr/>
        </p:nvSpPr>
        <p:spPr bwMode="auto">
          <a:xfrm>
            <a:off x="630000" y="6282939"/>
            <a:ext cx="9030914"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Calibri" panose="020F0502020204030204" pitchFamily="34" charset="0"/>
                <a:cs typeface="Arial"/>
              </a:rPr>
              <a:t>Note: Certificates denote completion of a specific educational program, whereas certifications typically require passing an exam from a third-party professional group</a:t>
            </a:r>
            <a:endParaRPr lang="en-US" dirty="0">
              <a:solidFill>
                <a:srgbClr val="7F7F7F">
                  <a:lumMod val="50000"/>
                </a:srgbClr>
              </a:solidFill>
              <a:latin typeface="Calibri" panose="020F0502020204030204" pitchFamily="34" charset="0"/>
            </a:endParaRPr>
          </a:p>
          <a:p>
            <a:pPr>
              <a:lnSpc>
                <a:spcPct val="90000"/>
              </a:lnSpc>
            </a:pPr>
            <a:r>
              <a:rPr lang="en-US" sz="1000" dirty="0">
                <a:solidFill>
                  <a:srgbClr val="7F7F7F">
                    <a:lumMod val="50000"/>
                  </a:srgbClr>
                </a:solidFill>
                <a:latin typeface="Calibri" panose="020F0502020204030204" pitchFamily="34" charset="0"/>
                <a:cs typeface="Arial"/>
              </a:rPr>
              <a:t>Source: 2016-2020 American Community Survey Five-year Estimates, Lumina Foundation</a:t>
            </a:r>
            <a:endParaRPr lang="en-US" sz="1000" dirty="0">
              <a:solidFill>
                <a:srgbClr val="7F7F7F">
                  <a:lumMod val="50000"/>
                </a:srgbClr>
              </a:solidFill>
              <a:latin typeface="Calibri" panose="020F0502020204030204" pitchFamily="34" charset="0"/>
              <a:ea typeface="Roboto"/>
              <a:cs typeface="Arial" pitchFamily="34" charset="0"/>
            </a:endParaRPr>
          </a:p>
        </p:txBody>
      </p:sp>
      <p:grpSp>
        <p:nvGrpSpPr>
          <p:cNvPr id="9" name="bcgIcons_Best in Class Ribbon ">
            <a:extLst>
              <a:ext uri="{FF2B5EF4-FFF2-40B4-BE49-F238E27FC236}">
                <a16:creationId xmlns:a16="http://schemas.microsoft.com/office/drawing/2014/main" id="{30DAA7F8-E84C-92FB-39C9-D7A205E642B6}"/>
              </a:ext>
            </a:extLst>
          </p:cNvPr>
          <p:cNvGrpSpPr>
            <a:grpSpLocks noChangeAspect="1"/>
          </p:cNvGrpSpPr>
          <p:nvPr/>
        </p:nvGrpSpPr>
        <p:grpSpPr bwMode="auto">
          <a:xfrm>
            <a:off x="1594047" y="5493731"/>
            <a:ext cx="411480" cy="411480"/>
            <a:chOff x="1682" y="0"/>
            <a:chExt cx="4316" cy="4320"/>
          </a:xfrm>
        </p:grpSpPr>
        <p:sp>
          <p:nvSpPr>
            <p:cNvPr id="10" name="AutoShape 3">
              <a:extLst>
                <a:ext uri="{FF2B5EF4-FFF2-40B4-BE49-F238E27FC236}">
                  <a16:creationId xmlns:a16="http://schemas.microsoft.com/office/drawing/2014/main" id="{E1E1BEA7-64E2-EFD8-1DBB-5FBB0AEBBFEB}"/>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5">
              <a:extLst>
                <a:ext uri="{FF2B5EF4-FFF2-40B4-BE49-F238E27FC236}">
                  <a16:creationId xmlns:a16="http://schemas.microsoft.com/office/drawing/2014/main" id="{2112FE01-91CE-1315-B00E-9F67361FBD19}"/>
                </a:ext>
              </a:extLst>
            </p:cNvPr>
            <p:cNvSpPr>
              <a:spLocks noEditPoints="1"/>
            </p:cNvSpPr>
            <p:nvPr/>
          </p:nvSpPr>
          <p:spPr bwMode="auto">
            <a:xfrm>
              <a:off x="2980" y="649"/>
              <a:ext cx="1716" cy="1674"/>
            </a:xfrm>
            <a:custGeom>
              <a:avLst/>
              <a:gdLst>
                <a:gd name="T0" fmla="*/ 350 w 916"/>
                <a:gd name="T1" fmla="*/ 751 h 893"/>
                <a:gd name="T2" fmla="*/ 184 w 916"/>
                <a:gd name="T3" fmla="*/ 808 h 893"/>
                <a:gd name="T4" fmla="*/ 172 w 916"/>
                <a:gd name="T5" fmla="*/ 799 h 893"/>
                <a:gd name="T6" fmla="*/ 176 w 916"/>
                <a:gd name="T7" fmla="*/ 643 h 893"/>
                <a:gd name="T8" fmla="*/ 169 w 916"/>
                <a:gd name="T9" fmla="*/ 634 h 893"/>
                <a:gd name="T10" fmla="*/ 9 w 916"/>
                <a:gd name="T11" fmla="*/ 590 h 893"/>
                <a:gd name="T12" fmla="*/ 4 w 916"/>
                <a:gd name="T13" fmla="*/ 575 h 893"/>
                <a:gd name="T14" fmla="*/ 107 w 916"/>
                <a:gd name="T15" fmla="*/ 454 h 893"/>
                <a:gd name="T16" fmla="*/ 107 w 916"/>
                <a:gd name="T17" fmla="*/ 442 h 893"/>
                <a:gd name="T18" fmla="*/ 4 w 916"/>
                <a:gd name="T19" fmla="*/ 317 h 893"/>
                <a:gd name="T20" fmla="*/ 9 w 916"/>
                <a:gd name="T21" fmla="*/ 303 h 893"/>
                <a:gd name="T22" fmla="*/ 169 w 916"/>
                <a:gd name="T23" fmla="*/ 261 h 893"/>
                <a:gd name="T24" fmla="*/ 176 w 916"/>
                <a:gd name="T25" fmla="*/ 252 h 893"/>
                <a:gd name="T26" fmla="*/ 172 w 916"/>
                <a:gd name="T27" fmla="*/ 95 h 893"/>
                <a:gd name="T28" fmla="*/ 184 w 916"/>
                <a:gd name="T29" fmla="*/ 86 h 893"/>
                <a:gd name="T30" fmla="*/ 344 w 916"/>
                <a:gd name="T31" fmla="*/ 140 h 893"/>
                <a:gd name="T32" fmla="*/ 354 w 916"/>
                <a:gd name="T33" fmla="*/ 137 h 893"/>
                <a:gd name="T34" fmla="*/ 449 w 916"/>
                <a:gd name="T35" fmla="*/ 6 h 893"/>
                <a:gd name="T36" fmla="*/ 463 w 916"/>
                <a:gd name="T37" fmla="*/ 5 h 893"/>
                <a:gd name="T38" fmla="*/ 560 w 916"/>
                <a:gd name="T39" fmla="*/ 137 h 893"/>
                <a:gd name="T40" fmla="*/ 571 w 916"/>
                <a:gd name="T41" fmla="*/ 140 h 893"/>
                <a:gd name="T42" fmla="*/ 731 w 916"/>
                <a:gd name="T43" fmla="*/ 86 h 893"/>
                <a:gd name="T44" fmla="*/ 744 w 916"/>
                <a:gd name="T45" fmla="*/ 95 h 893"/>
                <a:gd name="T46" fmla="*/ 738 w 916"/>
                <a:gd name="T47" fmla="*/ 252 h 893"/>
                <a:gd name="T48" fmla="*/ 744 w 916"/>
                <a:gd name="T49" fmla="*/ 261 h 893"/>
                <a:gd name="T50" fmla="*/ 907 w 916"/>
                <a:gd name="T51" fmla="*/ 303 h 893"/>
                <a:gd name="T52" fmla="*/ 912 w 916"/>
                <a:gd name="T53" fmla="*/ 317 h 893"/>
                <a:gd name="T54" fmla="*/ 808 w 916"/>
                <a:gd name="T55" fmla="*/ 442 h 893"/>
                <a:gd name="T56" fmla="*/ 808 w 916"/>
                <a:gd name="T57" fmla="*/ 454 h 893"/>
                <a:gd name="T58" fmla="*/ 912 w 916"/>
                <a:gd name="T59" fmla="*/ 575 h 893"/>
                <a:gd name="T60" fmla="*/ 907 w 916"/>
                <a:gd name="T61" fmla="*/ 590 h 893"/>
                <a:gd name="T62" fmla="*/ 744 w 916"/>
                <a:gd name="T63" fmla="*/ 634 h 893"/>
                <a:gd name="T64" fmla="*/ 738 w 916"/>
                <a:gd name="T65" fmla="*/ 643 h 893"/>
                <a:gd name="T66" fmla="*/ 744 w 916"/>
                <a:gd name="T67" fmla="*/ 799 h 893"/>
                <a:gd name="T68" fmla="*/ 731 w 916"/>
                <a:gd name="T69" fmla="*/ 808 h 893"/>
                <a:gd name="T70" fmla="*/ 571 w 916"/>
                <a:gd name="T71" fmla="*/ 754 h 893"/>
                <a:gd name="T72" fmla="*/ 560 w 916"/>
                <a:gd name="T73" fmla="*/ 757 h 893"/>
                <a:gd name="T74" fmla="*/ 463 w 916"/>
                <a:gd name="T75" fmla="*/ 888 h 893"/>
                <a:gd name="T76" fmla="*/ 449 w 916"/>
                <a:gd name="T77" fmla="*/ 888 h 893"/>
                <a:gd name="T78" fmla="*/ 350 w 916"/>
                <a:gd name="T79" fmla="*/ 751 h 893"/>
                <a:gd name="T80" fmla="*/ 350 w 916"/>
                <a:gd name="T81" fmla="*/ 751 h 893"/>
                <a:gd name="T82" fmla="*/ 458 w 916"/>
                <a:gd name="T83" fmla="*/ 230 h 893"/>
                <a:gd name="T84" fmla="*/ 242 w 916"/>
                <a:gd name="T85" fmla="*/ 446 h 893"/>
                <a:gd name="T86" fmla="*/ 458 w 916"/>
                <a:gd name="T87" fmla="*/ 663 h 893"/>
                <a:gd name="T88" fmla="*/ 674 w 916"/>
                <a:gd name="T89" fmla="*/ 446 h 893"/>
                <a:gd name="T90" fmla="*/ 458 w 916"/>
                <a:gd name="T91" fmla="*/ 23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6" h="893">
                  <a:moveTo>
                    <a:pt x="350" y="751"/>
                  </a:moveTo>
                  <a:cubicBezTo>
                    <a:pt x="184" y="808"/>
                    <a:pt x="184" y="808"/>
                    <a:pt x="184" y="808"/>
                  </a:cubicBezTo>
                  <a:cubicBezTo>
                    <a:pt x="178" y="810"/>
                    <a:pt x="171" y="805"/>
                    <a:pt x="172" y="799"/>
                  </a:cubicBezTo>
                  <a:cubicBezTo>
                    <a:pt x="176" y="643"/>
                    <a:pt x="176" y="643"/>
                    <a:pt x="176" y="643"/>
                  </a:cubicBezTo>
                  <a:cubicBezTo>
                    <a:pt x="176" y="639"/>
                    <a:pt x="174" y="635"/>
                    <a:pt x="169" y="634"/>
                  </a:cubicBezTo>
                  <a:cubicBezTo>
                    <a:pt x="9" y="590"/>
                    <a:pt x="9" y="590"/>
                    <a:pt x="9" y="590"/>
                  </a:cubicBezTo>
                  <a:cubicBezTo>
                    <a:pt x="2" y="588"/>
                    <a:pt x="0" y="580"/>
                    <a:pt x="4" y="575"/>
                  </a:cubicBezTo>
                  <a:cubicBezTo>
                    <a:pt x="107" y="454"/>
                    <a:pt x="107" y="454"/>
                    <a:pt x="107" y="454"/>
                  </a:cubicBezTo>
                  <a:cubicBezTo>
                    <a:pt x="110" y="451"/>
                    <a:pt x="110" y="446"/>
                    <a:pt x="107" y="442"/>
                  </a:cubicBezTo>
                  <a:cubicBezTo>
                    <a:pt x="4" y="317"/>
                    <a:pt x="4" y="317"/>
                    <a:pt x="4" y="317"/>
                  </a:cubicBezTo>
                  <a:cubicBezTo>
                    <a:pt x="0" y="312"/>
                    <a:pt x="2" y="304"/>
                    <a:pt x="9" y="303"/>
                  </a:cubicBezTo>
                  <a:cubicBezTo>
                    <a:pt x="169" y="261"/>
                    <a:pt x="169" y="261"/>
                    <a:pt x="169" y="261"/>
                  </a:cubicBezTo>
                  <a:cubicBezTo>
                    <a:pt x="173" y="260"/>
                    <a:pt x="176" y="256"/>
                    <a:pt x="176" y="252"/>
                  </a:cubicBezTo>
                  <a:cubicBezTo>
                    <a:pt x="172" y="95"/>
                    <a:pt x="172" y="95"/>
                    <a:pt x="172" y="95"/>
                  </a:cubicBezTo>
                  <a:cubicBezTo>
                    <a:pt x="171" y="88"/>
                    <a:pt x="178" y="84"/>
                    <a:pt x="184" y="86"/>
                  </a:cubicBezTo>
                  <a:cubicBezTo>
                    <a:pt x="344" y="140"/>
                    <a:pt x="344" y="140"/>
                    <a:pt x="344" y="140"/>
                  </a:cubicBezTo>
                  <a:cubicBezTo>
                    <a:pt x="348" y="141"/>
                    <a:pt x="352" y="140"/>
                    <a:pt x="354" y="137"/>
                  </a:cubicBezTo>
                  <a:cubicBezTo>
                    <a:pt x="449" y="6"/>
                    <a:pt x="449" y="6"/>
                    <a:pt x="449" y="6"/>
                  </a:cubicBezTo>
                  <a:cubicBezTo>
                    <a:pt x="452" y="1"/>
                    <a:pt x="460" y="0"/>
                    <a:pt x="463" y="5"/>
                  </a:cubicBezTo>
                  <a:cubicBezTo>
                    <a:pt x="560" y="137"/>
                    <a:pt x="560" y="137"/>
                    <a:pt x="560" y="137"/>
                  </a:cubicBezTo>
                  <a:cubicBezTo>
                    <a:pt x="563" y="140"/>
                    <a:pt x="567" y="141"/>
                    <a:pt x="571" y="140"/>
                  </a:cubicBezTo>
                  <a:cubicBezTo>
                    <a:pt x="731" y="86"/>
                    <a:pt x="731" y="86"/>
                    <a:pt x="731" y="86"/>
                  </a:cubicBezTo>
                  <a:cubicBezTo>
                    <a:pt x="738" y="84"/>
                    <a:pt x="744" y="89"/>
                    <a:pt x="744" y="95"/>
                  </a:cubicBezTo>
                  <a:cubicBezTo>
                    <a:pt x="738" y="252"/>
                    <a:pt x="738" y="252"/>
                    <a:pt x="738" y="252"/>
                  </a:cubicBezTo>
                  <a:cubicBezTo>
                    <a:pt x="737" y="256"/>
                    <a:pt x="740" y="260"/>
                    <a:pt x="744" y="261"/>
                  </a:cubicBezTo>
                  <a:cubicBezTo>
                    <a:pt x="907" y="303"/>
                    <a:pt x="907" y="303"/>
                    <a:pt x="907" y="303"/>
                  </a:cubicBezTo>
                  <a:cubicBezTo>
                    <a:pt x="914" y="304"/>
                    <a:pt x="916" y="312"/>
                    <a:pt x="912" y="317"/>
                  </a:cubicBezTo>
                  <a:cubicBezTo>
                    <a:pt x="808" y="442"/>
                    <a:pt x="808" y="442"/>
                    <a:pt x="808" y="442"/>
                  </a:cubicBezTo>
                  <a:cubicBezTo>
                    <a:pt x="805" y="446"/>
                    <a:pt x="805" y="451"/>
                    <a:pt x="808" y="454"/>
                  </a:cubicBezTo>
                  <a:cubicBezTo>
                    <a:pt x="912" y="575"/>
                    <a:pt x="912" y="575"/>
                    <a:pt x="912" y="575"/>
                  </a:cubicBezTo>
                  <a:cubicBezTo>
                    <a:pt x="916" y="580"/>
                    <a:pt x="914" y="588"/>
                    <a:pt x="907" y="590"/>
                  </a:cubicBezTo>
                  <a:cubicBezTo>
                    <a:pt x="744" y="634"/>
                    <a:pt x="744" y="634"/>
                    <a:pt x="744" y="634"/>
                  </a:cubicBezTo>
                  <a:cubicBezTo>
                    <a:pt x="740" y="635"/>
                    <a:pt x="737" y="639"/>
                    <a:pt x="738" y="643"/>
                  </a:cubicBezTo>
                  <a:cubicBezTo>
                    <a:pt x="744" y="799"/>
                    <a:pt x="744" y="799"/>
                    <a:pt x="744" y="799"/>
                  </a:cubicBezTo>
                  <a:cubicBezTo>
                    <a:pt x="744" y="805"/>
                    <a:pt x="738" y="810"/>
                    <a:pt x="731" y="808"/>
                  </a:cubicBezTo>
                  <a:cubicBezTo>
                    <a:pt x="571" y="754"/>
                    <a:pt x="571" y="754"/>
                    <a:pt x="571" y="754"/>
                  </a:cubicBezTo>
                  <a:cubicBezTo>
                    <a:pt x="567" y="752"/>
                    <a:pt x="563" y="754"/>
                    <a:pt x="560" y="757"/>
                  </a:cubicBezTo>
                  <a:cubicBezTo>
                    <a:pt x="463" y="888"/>
                    <a:pt x="463" y="888"/>
                    <a:pt x="463" y="888"/>
                  </a:cubicBezTo>
                  <a:cubicBezTo>
                    <a:pt x="460" y="893"/>
                    <a:pt x="452" y="893"/>
                    <a:pt x="449" y="888"/>
                  </a:cubicBezTo>
                  <a:cubicBezTo>
                    <a:pt x="350" y="751"/>
                    <a:pt x="350" y="751"/>
                    <a:pt x="350" y="751"/>
                  </a:cubicBezTo>
                  <a:cubicBezTo>
                    <a:pt x="350" y="751"/>
                    <a:pt x="350" y="751"/>
                    <a:pt x="350" y="751"/>
                  </a:cubicBezTo>
                  <a:close/>
                  <a:moveTo>
                    <a:pt x="458" y="230"/>
                  </a:moveTo>
                  <a:cubicBezTo>
                    <a:pt x="340" y="230"/>
                    <a:pt x="242" y="327"/>
                    <a:pt x="242" y="446"/>
                  </a:cubicBezTo>
                  <a:cubicBezTo>
                    <a:pt x="242" y="567"/>
                    <a:pt x="340" y="663"/>
                    <a:pt x="458" y="663"/>
                  </a:cubicBezTo>
                  <a:cubicBezTo>
                    <a:pt x="576" y="663"/>
                    <a:pt x="674" y="567"/>
                    <a:pt x="674" y="446"/>
                  </a:cubicBezTo>
                  <a:cubicBezTo>
                    <a:pt x="674" y="327"/>
                    <a:pt x="576" y="230"/>
                    <a:pt x="458" y="230"/>
                  </a:cubicBezTo>
                  <a:close/>
                </a:path>
              </a:pathLst>
            </a:custGeom>
            <a:solidFill>
              <a:srgbClr val="1A79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5C45F2B2-C4FB-7179-3D86-D37E2BF46487}"/>
                </a:ext>
              </a:extLst>
            </p:cNvPr>
            <p:cNvSpPr>
              <a:spLocks noEditPoints="1"/>
            </p:cNvSpPr>
            <p:nvPr/>
          </p:nvSpPr>
          <p:spPr bwMode="auto">
            <a:xfrm>
              <a:off x="2737" y="412"/>
              <a:ext cx="2203" cy="3486"/>
            </a:xfrm>
            <a:custGeom>
              <a:avLst/>
              <a:gdLst>
                <a:gd name="T0" fmla="*/ 844 w 1176"/>
                <a:gd name="T1" fmla="*/ 1847 h 1859"/>
                <a:gd name="T2" fmla="*/ 588 w 1176"/>
                <a:gd name="T3" fmla="*/ 1660 h 1859"/>
                <a:gd name="T4" fmla="*/ 332 w 1176"/>
                <a:gd name="T5" fmla="*/ 1847 h 1859"/>
                <a:gd name="T6" fmla="*/ 433 w 1176"/>
                <a:gd name="T7" fmla="*/ 1019 h 1859"/>
                <a:gd name="T8" fmla="*/ 585 w 1176"/>
                <a:gd name="T9" fmla="*/ 1185 h 1859"/>
                <a:gd name="T10" fmla="*/ 638 w 1176"/>
                <a:gd name="T11" fmla="*/ 1159 h 1859"/>
                <a:gd name="T12" fmla="*/ 844 w 1176"/>
                <a:gd name="T13" fmla="*/ 1053 h 1859"/>
                <a:gd name="T14" fmla="*/ 726 w 1176"/>
                <a:gd name="T15" fmla="*/ 970 h 1859"/>
                <a:gd name="T16" fmla="*/ 950 w 1176"/>
                <a:gd name="T17" fmla="*/ 1036 h 1859"/>
                <a:gd name="T18" fmla="*/ 951 w 1176"/>
                <a:gd name="T19" fmla="*/ 820 h 1859"/>
                <a:gd name="T20" fmla="*/ 1174 w 1176"/>
                <a:gd name="T21" fmla="*/ 749 h 1859"/>
                <a:gd name="T22" fmla="*/ 1037 w 1176"/>
                <a:gd name="T23" fmla="*/ 574 h 1859"/>
                <a:gd name="T24" fmla="*/ 1174 w 1176"/>
                <a:gd name="T25" fmla="*/ 395 h 1859"/>
                <a:gd name="T26" fmla="*/ 951 w 1176"/>
                <a:gd name="T27" fmla="*/ 327 h 1859"/>
                <a:gd name="T28" fmla="*/ 950 w 1176"/>
                <a:gd name="T29" fmla="*/ 110 h 1859"/>
                <a:gd name="T30" fmla="*/ 726 w 1176"/>
                <a:gd name="T31" fmla="*/ 175 h 1859"/>
                <a:gd name="T32" fmla="*/ 585 w 1176"/>
                <a:gd name="T33" fmla="*/ 0 h 1859"/>
                <a:gd name="T34" fmla="*/ 568 w 1176"/>
                <a:gd name="T35" fmla="*/ 9 h 1859"/>
                <a:gd name="T36" fmla="*/ 245 w 1176"/>
                <a:gd name="T37" fmla="*/ 106 h 1859"/>
                <a:gd name="T38" fmla="*/ 216 w 1176"/>
                <a:gd name="T39" fmla="*/ 128 h 1859"/>
                <a:gd name="T40" fmla="*/ 17 w 1176"/>
                <a:gd name="T41" fmla="*/ 380 h 1859"/>
                <a:gd name="T42" fmla="*/ 6 w 1176"/>
                <a:gd name="T43" fmla="*/ 415 h 1859"/>
                <a:gd name="T44" fmla="*/ 6 w 1176"/>
                <a:gd name="T45" fmla="*/ 728 h 1859"/>
                <a:gd name="T46" fmla="*/ 17 w 1176"/>
                <a:gd name="T47" fmla="*/ 763 h 1859"/>
                <a:gd name="T48" fmla="*/ 216 w 1176"/>
                <a:gd name="T49" fmla="*/ 1018 h 1859"/>
                <a:gd name="T50" fmla="*/ 245 w 1176"/>
                <a:gd name="T51" fmla="*/ 1039 h 1859"/>
                <a:gd name="T52" fmla="*/ 568 w 1176"/>
                <a:gd name="T53" fmla="*/ 1137 h 1859"/>
                <a:gd name="T54" fmla="*/ 585 w 1176"/>
                <a:gd name="T55" fmla="*/ 1146 h 1859"/>
                <a:gd name="T56" fmla="*/ 449 w 1176"/>
                <a:gd name="T57" fmla="*/ 924 h 1859"/>
                <a:gd name="T58" fmla="*/ 266 w 1176"/>
                <a:gd name="T59" fmla="*/ 804 h 1859"/>
                <a:gd name="T60" fmla="*/ 62 w 1176"/>
                <a:gd name="T61" fmla="*/ 730 h 1859"/>
                <a:gd name="T62" fmla="*/ 182 w 1176"/>
                <a:gd name="T63" fmla="*/ 560 h 1859"/>
                <a:gd name="T64" fmla="*/ 250 w 1176"/>
                <a:gd name="T65" fmla="*/ 365 h 1859"/>
                <a:gd name="T66" fmla="*/ 261 w 1176"/>
                <a:gd name="T67" fmla="*/ 158 h 1859"/>
                <a:gd name="T68" fmla="*/ 474 w 1176"/>
                <a:gd name="T69" fmla="*/ 214 h 1859"/>
                <a:gd name="T70" fmla="*/ 700 w 1176"/>
                <a:gd name="T71" fmla="*/ 214 h 1859"/>
                <a:gd name="T72" fmla="*/ 914 w 1176"/>
                <a:gd name="T73" fmla="*/ 158 h 1859"/>
                <a:gd name="T74" fmla="*/ 923 w 1176"/>
                <a:gd name="T75" fmla="*/ 365 h 1859"/>
                <a:gd name="T76" fmla="*/ 992 w 1176"/>
                <a:gd name="T77" fmla="*/ 560 h 1859"/>
                <a:gd name="T78" fmla="*/ 1114 w 1176"/>
                <a:gd name="T79" fmla="*/ 730 h 1859"/>
                <a:gd name="T80" fmla="*/ 907 w 1176"/>
                <a:gd name="T81" fmla="*/ 805 h 1859"/>
                <a:gd name="T82" fmla="*/ 724 w 1176"/>
                <a:gd name="T83" fmla="*/ 924 h 1859"/>
                <a:gd name="T84" fmla="*/ 586 w 1176"/>
                <a:gd name="T85" fmla="*/ 1086 h 1859"/>
                <a:gd name="T86" fmla="*/ 456 w 1176"/>
                <a:gd name="T87" fmla="*/ 922 h 1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76" h="1859">
                  <a:moveTo>
                    <a:pt x="844" y="1053"/>
                  </a:moveTo>
                  <a:cubicBezTo>
                    <a:pt x="844" y="1847"/>
                    <a:pt x="844" y="1847"/>
                    <a:pt x="844" y="1847"/>
                  </a:cubicBezTo>
                  <a:cubicBezTo>
                    <a:pt x="844" y="1855"/>
                    <a:pt x="835" y="1859"/>
                    <a:pt x="829" y="1854"/>
                  </a:cubicBezTo>
                  <a:cubicBezTo>
                    <a:pt x="588" y="1660"/>
                    <a:pt x="588" y="1660"/>
                    <a:pt x="588" y="1660"/>
                  </a:cubicBezTo>
                  <a:cubicBezTo>
                    <a:pt x="347" y="1854"/>
                    <a:pt x="347" y="1854"/>
                    <a:pt x="347" y="1854"/>
                  </a:cubicBezTo>
                  <a:cubicBezTo>
                    <a:pt x="341" y="1859"/>
                    <a:pt x="332" y="1855"/>
                    <a:pt x="332" y="1847"/>
                  </a:cubicBezTo>
                  <a:cubicBezTo>
                    <a:pt x="332" y="1053"/>
                    <a:pt x="332" y="1053"/>
                    <a:pt x="332" y="1053"/>
                  </a:cubicBezTo>
                  <a:cubicBezTo>
                    <a:pt x="433" y="1019"/>
                    <a:pt x="433" y="1019"/>
                    <a:pt x="433" y="1019"/>
                  </a:cubicBezTo>
                  <a:cubicBezTo>
                    <a:pt x="533" y="1158"/>
                    <a:pt x="533" y="1158"/>
                    <a:pt x="533" y="1158"/>
                  </a:cubicBezTo>
                  <a:cubicBezTo>
                    <a:pt x="545" y="1175"/>
                    <a:pt x="564" y="1185"/>
                    <a:pt x="585" y="1185"/>
                  </a:cubicBezTo>
                  <a:cubicBezTo>
                    <a:pt x="585" y="1185"/>
                    <a:pt x="585" y="1185"/>
                    <a:pt x="585" y="1185"/>
                  </a:cubicBezTo>
                  <a:cubicBezTo>
                    <a:pt x="606" y="1185"/>
                    <a:pt x="625" y="1175"/>
                    <a:pt x="638" y="1159"/>
                  </a:cubicBezTo>
                  <a:cubicBezTo>
                    <a:pt x="741" y="1019"/>
                    <a:pt x="741" y="1019"/>
                    <a:pt x="741" y="1019"/>
                  </a:cubicBezTo>
                  <a:lnTo>
                    <a:pt x="844" y="1053"/>
                  </a:lnTo>
                  <a:close/>
                  <a:moveTo>
                    <a:pt x="603" y="1137"/>
                  </a:moveTo>
                  <a:cubicBezTo>
                    <a:pt x="726" y="970"/>
                    <a:pt x="726" y="970"/>
                    <a:pt x="726" y="970"/>
                  </a:cubicBezTo>
                  <a:cubicBezTo>
                    <a:pt x="930" y="1039"/>
                    <a:pt x="930" y="1039"/>
                    <a:pt x="930" y="1039"/>
                  </a:cubicBezTo>
                  <a:cubicBezTo>
                    <a:pt x="937" y="1042"/>
                    <a:pt x="944" y="1040"/>
                    <a:pt x="950" y="1036"/>
                  </a:cubicBezTo>
                  <a:cubicBezTo>
                    <a:pt x="956" y="1032"/>
                    <a:pt x="959" y="1025"/>
                    <a:pt x="959" y="1018"/>
                  </a:cubicBezTo>
                  <a:cubicBezTo>
                    <a:pt x="951" y="820"/>
                    <a:pt x="951" y="820"/>
                    <a:pt x="951" y="820"/>
                  </a:cubicBezTo>
                  <a:cubicBezTo>
                    <a:pt x="1159" y="763"/>
                    <a:pt x="1159" y="763"/>
                    <a:pt x="1159" y="763"/>
                  </a:cubicBezTo>
                  <a:cubicBezTo>
                    <a:pt x="1166" y="761"/>
                    <a:pt x="1172" y="756"/>
                    <a:pt x="1174" y="749"/>
                  </a:cubicBezTo>
                  <a:cubicBezTo>
                    <a:pt x="1176" y="741"/>
                    <a:pt x="1175" y="734"/>
                    <a:pt x="1170" y="728"/>
                  </a:cubicBezTo>
                  <a:cubicBezTo>
                    <a:pt x="1037" y="574"/>
                    <a:pt x="1037" y="574"/>
                    <a:pt x="1037" y="574"/>
                  </a:cubicBezTo>
                  <a:cubicBezTo>
                    <a:pt x="1170" y="416"/>
                    <a:pt x="1170" y="416"/>
                    <a:pt x="1170" y="416"/>
                  </a:cubicBezTo>
                  <a:cubicBezTo>
                    <a:pt x="1175" y="410"/>
                    <a:pt x="1176" y="402"/>
                    <a:pt x="1174" y="395"/>
                  </a:cubicBezTo>
                  <a:cubicBezTo>
                    <a:pt x="1172" y="387"/>
                    <a:pt x="1166" y="382"/>
                    <a:pt x="1159" y="380"/>
                  </a:cubicBezTo>
                  <a:cubicBezTo>
                    <a:pt x="951" y="327"/>
                    <a:pt x="951" y="327"/>
                    <a:pt x="951" y="327"/>
                  </a:cubicBezTo>
                  <a:cubicBezTo>
                    <a:pt x="959" y="128"/>
                    <a:pt x="959" y="128"/>
                    <a:pt x="959" y="128"/>
                  </a:cubicBezTo>
                  <a:cubicBezTo>
                    <a:pt x="959" y="121"/>
                    <a:pt x="956" y="114"/>
                    <a:pt x="950" y="110"/>
                  </a:cubicBezTo>
                  <a:cubicBezTo>
                    <a:pt x="944" y="105"/>
                    <a:pt x="937" y="104"/>
                    <a:pt x="930" y="106"/>
                  </a:cubicBezTo>
                  <a:cubicBezTo>
                    <a:pt x="726" y="175"/>
                    <a:pt x="726" y="175"/>
                    <a:pt x="726" y="175"/>
                  </a:cubicBezTo>
                  <a:cubicBezTo>
                    <a:pt x="603" y="9"/>
                    <a:pt x="603" y="9"/>
                    <a:pt x="603" y="9"/>
                  </a:cubicBezTo>
                  <a:cubicBezTo>
                    <a:pt x="599" y="3"/>
                    <a:pt x="592" y="0"/>
                    <a:pt x="585" y="0"/>
                  </a:cubicBezTo>
                  <a:cubicBezTo>
                    <a:pt x="585" y="0"/>
                    <a:pt x="585" y="0"/>
                    <a:pt x="585" y="0"/>
                  </a:cubicBezTo>
                  <a:cubicBezTo>
                    <a:pt x="578" y="0"/>
                    <a:pt x="572" y="3"/>
                    <a:pt x="568" y="9"/>
                  </a:cubicBezTo>
                  <a:cubicBezTo>
                    <a:pt x="448" y="175"/>
                    <a:pt x="448" y="175"/>
                    <a:pt x="448" y="175"/>
                  </a:cubicBezTo>
                  <a:cubicBezTo>
                    <a:pt x="245" y="106"/>
                    <a:pt x="245" y="106"/>
                    <a:pt x="245" y="106"/>
                  </a:cubicBezTo>
                  <a:cubicBezTo>
                    <a:pt x="238" y="104"/>
                    <a:pt x="231" y="105"/>
                    <a:pt x="225" y="110"/>
                  </a:cubicBezTo>
                  <a:cubicBezTo>
                    <a:pt x="219" y="114"/>
                    <a:pt x="216" y="121"/>
                    <a:pt x="216" y="128"/>
                  </a:cubicBezTo>
                  <a:cubicBezTo>
                    <a:pt x="222" y="327"/>
                    <a:pt x="222" y="327"/>
                    <a:pt x="222" y="327"/>
                  </a:cubicBezTo>
                  <a:cubicBezTo>
                    <a:pt x="17" y="380"/>
                    <a:pt x="17" y="380"/>
                    <a:pt x="17" y="380"/>
                  </a:cubicBezTo>
                  <a:cubicBezTo>
                    <a:pt x="10" y="382"/>
                    <a:pt x="4" y="387"/>
                    <a:pt x="2" y="395"/>
                  </a:cubicBezTo>
                  <a:cubicBezTo>
                    <a:pt x="0" y="402"/>
                    <a:pt x="1" y="410"/>
                    <a:pt x="6" y="415"/>
                  </a:cubicBezTo>
                  <a:cubicBezTo>
                    <a:pt x="137" y="574"/>
                    <a:pt x="137" y="574"/>
                    <a:pt x="137" y="574"/>
                  </a:cubicBezTo>
                  <a:cubicBezTo>
                    <a:pt x="6" y="728"/>
                    <a:pt x="6" y="728"/>
                    <a:pt x="6" y="728"/>
                  </a:cubicBezTo>
                  <a:cubicBezTo>
                    <a:pt x="1" y="734"/>
                    <a:pt x="0" y="742"/>
                    <a:pt x="2" y="749"/>
                  </a:cubicBezTo>
                  <a:cubicBezTo>
                    <a:pt x="4" y="756"/>
                    <a:pt x="10" y="761"/>
                    <a:pt x="17" y="763"/>
                  </a:cubicBezTo>
                  <a:cubicBezTo>
                    <a:pt x="222" y="820"/>
                    <a:pt x="222" y="820"/>
                    <a:pt x="222" y="820"/>
                  </a:cubicBezTo>
                  <a:cubicBezTo>
                    <a:pt x="216" y="1018"/>
                    <a:pt x="216" y="1018"/>
                    <a:pt x="216" y="1018"/>
                  </a:cubicBezTo>
                  <a:cubicBezTo>
                    <a:pt x="216" y="1025"/>
                    <a:pt x="219" y="1032"/>
                    <a:pt x="225" y="1036"/>
                  </a:cubicBezTo>
                  <a:cubicBezTo>
                    <a:pt x="231" y="1040"/>
                    <a:pt x="238" y="1042"/>
                    <a:pt x="245" y="1039"/>
                  </a:cubicBezTo>
                  <a:cubicBezTo>
                    <a:pt x="448" y="971"/>
                    <a:pt x="448" y="971"/>
                    <a:pt x="448" y="971"/>
                  </a:cubicBezTo>
                  <a:cubicBezTo>
                    <a:pt x="568" y="1137"/>
                    <a:pt x="568" y="1137"/>
                    <a:pt x="568" y="1137"/>
                  </a:cubicBezTo>
                  <a:cubicBezTo>
                    <a:pt x="572" y="1142"/>
                    <a:pt x="578" y="1146"/>
                    <a:pt x="585" y="1146"/>
                  </a:cubicBezTo>
                  <a:cubicBezTo>
                    <a:pt x="585" y="1146"/>
                    <a:pt x="585" y="1146"/>
                    <a:pt x="585" y="1146"/>
                  </a:cubicBezTo>
                  <a:cubicBezTo>
                    <a:pt x="592" y="1146"/>
                    <a:pt x="599" y="1142"/>
                    <a:pt x="603" y="1137"/>
                  </a:cubicBezTo>
                  <a:close/>
                  <a:moveTo>
                    <a:pt x="449" y="924"/>
                  </a:moveTo>
                  <a:cubicBezTo>
                    <a:pt x="261" y="987"/>
                    <a:pt x="261" y="987"/>
                    <a:pt x="261" y="987"/>
                  </a:cubicBezTo>
                  <a:cubicBezTo>
                    <a:pt x="266" y="804"/>
                    <a:pt x="266" y="804"/>
                    <a:pt x="266" y="804"/>
                  </a:cubicBezTo>
                  <a:cubicBezTo>
                    <a:pt x="267" y="794"/>
                    <a:pt x="260" y="785"/>
                    <a:pt x="250" y="783"/>
                  </a:cubicBezTo>
                  <a:cubicBezTo>
                    <a:pt x="62" y="730"/>
                    <a:pt x="62" y="730"/>
                    <a:pt x="62" y="730"/>
                  </a:cubicBezTo>
                  <a:cubicBezTo>
                    <a:pt x="182" y="589"/>
                    <a:pt x="182" y="589"/>
                    <a:pt x="182" y="589"/>
                  </a:cubicBezTo>
                  <a:cubicBezTo>
                    <a:pt x="189" y="581"/>
                    <a:pt x="189" y="569"/>
                    <a:pt x="182" y="560"/>
                  </a:cubicBezTo>
                  <a:cubicBezTo>
                    <a:pt x="62" y="414"/>
                    <a:pt x="62" y="414"/>
                    <a:pt x="62" y="414"/>
                  </a:cubicBezTo>
                  <a:cubicBezTo>
                    <a:pt x="250" y="365"/>
                    <a:pt x="250" y="365"/>
                    <a:pt x="250" y="365"/>
                  </a:cubicBezTo>
                  <a:cubicBezTo>
                    <a:pt x="260" y="363"/>
                    <a:pt x="267" y="354"/>
                    <a:pt x="266" y="343"/>
                  </a:cubicBezTo>
                  <a:cubicBezTo>
                    <a:pt x="261" y="158"/>
                    <a:pt x="261" y="158"/>
                    <a:pt x="261" y="158"/>
                  </a:cubicBezTo>
                  <a:cubicBezTo>
                    <a:pt x="449" y="222"/>
                    <a:pt x="449" y="222"/>
                    <a:pt x="449" y="222"/>
                  </a:cubicBezTo>
                  <a:cubicBezTo>
                    <a:pt x="459" y="225"/>
                    <a:pt x="469" y="222"/>
                    <a:pt x="474" y="214"/>
                  </a:cubicBezTo>
                  <a:cubicBezTo>
                    <a:pt x="586" y="59"/>
                    <a:pt x="586" y="59"/>
                    <a:pt x="586" y="59"/>
                  </a:cubicBezTo>
                  <a:cubicBezTo>
                    <a:pt x="700" y="214"/>
                    <a:pt x="700" y="214"/>
                    <a:pt x="700" y="214"/>
                  </a:cubicBezTo>
                  <a:cubicBezTo>
                    <a:pt x="705" y="222"/>
                    <a:pt x="715" y="225"/>
                    <a:pt x="724" y="222"/>
                  </a:cubicBezTo>
                  <a:cubicBezTo>
                    <a:pt x="914" y="158"/>
                    <a:pt x="914" y="158"/>
                    <a:pt x="914" y="158"/>
                  </a:cubicBezTo>
                  <a:cubicBezTo>
                    <a:pt x="907" y="343"/>
                    <a:pt x="907" y="343"/>
                    <a:pt x="907" y="343"/>
                  </a:cubicBezTo>
                  <a:cubicBezTo>
                    <a:pt x="906" y="354"/>
                    <a:pt x="913" y="363"/>
                    <a:pt x="923" y="365"/>
                  </a:cubicBezTo>
                  <a:cubicBezTo>
                    <a:pt x="1114" y="414"/>
                    <a:pt x="1114" y="414"/>
                    <a:pt x="1114" y="414"/>
                  </a:cubicBezTo>
                  <a:cubicBezTo>
                    <a:pt x="992" y="560"/>
                    <a:pt x="992" y="560"/>
                    <a:pt x="992" y="560"/>
                  </a:cubicBezTo>
                  <a:cubicBezTo>
                    <a:pt x="985" y="569"/>
                    <a:pt x="985" y="581"/>
                    <a:pt x="992" y="589"/>
                  </a:cubicBezTo>
                  <a:cubicBezTo>
                    <a:pt x="1114" y="730"/>
                    <a:pt x="1114" y="730"/>
                    <a:pt x="1114" y="730"/>
                  </a:cubicBezTo>
                  <a:cubicBezTo>
                    <a:pt x="923" y="783"/>
                    <a:pt x="923" y="783"/>
                    <a:pt x="923" y="783"/>
                  </a:cubicBezTo>
                  <a:cubicBezTo>
                    <a:pt x="913" y="785"/>
                    <a:pt x="906" y="794"/>
                    <a:pt x="907" y="805"/>
                  </a:cubicBezTo>
                  <a:cubicBezTo>
                    <a:pt x="914" y="987"/>
                    <a:pt x="914" y="987"/>
                    <a:pt x="914" y="987"/>
                  </a:cubicBezTo>
                  <a:cubicBezTo>
                    <a:pt x="724" y="924"/>
                    <a:pt x="724" y="924"/>
                    <a:pt x="724" y="924"/>
                  </a:cubicBezTo>
                  <a:cubicBezTo>
                    <a:pt x="715" y="921"/>
                    <a:pt x="705" y="924"/>
                    <a:pt x="700" y="931"/>
                  </a:cubicBezTo>
                  <a:cubicBezTo>
                    <a:pt x="586" y="1086"/>
                    <a:pt x="586" y="1086"/>
                    <a:pt x="586" y="1086"/>
                  </a:cubicBezTo>
                  <a:cubicBezTo>
                    <a:pt x="474" y="932"/>
                    <a:pt x="474" y="932"/>
                    <a:pt x="474" y="932"/>
                  </a:cubicBezTo>
                  <a:cubicBezTo>
                    <a:pt x="470" y="926"/>
                    <a:pt x="463" y="922"/>
                    <a:pt x="456" y="922"/>
                  </a:cubicBezTo>
                  <a:cubicBezTo>
                    <a:pt x="454" y="922"/>
                    <a:pt x="452" y="923"/>
                    <a:pt x="449" y="924"/>
                  </a:cubicBezTo>
                  <a:close/>
                </a:path>
              </a:pathLst>
            </a:custGeom>
            <a:solidFill>
              <a:srgbClr val="0C3C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6" name="TextBox 295">
            <a:extLst>
              <a:ext uri="{FF2B5EF4-FFF2-40B4-BE49-F238E27FC236}">
                <a16:creationId xmlns:a16="http://schemas.microsoft.com/office/drawing/2014/main" id="{12EA96DF-D806-4198-8BAA-794C092D0CEB}"/>
              </a:ext>
            </a:extLst>
          </p:cNvPr>
          <p:cNvSpPr txBox="1"/>
          <p:nvPr/>
        </p:nvSpPr>
        <p:spPr>
          <a:xfrm>
            <a:off x="1799596" y="5514805"/>
            <a:ext cx="2085374"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lgn="ctr"/>
            <a:r>
              <a:rPr lang="en-US" sz="1200" b="0" dirty="0">
                <a:solidFill>
                  <a:srgbClr val="005390"/>
                </a:solidFill>
              </a:rPr>
              <a:t>Highest levels of education attainment nationally</a:t>
            </a:r>
            <a:endParaRPr lang="en-US" sz="1200" dirty="0">
              <a:solidFill>
                <a:srgbClr val="005390"/>
              </a:solidFill>
            </a:endParaRPr>
          </a:p>
        </p:txBody>
      </p:sp>
      <p:grpSp>
        <p:nvGrpSpPr>
          <p:cNvPr id="37" name="Group 36" hidden="1">
            <a:extLst>
              <a:ext uri="{FF2B5EF4-FFF2-40B4-BE49-F238E27FC236}">
                <a16:creationId xmlns:a16="http://schemas.microsoft.com/office/drawing/2014/main" id="{0ECB439B-97F9-4D21-950B-66774EACFCE0}"/>
              </a:ext>
            </a:extLst>
          </p:cNvPr>
          <p:cNvGrpSpPr/>
          <p:nvPr>
            <p:custDataLst>
              <p:tags r:id="rId19"/>
            </p:custDataLst>
          </p:nvPr>
        </p:nvGrpSpPr>
        <p:grpSpPr>
          <a:xfrm>
            <a:off x="6676571" y="1616400"/>
            <a:ext cx="4886628" cy="3038352"/>
            <a:chOff x="6676571" y="1616400"/>
            <a:chExt cx="4886628" cy="3038352"/>
          </a:xfrm>
        </p:grpSpPr>
        <p:sp>
          <p:nvSpPr>
            <p:cNvPr id="38" name="ee4pHeader3" hidden="1">
              <a:extLst>
                <a:ext uri="{FF2B5EF4-FFF2-40B4-BE49-F238E27FC236}">
                  <a16:creationId xmlns:a16="http://schemas.microsoft.com/office/drawing/2014/main" id="{0F69CBD5-CA56-488D-8B39-B80AB63A0FE5}"/>
                </a:ext>
              </a:extLst>
            </p:cNvPr>
            <p:cNvSpPr txBox="1"/>
            <p:nvPr/>
          </p:nvSpPr>
          <p:spPr>
            <a:xfrm>
              <a:off x="7503886" y="1616400"/>
              <a:ext cx="4059313" cy="658368"/>
            </a:xfrm>
            <a:prstGeom prst="rect">
              <a:avLst/>
            </a:prstGeom>
            <a:noFill/>
            <a:ln cap="rnd">
              <a:noFill/>
            </a:ln>
          </p:spPr>
          <p:txBody>
            <a:bodyPr wrap="square" lIns="0" tIns="0" rIns="0" bIns="0" rtlCol="0" anchor="b" anchorCtr="0">
              <a:noAutofit/>
            </a:bodyPr>
            <a:lstStyle/>
            <a:p>
              <a:pPr marL="0" lvl="3"/>
              <a:r>
                <a:rPr lang="en-US" sz="1600" dirty="0">
                  <a:solidFill>
                    <a:schemeClr val="tx2"/>
                  </a:solidFill>
                </a:rPr>
                <a:t>Community Colleges can help Michigan compete with best-in-class by:</a:t>
              </a:r>
            </a:p>
          </p:txBody>
        </p:sp>
        <p:sp>
          <p:nvSpPr>
            <p:cNvPr id="40" name="ee4pHeader3" hidden="1">
              <a:extLst>
                <a:ext uri="{FF2B5EF4-FFF2-40B4-BE49-F238E27FC236}">
                  <a16:creationId xmlns:a16="http://schemas.microsoft.com/office/drawing/2014/main" id="{BFE982D2-BF75-4F60-AAC1-7DC30473B9DB}"/>
                </a:ext>
              </a:extLst>
            </p:cNvPr>
            <p:cNvSpPr txBox="1"/>
            <p:nvPr/>
          </p:nvSpPr>
          <p:spPr>
            <a:xfrm>
              <a:off x="7503886" y="4171644"/>
              <a:ext cx="4059313" cy="430887"/>
            </a:xfrm>
            <a:prstGeom prst="rect">
              <a:avLst/>
            </a:prstGeom>
            <a:noFill/>
            <a:ln cap="rnd">
              <a:noFill/>
            </a:ln>
          </p:spPr>
          <p:txBody>
            <a:bodyPr wrap="square" lIns="0" tIns="0" rIns="0" bIns="0" rtlCol="0" anchor="b" anchorCtr="0">
              <a:spAutoFit/>
            </a:bodyPr>
            <a:lstStyle/>
            <a:p>
              <a:pPr>
                <a:buFont typeface="Trebuchet MS" panose="020B0603020202020204" pitchFamily="34" charset="0"/>
                <a:buChar char="​"/>
              </a:pPr>
              <a:r>
                <a:rPr lang="en-US" sz="1400" dirty="0">
                  <a:latin typeface="+mj-lt"/>
                </a:rPr>
                <a:t>Increasing enrollment so high school graduates can earn post-secondary credentials</a:t>
              </a:r>
            </a:p>
          </p:txBody>
        </p:sp>
        <p:sp>
          <p:nvSpPr>
            <p:cNvPr id="41" name="ee4pHeader3" hidden="1">
              <a:extLst>
                <a:ext uri="{FF2B5EF4-FFF2-40B4-BE49-F238E27FC236}">
                  <a16:creationId xmlns:a16="http://schemas.microsoft.com/office/drawing/2014/main" id="{92E2AA97-30D2-48EE-AD02-FED77B4CFEC9}"/>
                </a:ext>
              </a:extLst>
            </p:cNvPr>
            <p:cNvSpPr txBox="1"/>
            <p:nvPr/>
          </p:nvSpPr>
          <p:spPr>
            <a:xfrm>
              <a:off x="7503886" y="3439608"/>
              <a:ext cx="4059313" cy="646331"/>
            </a:xfrm>
            <a:prstGeom prst="rect">
              <a:avLst/>
            </a:prstGeom>
            <a:noFill/>
            <a:ln cap="rnd">
              <a:noFill/>
            </a:ln>
          </p:spPr>
          <p:txBody>
            <a:bodyPr wrap="square" lIns="0" tIns="0" rIns="0" bIns="0" rtlCol="0" anchor="b" anchorCtr="0">
              <a:spAutoFit/>
            </a:bodyPr>
            <a:lstStyle/>
            <a:p>
              <a:pPr>
                <a:buFont typeface="Trebuchet MS" panose="020B0603020202020204" pitchFamily="34" charset="0"/>
                <a:buChar char="​"/>
              </a:pPr>
              <a:r>
                <a:rPr lang="en-US" sz="1400" dirty="0">
                  <a:latin typeface="+mj-lt"/>
                </a:rPr>
                <a:t>Improving retention and graduation rates to shift "some college" category into Associate degree and above</a:t>
              </a:r>
            </a:p>
          </p:txBody>
        </p:sp>
        <p:sp>
          <p:nvSpPr>
            <p:cNvPr id="42" name="Arrow: Curved Left 41" hidden="1">
              <a:extLst>
                <a:ext uri="{FF2B5EF4-FFF2-40B4-BE49-F238E27FC236}">
                  <a16:creationId xmlns:a16="http://schemas.microsoft.com/office/drawing/2014/main" id="{85363230-22CF-4019-8A6E-6F303EC9E214}"/>
                </a:ext>
              </a:extLst>
            </p:cNvPr>
            <p:cNvSpPr/>
            <p:nvPr/>
          </p:nvSpPr>
          <p:spPr>
            <a:xfrm flipV="1">
              <a:off x="6676571" y="3495109"/>
              <a:ext cx="472255" cy="535329"/>
            </a:xfrm>
            <a:prstGeom prst="curvedLeftArrow">
              <a:avLst/>
            </a:prstGeom>
            <a:solidFill>
              <a:srgbClr val="4472C3"/>
            </a:solidFill>
            <a:ln w="9525" cap="rnd" cmpd="sng" algn="ctr">
              <a:solidFill>
                <a:srgbClr val="4472C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43" name="Arrow: Curved Left 42" hidden="1">
              <a:extLst>
                <a:ext uri="{FF2B5EF4-FFF2-40B4-BE49-F238E27FC236}">
                  <a16:creationId xmlns:a16="http://schemas.microsoft.com/office/drawing/2014/main" id="{3BFFB40B-2CFE-4058-B939-14D87FC64997}"/>
                </a:ext>
              </a:extLst>
            </p:cNvPr>
            <p:cNvSpPr/>
            <p:nvPr/>
          </p:nvSpPr>
          <p:spPr>
            <a:xfrm flipV="1">
              <a:off x="6676571" y="4119423"/>
              <a:ext cx="472255" cy="535329"/>
            </a:xfrm>
            <a:prstGeom prst="curvedLeftArrow">
              <a:avLst/>
            </a:prstGeom>
            <a:solidFill>
              <a:srgbClr val="4472C3"/>
            </a:solidFill>
            <a:ln w="9525" cap="rnd" cmpd="sng" algn="ctr">
              <a:solidFill>
                <a:srgbClr val="4472C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grpSp>
      <p:sp>
        <p:nvSpPr>
          <p:cNvPr id="19" name="Rectangle 18">
            <a:extLst>
              <a:ext uri="{FF2B5EF4-FFF2-40B4-BE49-F238E27FC236}">
                <a16:creationId xmlns:a16="http://schemas.microsoft.com/office/drawing/2014/main" id="{56FA135C-A944-4F2B-94D2-36034CE20D3B}"/>
              </a:ext>
            </a:extLst>
          </p:cNvPr>
          <p:cNvSpPr/>
          <p:nvPr>
            <p:custDataLst>
              <p:tags r:id="rId20"/>
            </p:custDataLst>
          </p:nvPr>
        </p:nvSpPr>
        <p:spPr bwMode="gray">
          <a:xfrm>
            <a:off x="4286250" y="5697538"/>
            <a:ext cx="214313" cy="160338"/>
          </a:xfrm>
          <a:prstGeom prst="rect">
            <a:avLst/>
          </a:prstGeom>
          <a:solidFill>
            <a:srgbClr val="C5ECF4"/>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0" name="Rectangle 19">
            <a:extLst>
              <a:ext uri="{FF2B5EF4-FFF2-40B4-BE49-F238E27FC236}">
                <a16:creationId xmlns:a16="http://schemas.microsoft.com/office/drawing/2014/main" id="{CE695FF7-010D-40A3-A532-ACCE8DB332A1}"/>
              </a:ext>
            </a:extLst>
          </p:cNvPr>
          <p:cNvSpPr/>
          <p:nvPr>
            <p:custDataLst>
              <p:tags r:id="rId21"/>
            </p:custDataLst>
          </p:nvPr>
        </p:nvSpPr>
        <p:spPr bwMode="gray">
          <a:xfrm>
            <a:off x="5289550" y="5697538"/>
            <a:ext cx="214313" cy="160338"/>
          </a:xfrm>
          <a:prstGeom prst="rect">
            <a:avLst/>
          </a:prstGeom>
          <a:solidFill>
            <a:srgbClr val="1A798D"/>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1" name="Rectangle 20">
            <a:extLst>
              <a:ext uri="{FF2B5EF4-FFF2-40B4-BE49-F238E27FC236}">
                <a16:creationId xmlns:a16="http://schemas.microsoft.com/office/drawing/2014/main" id="{1358C1D6-D5F1-419C-A82F-F84B2F60B707}"/>
              </a:ext>
            </a:extLst>
          </p:cNvPr>
          <p:cNvSpPr/>
          <p:nvPr>
            <p:custDataLst>
              <p:tags r:id="rId22"/>
            </p:custDataLst>
          </p:nvPr>
        </p:nvSpPr>
        <p:spPr bwMode="gray">
          <a:xfrm>
            <a:off x="7659688" y="5697538"/>
            <a:ext cx="214313" cy="160338"/>
          </a:xfrm>
          <a:prstGeom prst="rect">
            <a:avLst/>
          </a:prstGeom>
          <a:solidFill>
            <a:srgbClr val="135B6A"/>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101" name="Text Placeholder 3">
            <a:extLst>
              <a:ext uri="{FF2B5EF4-FFF2-40B4-BE49-F238E27FC236}">
                <a16:creationId xmlns:a16="http://schemas.microsoft.com/office/drawing/2014/main" id="{4DF9A061-0A35-4E79-9B5A-0796D5E6A41D}"/>
              </a:ext>
            </a:extLst>
          </p:cNvPr>
          <p:cNvSpPr>
            <a:spLocks noGrp="1"/>
          </p:cNvSpPr>
          <p:nvPr>
            <p:custDataLst>
              <p:tags r:id="rId23"/>
            </p:custDataLst>
          </p:nvPr>
        </p:nvSpPr>
        <p:spPr bwMode="auto">
          <a:xfrm>
            <a:off x="4551363" y="5678489"/>
            <a:ext cx="636588"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spcBef>
                <a:spcPct val="0"/>
              </a:spcBef>
              <a:spcAft>
                <a:spcPct val="0"/>
              </a:spcAft>
            </a:pPr>
            <a:fld id="{506039B3-ECC9-49D6-905C-AC6CFF53319B}" type="datetime'C''er''''''ti''''''f''''''i''c''''''''at''e'''''''''">
              <a:rPr lang="en-US" altLang="en-US" smtClean="0"/>
              <a:pPr>
                <a:spcBef>
                  <a:spcPct val="0"/>
                </a:spcBef>
                <a:spcAft>
                  <a:spcPct val="0"/>
                </a:spcAft>
              </a:pPr>
              <a:t>Certificate</a:t>
            </a:fld>
            <a:endParaRPr lang="en-US" dirty="0"/>
          </a:p>
        </p:txBody>
      </p:sp>
      <p:sp>
        <p:nvSpPr>
          <p:cNvPr id="103" name="Text Placeholder 3">
            <a:extLst>
              <a:ext uri="{FF2B5EF4-FFF2-40B4-BE49-F238E27FC236}">
                <a16:creationId xmlns:a16="http://schemas.microsoft.com/office/drawing/2014/main" id="{359F0DAC-8369-4D1E-991E-49D9B10453C5}"/>
              </a:ext>
            </a:extLst>
          </p:cNvPr>
          <p:cNvSpPr>
            <a:spLocks noGrp="1"/>
          </p:cNvSpPr>
          <p:nvPr>
            <p:custDataLst>
              <p:tags r:id="rId24"/>
            </p:custDataLst>
          </p:nvPr>
        </p:nvSpPr>
        <p:spPr bwMode="auto">
          <a:xfrm>
            <a:off x="5554663" y="5678488"/>
            <a:ext cx="2003425"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spcBef>
                <a:spcPct val="0"/>
              </a:spcBef>
              <a:spcAft>
                <a:spcPct val="0"/>
              </a:spcAft>
            </a:pPr>
            <a:fld id="{60891950-0077-44F8-AD09-407D2ED727DC}" type="datetime'Th''''ir''''d-part''y'' in''d''us''try certi''f''icat''ion'''">
              <a:rPr lang="en-US" altLang="en-US" smtClean="0"/>
              <a:pPr>
                <a:spcBef>
                  <a:spcPct val="0"/>
                </a:spcBef>
                <a:spcAft>
                  <a:spcPct val="0"/>
                </a:spcAft>
              </a:pPr>
              <a:t>Third-party industry certification</a:t>
            </a:fld>
            <a:endParaRPr lang="en-US" dirty="0"/>
          </a:p>
        </p:txBody>
      </p:sp>
      <p:sp>
        <p:nvSpPr>
          <p:cNvPr id="104" name="Text Placeholder 3">
            <a:extLst>
              <a:ext uri="{FF2B5EF4-FFF2-40B4-BE49-F238E27FC236}">
                <a16:creationId xmlns:a16="http://schemas.microsoft.com/office/drawing/2014/main" id="{D705E04B-1708-4869-9004-291B39012A68}"/>
              </a:ext>
            </a:extLst>
          </p:cNvPr>
          <p:cNvSpPr>
            <a:spLocks noGrp="1"/>
          </p:cNvSpPr>
          <p:nvPr>
            <p:custDataLst>
              <p:tags r:id="rId25"/>
            </p:custDataLst>
          </p:nvPr>
        </p:nvSpPr>
        <p:spPr bwMode="auto">
          <a:xfrm>
            <a:off x="7924800" y="5678489"/>
            <a:ext cx="1708150"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spcBef>
                <a:spcPct val="0"/>
              </a:spcBef>
              <a:spcAft>
                <a:spcPct val="0"/>
              </a:spcAft>
            </a:pPr>
            <a:fld id="{4DE7EA0C-9A66-4408-862B-DD2622114D72}" type="datetime'Some col''leg''e, ''no'''''''' ''cred''''en''''ti''al'''">
              <a:rPr lang="en-US" altLang="en-US" smtClean="0"/>
              <a:pPr>
                <a:spcBef>
                  <a:spcPct val="0"/>
                </a:spcBef>
                <a:spcAft>
                  <a:spcPct val="0"/>
                </a:spcAft>
              </a:pPr>
              <a:t>Some college, no credential</a:t>
            </a:fld>
            <a:endParaRPr lang="en-US" dirty="0"/>
          </a:p>
        </p:txBody>
      </p:sp>
      <p:cxnSp>
        <p:nvCxnSpPr>
          <p:cNvPr id="117" name="Straight Connector 116">
            <a:extLst>
              <a:ext uri="{FF2B5EF4-FFF2-40B4-BE49-F238E27FC236}">
                <a16:creationId xmlns:a16="http://schemas.microsoft.com/office/drawing/2014/main" id="{AC52AD47-1036-43F8-965B-E471B7DA3AEE}"/>
              </a:ext>
            </a:extLst>
          </p:cNvPr>
          <p:cNvCxnSpPr>
            <a:cxnSpLocks/>
          </p:cNvCxnSpPr>
          <p:nvPr/>
        </p:nvCxnSpPr>
        <p:spPr>
          <a:xfrm rot="16200000">
            <a:off x="10550329" y="2427605"/>
            <a:ext cx="365760" cy="0"/>
          </a:xfrm>
          <a:prstGeom prst="line">
            <a:avLst/>
          </a:prstGeom>
          <a:noFill/>
          <a:ln w="19050" cap="rnd" cmpd="sng" algn="ctr">
            <a:solidFill>
              <a:schemeClr val="accent5"/>
            </a:solidFill>
            <a:prstDash val="solid"/>
            <a:headEnd type="oval"/>
            <a:tailEnd type="none" w="sm" len="sm"/>
          </a:ln>
          <a:effectLst/>
        </p:spPr>
      </p:cxnSp>
      <p:sp>
        <p:nvSpPr>
          <p:cNvPr id="118" name="Rectangle 117">
            <a:extLst>
              <a:ext uri="{FF2B5EF4-FFF2-40B4-BE49-F238E27FC236}">
                <a16:creationId xmlns:a16="http://schemas.microsoft.com/office/drawing/2014/main" id="{2F3156A0-4AD8-4021-8469-8D70EE23A792}"/>
              </a:ext>
            </a:extLst>
          </p:cNvPr>
          <p:cNvSpPr/>
          <p:nvPr/>
        </p:nvSpPr>
        <p:spPr>
          <a:xfrm>
            <a:off x="7895872" y="1562703"/>
            <a:ext cx="3428420" cy="682021"/>
          </a:xfrm>
          <a:prstGeom prst="rect">
            <a:avLst/>
          </a:prstGeom>
          <a:solidFill>
            <a:schemeClr val="bg1"/>
          </a:solidFill>
          <a:ln w="19050" cap="rnd" cmpd="sng" algn="ctr">
            <a:solidFill>
              <a:schemeClr val="accent4"/>
            </a:solidFill>
            <a:prstDash val="solid"/>
          </a:ln>
          <a:effectLst/>
        </p:spPr>
        <p:txBody>
          <a:bodyPr rtlCol="0" anchor="ctr" anchorCtr="0"/>
          <a:lstStyle/>
          <a:p>
            <a:pPr fontAlgn="ctr"/>
            <a:r>
              <a:rPr lang="en-US" sz="1400" dirty="0"/>
              <a:t>16% of MI population (1.1M people) has attended college without receiving any type of credential</a:t>
            </a:r>
          </a:p>
        </p:txBody>
      </p:sp>
      <p:sp>
        <p:nvSpPr>
          <p:cNvPr id="70" name="TextBox 69">
            <a:extLst>
              <a:ext uri="{FF2B5EF4-FFF2-40B4-BE49-F238E27FC236}">
                <a16:creationId xmlns:a16="http://schemas.microsoft.com/office/drawing/2014/main" id="{D09BA2B3-1BA0-3893-7154-FCA09547185F}"/>
              </a:ext>
            </a:extLst>
          </p:cNvPr>
          <p:cNvSpPr txBox="1"/>
          <p:nvPr/>
        </p:nvSpPr>
        <p:spPr>
          <a:xfrm>
            <a:off x="630238" y="1777796"/>
            <a:ext cx="10933112" cy="24622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600" dirty="0">
                <a:solidFill>
                  <a:srgbClr val="575757"/>
                </a:solidFill>
                <a:latin typeface="+mj-lt"/>
                <a:sym typeface="Trebuchet MS" panose="020B0603020202020204" pitchFamily="34" charset="0"/>
              </a:rPr>
              <a:t>Educational attainment (25 years and older) by state</a:t>
            </a:r>
          </a:p>
        </p:txBody>
      </p:sp>
    </p:spTree>
    <p:extLst>
      <p:ext uri="{BB962C8B-B14F-4D97-AF65-F5344CB8AC3E}">
        <p14:creationId xmlns:p14="http://schemas.microsoft.com/office/powerpoint/2010/main" val="2396608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9540B9FC-68DD-4063-A974-077B291F0699}"/>
              </a:ext>
            </a:extLst>
          </p:cNvPr>
          <p:cNvGraphicFramePr>
            <a:graphicFrameLocks noChangeAspect="1"/>
          </p:cNvGraphicFramePr>
          <p:nvPr>
            <p:custDataLst>
              <p:tags r:id="rId1"/>
            </p:custDataLst>
            <p:extLst>
              <p:ext uri="{D42A27DB-BD31-4B8C-83A1-F6EECF244321}">
                <p14:modId xmlns:p14="http://schemas.microsoft.com/office/powerpoint/2010/main" val="1413082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60" imgH="360" progId="TCLayout.ActiveDocument.1">
                  <p:embed/>
                </p:oleObj>
              </mc:Choice>
              <mc:Fallback>
                <p:oleObj name="think-cell Slide" r:id="rId26" imgW="360" imgH="360" progId="TCLayout.ActiveDocument.1">
                  <p:embed/>
                  <p:pic>
                    <p:nvPicPr>
                      <p:cNvPr id="19" name="Object 18" hidden="1">
                        <a:extLst>
                          <a:ext uri="{FF2B5EF4-FFF2-40B4-BE49-F238E27FC236}">
                            <a16:creationId xmlns:a16="http://schemas.microsoft.com/office/drawing/2014/main" id="{9540B9FC-68DD-4063-A974-077B291F0699}"/>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51" name="Freeform: Shape 50">
            <a:extLst>
              <a:ext uri="{FF2B5EF4-FFF2-40B4-BE49-F238E27FC236}">
                <a16:creationId xmlns:a16="http://schemas.microsoft.com/office/drawing/2014/main" id="{ED0CA5BE-F573-45C3-B2A5-DED4EFF00EC5}"/>
              </a:ext>
            </a:extLst>
          </p:cNvPr>
          <p:cNvSpPr/>
          <p:nvPr/>
        </p:nvSpPr>
        <p:spPr>
          <a:xfrm>
            <a:off x="3830638" y="2452688"/>
            <a:ext cx="1547813" cy="2052638"/>
          </a:xfrm>
          <a:custGeom>
            <a:avLst/>
            <a:gdLst>
              <a:gd name="connsiteX0" fmla="*/ 38100 w 1547813"/>
              <a:gd name="connsiteY0" fmla="*/ 857250 h 2052638"/>
              <a:gd name="connsiteX1" fmla="*/ 1547813 w 1547813"/>
              <a:gd name="connsiteY1" fmla="*/ 0 h 2052638"/>
              <a:gd name="connsiteX2" fmla="*/ 1538288 w 1547813"/>
              <a:gd name="connsiteY2" fmla="*/ 1790700 h 2052638"/>
              <a:gd name="connsiteX3" fmla="*/ 0 w 1547813"/>
              <a:gd name="connsiteY3" fmla="*/ 2052638 h 2052638"/>
              <a:gd name="connsiteX4" fmla="*/ 38100 w 1547813"/>
              <a:gd name="connsiteY4" fmla="*/ 857250 h 2052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813" h="2052638">
                <a:moveTo>
                  <a:pt x="38100" y="857250"/>
                </a:moveTo>
                <a:lnTo>
                  <a:pt x="1547813" y="0"/>
                </a:lnTo>
                <a:lnTo>
                  <a:pt x="1538288" y="1790700"/>
                </a:lnTo>
                <a:lnTo>
                  <a:pt x="0" y="2052638"/>
                </a:lnTo>
                <a:cubicBezTo>
                  <a:pt x="1588" y="1652588"/>
                  <a:pt x="3175" y="1252538"/>
                  <a:pt x="38100" y="857250"/>
                </a:cubicBezTo>
                <a:close/>
              </a:path>
            </a:pathLst>
          </a:custGeom>
          <a:solidFill>
            <a:srgbClr val="C8C8C8"/>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graphicFrame>
        <p:nvGraphicFramePr>
          <p:cNvPr id="26" name="Chart 25">
            <a:extLst>
              <a:ext uri="{FF2B5EF4-FFF2-40B4-BE49-F238E27FC236}">
                <a16:creationId xmlns:a16="http://schemas.microsoft.com/office/drawing/2014/main" id="{089EB410-B0A1-08D6-61C5-376BAD0DBEA0}"/>
              </a:ext>
            </a:extLst>
          </p:cNvPr>
          <p:cNvGraphicFramePr/>
          <p:nvPr>
            <p:custDataLst>
              <p:tags r:id="rId2"/>
            </p:custDataLst>
            <p:extLst>
              <p:ext uri="{D42A27DB-BD31-4B8C-83A1-F6EECF244321}">
                <p14:modId xmlns:p14="http://schemas.microsoft.com/office/powerpoint/2010/main" val="3240923121"/>
              </p:ext>
            </p:extLst>
          </p:nvPr>
        </p:nvGraphicFramePr>
        <p:xfrm>
          <a:off x="4791075" y="2366963"/>
          <a:ext cx="2278063" cy="1971675"/>
        </p:xfrm>
        <a:graphic>
          <a:graphicData uri="http://schemas.openxmlformats.org/drawingml/2006/chart">
            <c:chart xmlns:c="http://schemas.openxmlformats.org/drawingml/2006/chart" xmlns:r="http://schemas.openxmlformats.org/officeDocument/2006/relationships" r:id="rId28"/>
          </a:graphicData>
        </a:graphic>
      </p:graphicFrame>
      <p:sp>
        <p:nvSpPr>
          <p:cNvPr id="52" name="Text Placeholder 3">
            <a:extLst>
              <a:ext uri="{FF2B5EF4-FFF2-40B4-BE49-F238E27FC236}">
                <a16:creationId xmlns:a16="http://schemas.microsoft.com/office/drawing/2014/main" id="{685E5176-AF43-47BE-8C92-44E2C9BE10A6}"/>
              </a:ext>
            </a:extLst>
          </p:cNvPr>
          <p:cNvSpPr>
            <a:spLocks noGrp="1"/>
          </p:cNvSpPr>
          <p:nvPr>
            <p:custDataLst>
              <p:tags r:id="rId3"/>
            </p:custDataLst>
          </p:nvPr>
        </p:nvSpPr>
        <p:spPr bwMode="gray">
          <a:xfrm>
            <a:off x="5513387" y="4116388"/>
            <a:ext cx="268288" cy="234950"/>
          </a:xfrm>
          <a:prstGeom prst="rect">
            <a:avLst/>
          </a:prstGeom>
          <a:solidFill>
            <a:srgbClr val="C5ECF4"/>
          </a:solidFill>
          <a:ln>
            <a:noFill/>
          </a:ln>
          <a:effec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979F7987-8C8B-4B1B-8344-D8F131680A73}" type="datetime'''''''''''2''''''%'''''''''''''''''''">
              <a:rPr lang="en-US" altLang="en-US" sz="1400" smtClean="0">
                <a:effectLst/>
              </a:rPr>
              <a:pPr algn="ctr">
                <a:spcBef>
                  <a:spcPct val="0"/>
                </a:spcBef>
                <a:spcAft>
                  <a:spcPct val="0"/>
                </a:spcAft>
              </a:pPr>
              <a:t>2%</a:t>
            </a:fld>
            <a:endParaRPr lang="en-US" sz="1400" dirty="0"/>
          </a:p>
        </p:txBody>
      </p:sp>
      <p:sp>
        <p:nvSpPr>
          <p:cNvPr id="66" name="Text Placeholder 3">
            <a:extLst>
              <a:ext uri="{FF2B5EF4-FFF2-40B4-BE49-F238E27FC236}">
                <a16:creationId xmlns:a16="http://schemas.microsoft.com/office/drawing/2014/main" id="{E61AE129-62AF-4CB1-8DB6-78B9271B6657}"/>
              </a:ext>
            </a:extLst>
          </p:cNvPr>
          <p:cNvSpPr>
            <a:spLocks noGrp="1"/>
          </p:cNvSpPr>
          <p:nvPr>
            <p:custDataLst>
              <p:tags r:id="rId4"/>
            </p:custDataLst>
          </p:nvPr>
        </p:nvSpPr>
        <p:spPr bwMode="gray">
          <a:xfrm>
            <a:off x="5795962" y="3711575"/>
            <a:ext cx="268288" cy="234950"/>
          </a:xfrm>
          <a:prstGeom prst="rect">
            <a:avLst/>
          </a:prstGeom>
          <a:solidFill>
            <a:srgbClr val="51C6DF"/>
          </a:solidFill>
          <a:ln>
            <a:noFill/>
          </a:ln>
          <a:effec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B67AC579-DA30-4335-BB9E-9F8904F35BE8}" type="datetime'''8''''''''''''''%'''''''''''''''''''''">
              <a:rPr lang="en-US" altLang="en-US" sz="1400" smtClean="0">
                <a:solidFill>
                  <a:schemeClr val="bg1"/>
                </a:solidFill>
                <a:effectLst/>
              </a:rPr>
              <a:pPr algn="ctr">
                <a:spcBef>
                  <a:spcPct val="0"/>
                </a:spcBef>
                <a:spcAft>
                  <a:spcPct val="0"/>
                </a:spcAft>
              </a:pPr>
              <a:t>8%</a:t>
            </a:fld>
            <a:endParaRPr lang="en-US" sz="1400" dirty="0">
              <a:solidFill>
                <a:schemeClr val="bg1"/>
              </a:solidFill>
            </a:endParaRPr>
          </a:p>
        </p:txBody>
      </p:sp>
      <p:sp>
        <p:nvSpPr>
          <p:cNvPr id="88" name="Text Placeholder 3">
            <a:extLst>
              <a:ext uri="{FF2B5EF4-FFF2-40B4-BE49-F238E27FC236}">
                <a16:creationId xmlns:a16="http://schemas.microsoft.com/office/drawing/2014/main" id="{E9E0ADC2-E53A-4B0C-8427-A820FD7488E7}"/>
              </a:ext>
            </a:extLst>
          </p:cNvPr>
          <p:cNvSpPr>
            <a:spLocks noGrp="1"/>
          </p:cNvSpPr>
          <p:nvPr>
            <p:custDataLst>
              <p:tags r:id="rId5"/>
            </p:custDataLst>
          </p:nvPr>
        </p:nvSpPr>
        <p:spPr bwMode="gray">
          <a:xfrm>
            <a:off x="5513387" y="2576513"/>
            <a:ext cx="268288" cy="234950"/>
          </a:xfrm>
          <a:prstGeom prst="rect">
            <a:avLst/>
          </a:prstGeom>
          <a:solidFill>
            <a:srgbClr val="9A9A9A"/>
          </a:solidFill>
          <a:ln>
            <a:noFill/>
          </a:ln>
          <a:effectLst/>
        </p:spPr>
        <p:txBody>
          <a:bodyPr vert="horz" wrap="none" lIns="25400" tIns="0" rIns="2540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6D2666E1-B0DC-4B60-8514-2361ADA6A143}" type="datetime'''''''''''''''''1''''''''''''%'''''''''">
              <a:rPr lang="en-US" altLang="en-US" sz="1400" smtClean="0">
                <a:solidFill>
                  <a:schemeClr val="bg1"/>
                </a:solidFill>
                <a:effectLst/>
              </a:rPr>
              <a:pPr algn="ctr">
                <a:spcBef>
                  <a:spcPct val="0"/>
                </a:spcBef>
                <a:spcAft>
                  <a:spcPct val="0"/>
                </a:spcAft>
              </a:pPr>
              <a:t>1%</a:t>
            </a:fld>
            <a:endParaRPr lang="en-US" sz="1400" dirty="0">
              <a:solidFill>
                <a:schemeClr val="bg1"/>
              </a:solidFill>
            </a:endParaRPr>
          </a:p>
        </p:txBody>
      </p:sp>
      <p:sp>
        <p:nvSpPr>
          <p:cNvPr id="77" name="Text Placeholder 3">
            <a:extLst>
              <a:ext uri="{FF2B5EF4-FFF2-40B4-BE49-F238E27FC236}">
                <a16:creationId xmlns:a16="http://schemas.microsoft.com/office/drawing/2014/main" id="{1730A546-3813-44BA-B8BD-12C556B27BD0}"/>
              </a:ext>
            </a:extLst>
          </p:cNvPr>
          <p:cNvSpPr>
            <a:spLocks noGrp="1"/>
          </p:cNvSpPr>
          <p:nvPr>
            <p:custDataLst>
              <p:tags r:id="rId6"/>
            </p:custDataLst>
          </p:nvPr>
        </p:nvSpPr>
        <p:spPr bwMode="gray">
          <a:xfrm>
            <a:off x="5610226" y="2189163"/>
            <a:ext cx="639763" cy="2349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181BA6D6-845A-43F7-B35A-03B04E0D0969}" type="datetime'''''''''''''''5''62'',''''''''''''''''59''''''0'''''''">
              <a:rPr lang="en-US" altLang="en-US" sz="1400" b="1" smtClean="0"/>
              <a:pPr algn="ctr">
                <a:spcBef>
                  <a:spcPct val="0"/>
                </a:spcBef>
                <a:spcAft>
                  <a:spcPct val="0"/>
                </a:spcAft>
              </a:pPr>
              <a:t>562,590</a:t>
            </a:fld>
            <a:endParaRPr lang="en-US" sz="1400" b="1" dirty="0"/>
          </a:p>
        </p:txBody>
      </p:sp>
      <p:graphicFrame>
        <p:nvGraphicFramePr>
          <p:cNvPr id="25" name="Chart 24">
            <a:extLst>
              <a:ext uri="{FF2B5EF4-FFF2-40B4-BE49-F238E27FC236}">
                <a16:creationId xmlns:a16="http://schemas.microsoft.com/office/drawing/2014/main" id="{9D91F003-A295-23C4-110D-403853DEB75C}"/>
              </a:ext>
            </a:extLst>
          </p:cNvPr>
          <p:cNvGraphicFramePr/>
          <p:nvPr>
            <p:custDataLst>
              <p:tags r:id="rId7"/>
            </p:custDataLst>
            <p:extLst>
              <p:ext uri="{D42A27DB-BD31-4B8C-83A1-F6EECF244321}">
                <p14:modId xmlns:p14="http://schemas.microsoft.com/office/powerpoint/2010/main" val="3281464465"/>
              </p:ext>
            </p:extLst>
          </p:nvPr>
        </p:nvGraphicFramePr>
        <p:xfrm>
          <a:off x="1801813" y="3003550"/>
          <a:ext cx="2625725" cy="3100388"/>
        </p:xfrm>
        <a:graphic>
          <a:graphicData uri="http://schemas.openxmlformats.org/drawingml/2006/chart">
            <c:chart xmlns:c="http://schemas.openxmlformats.org/drawingml/2006/chart" xmlns:r="http://schemas.openxmlformats.org/officeDocument/2006/relationships" r:id="rId29"/>
          </a:graphicData>
        </a:graphic>
      </p:graphicFrame>
      <p:sp>
        <p:nvSpPr>
          <p:cNvPr id="7" name="Text Placeholder 3">
            <a:extLst>
              <a:ext uri="{FF2B5EF4-FFF2-40B4-BE49-F238E27FC236}">
                <a16:creationId xmlns:a16="http://schemas.microsoft.com/office/drawing/2014/main" id="{685AE56E-50B0-4003-8C4E-FF59E239CB2D}"/>
              </a:ext>
            </a:extLst>
          </p:cNvPr>
          <p:cNvSpPr>
            <a:spLocks noGrp="1"/>
          </p:cNvSpPr>
          <p:nvPr>
            <p:custDataLst>
              <p:tags r:id="rId8"/>
            </p:custDataLst>
          </p:nvPr>
        </p:nvSpPr>
        <p:spPr bwMode="auto">
          <a:xfrm>
            <a:off x="1541463" y="5146675"/>
            <a:ext cx="660400" cy="2349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r">
              <a:spcBef>
                <a:spcPct val="0"/>
              </a:spcBef>
              <a:spcAft>
                <a:spcPct val="0"/>
              </a:spcAft>
            </a:pPr>
            <a:fld id="{D5B07918-39FB-45B3-8C39-60B3F50B6F49}" type="datetime'''''Ba''''''''''l''''''''''''''''a''n''''''''''''''c''''''ed'">
              <a:rPr lang="en-US" altLang="en-US" sz="1400" smtClean="0"/>
              <a:pPr algn="r">
                <a:spcBef>
                  <a:spcPct val="0"/>
                </a:spcBef>
                <a:spcAft>
                  <a:spcPct val="0"/>
                </a:spcAft>
              </a:pPr>
              <a:t>Balanced</a:t>
            </a:fld>
            <a:endParaRPr lang="en-US" sz="1400" dirty="0"/>
          </a:p>
        </p:txBody>
      </p:sp>
      <p:sp>
        <p:nvSpPr>
          <p:cNvPr id="8" name="Text Placeholder 3">
            <a:extLst>
              <a:ext uri="{FF2B5EF4-FFF2-40B4-BE49-F238E27FC236}">
                <a16:creationId xmlns:a16="http://schemas.microsoft.com/office/drawing/2014/main" id="{1EA936F2-A866-44FC-B71A-FB6CE037845F}"/>
              </a:ext>
            </a:extLst>
          </p:cNvPr>
          <p:cNvSpPr>
            <a:spLocks noGrp="1"/>
          </p:cNvSpPr>
          <p:nvPr>
            <p:custDataLst>
              <p:tags r:id="rId9"/>
            </p:custDataLst>
          </p:nvPr>
        </p:nvSpPr>
        <p:spPr bwMode="auto">
          <a:xfrm>
            <a:off x="1279525" y="3787775"/>
            <a:ext cx="922338" cy="2349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r">
              <a:spcBef>
                <a:spcPct val="0"/>
              </a:spcBef>
              <a:spcAft>
                <a:spcPct val="0"/>
              </a:spcAft>
            </a:pPr>
            <a:fld id="{3EFC0680-F400-4918-A113-237B92A60177}" type="datetime'''''U''''''''''''''''''''''nde''''''''''''r''s''''up''''pl''y'">
              <a:rPr lang="en-US" altLang="en-US" sz="1400" smtClean="0"/>
              <a:pPr algn="r">
                <a:spcBef>
                  <a:spcPct val="0"/>
                </a:spcBef>
                <a:spcAft>
                  <a:spcPct val="0"/>
                </a:spcAft>
              </a:pPr>
              <a:t>Undersupply</a:t>
            </a:fld>
            <a:endParaRPr lang="en-US" sz="1400" dirty="0"/>
          </a:p>
        </p:txBody>
      </p:sp>
      <p:sp>
        <p:nvSpPr>
          <p:cNvPr id="9" name="Text Placeholder 3">
            <a:extLst>
              <a:ext uri="{FF2B5EF4-FFF2-40B4-BE49-F238E27FC236}">
                <a16:creationId xmlns:a16="http://schemas.microsoft.com/office/drawing/2014/main" id="{BB6EE8C0-D98E-4009-99B1-9DED6D081EDC}"/>
              </a:ext>
            </a:extLst>
          </p:cNvPr>
          <p:cNvSpPr>
            <a:spLocks noGrp="1"/>
          </p:cNvSpPr>
          <p:nvPr>
            <p:custDataLst>
              <p:tags r:id="rId10"/>
            </p:custDataLst>
          </p:nvPr>
        </p:nvSpPr>
        <p:spPr bwMode="auto">
          <a:xfrm>
            <a:off x="1384301" y="3086100"/>
            <a:ext cx="817563" cy="2349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r">
              <a:spcBef>
                <a:spcPct val="0"/>
              </a:spcBef>
              <a:spcAft>
                <a:spcPct val="0"/>
              </a:spcAft>
            </a:pPr>
            <a:fld id="{7309EB85-80D1-49EE-9072-F65FDE7626A0}" type="datetime'''Over''''''s''''''''''''''''u''''p''p''l''''''y'">
              <a:rPr lang="en-US" altLang="en-US" sz="1400" smtClean="0"/>
              <a:pPr algn="r">
                <a:spcBef>
                  <a:spcPct val="0"/>
                </a:spcBef>
                <a:spcAft>
                  <a:spcPct val="0"/>
                </a:spcAft>
              </a:pPr>
              <a:t>Oversupply</a:t>
            </a:fld>
            <a:endParaRPr lang="en-US" sz="1400" dirty="0"/>
          </a:p>
        </p:txBody>
      </p:sp>
      <p:sp>
        <p:nvSpPr>
          <p:cNvPr id="11" name="Text Placeholder 3">
            <a:extLst>
              <a:ext uri="{FF2B5EF4-FFF2-40B4-BE49-F238E27FC236}">
                <a16:creationId xmlns:a16="http://schemas.microsoft.com/office/drawing/2014/main" id="{244E5AEE-74D8-469A-BC3C-7FDB9D91D91D}"/>
              </a:ext>
            </a:extLst>
          </p:cNvPr>
          <p:cNvSpPr>
            <a:spLocks noGrp="1"/>
          </p:cNvSpPr>
          <p:nvPr>
            <p:custDataLst>
              <p:tags r:id="rId11"/>
            </p:custDataLst>
          </p:nvPr>
        </p:nvSpPr>
        <p:spPr bwMode="gray">
          <a:xfrm>
            <a:off x="2725738" y="2825750"/>
            <a:ext cx="776288" cy="2349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lgn="ctr">
              <a:spcBef>
                <a:spcPct val="0"/>
              </a:spcBef>
              <a:spcAft>
                <a:spcPct val="0"/>
              </a:spcAft>
            </a:pPr>
            <a:fld id="{D3F6E745-5CFA-450B-A0F5-360D6536A917}" type="datetime'''''''''''''''''''1'',''3''''6''''''9,3''''''3''''''''''''0'''">
              <a:rPr lang="en-US" altLang="en-US" sz="1400" b="1" smtClean="0"/>
              <a:pPr algn="ctr">
                <a:spcBef>
                  <a:spcPct val="0"/>
                </a:spcBef>
                <a:spcAft>
                  <a:spcPct val="0"/>
                </a:spcAft>
              </a:pPr>
              <a:t>1,369,330</a:t>
            </a:fld>
            <a:endParaRPr lang="en-US" sz="1400" b="1" dirty="0"/>
          </a:p>
        </p:txBody>
      </p:sp>
      <p:sp>
        <p:nvSpPr>
          <p:cNvPr id="2" name="Title 1">
            <a:extLst>
              <a:ext uri="{FF2B5EF4-FFF2-40B4-BE49-F238E27FC236}">
                <a16:creationId xmlns:a16="http://schemas.microsoft.com/office/drawing/2014/main" id="{975E12F2-B109-47D9-9BEC-9A8F3DEFB57D}"/>
              </a:ext>
            </a:extLst>
          </p:cNvPr>
          <p:cNvSpPr>
            <a:spLocks noGrp="1"/>
          </p:cNvSpPr>
          <p:nvPr>
            <p:ph type="title"/>
          </p:nvPr>
        </p:nvSpPr>
        <p:spPr>
          <a:xfrm>
            <a:off x="630238" y="622300"/>
            <a:ext cx="10933112" cy="664797"/>
          </a:xfrm>
        </p:spPr>
        <p:txBody>
          <a:bodyPr vert="horz"/>
          <a:lstStyle/>
          <a:p>
            <a:r>
              <a:rPr lang="en-US" b="1" u="sng" dirty="0"/>
              <a:t>Baseline:</a:t>
            </a:r>
            <a:r>
              <a:rPr lang="en-US" b="1" dirty="0"/>
              <a:t> </a:t>
            </a:r>
            <a:r>
              <a:rPr lang="en-US" dirty="0"/>
              <a:t>With opportunity for progress in credentials to provide opportunities for Michiganders to fill high-demand positions in the workforce</a:t>
            </a:r>
          </a:p>
        </p:txBody>
      </p:sp>
      <p:sp>
        <p:nvSpPr>
          <p:cNvPr id="33" name="ee4pFootnotes">
            <a:extLst>
              <a:ext uri="{FF2B5EF4-FFF2-40B4-BE49-F238E27FC236}">
                <a16:creationId xmlns:a16="http://schemas.microsoft.com/office/drawing/2014/main" id="{0BE051B1-1F90-495B-9B42-5730B4F97ECF}"/>
              </a:ext>
            </a:extLst>
          </p:cNvPr>
          <p:cNvSpPr>
            <a:spLocks noChangeArrowheads="1"/>
          </p:cNvSpPr>
          <p:nvPr/>
        </p:nvSpPr>
        <p:spPr bwMode="auto">
          <a:xfrm>
            <a:off x="630000" y="6282939"/>
            <a:ext cx="9030914"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mj-lt"/>
                <a:sym typeface="Roboto" panose="02000000000000000000" pitchFamily="2" charset="0"/>
              </a:rPr>
              <a:t>Note: Represents top 15 occupations for key industries (Agriculture, Construction, Energy, Healthcare, Information Technology, and Manufacturing)</a:t>
            </a:r>
          </a:p>
          <a:p>
            <a:pPr>
              <a:lnSpc>
                <a:spcPct val="90000"/>
              </a:lnSpc>
            </a:pPr>
            <a:r>
              <a:rPr lang="en-US" sz="1000" dirty="0">
                <a:solidFill>
                  <a:srgbClr val="7F7F7F">
                    <a:lumMod val="50000"/>
                  </a:srgbClr>
                </a:solidFill>
                <a:latin typeface="+mj-lt"/>
                <a:sym typeface="Roboto" panose="02000000000000000000" pitchFamily="2" charset="0"/>
              </a:rPr>
              <a:t>Source: Department of Technology, Management and Budget, Bureau of Labor Market Information and Strategic Initiatives - Industry Cluster Workforce Analysis</a:t>
            </a:r>
          </a:p>
        </p:txBody>
      </p:sp>
      <p:sp>
        <p:nvSpPr>
          <p:cNvPr id="76" name="TextBox 75">
            <a:extLst>
              <a:ext uri="{FF2B5EF4-FFF2-40B4-BE49-F238E27FC236}">
                <a16:creationId xmlns:a16="http://schemas.microsoft.com/office/drawing/2014/main" id="{78E12729-2303-4497-9D03-18273FD4D548}"/>
              </a:ext>
            </a:extLst>
          </p:cNvPr>
          <p:cNvSpPr txBox="1"/>
          <p:nvPr/>
        </p:nvSpPr>
        <p:spPr>
          <a:xfrm>
            <a:off x="630238" y="1777796"/>
            <a:ext cx="10933112" cy="24622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600" dirty="0">
                <a:solidFill>
                  <a:srgbClr val="575757"/>
                </a:solidFill>
                <a:latin typeface="+mj-lt"/>
                <a:sym typeface="Trebuchet MS" panose="020B0603020202020204" pitchFamily="34" charset="0"/>
              </a:rPr>
              <a:t>2019 analysis of occupational supply and demand in the Michigan labor market</a:t>
            </a:r>
            <a:endParaRPr lang="en-US" sz="1600" dirty="0">
              <a:solidFill>
                <a:srgbClr val="575757"/>
              </a:solidFill>
              <a:latin typeface="+mj-lt"/>
            </a:endParaRPr>
          </a:p>
        </p:txBody>
      </p:sp>
      <p:sp>
        <p:nvSpPr>
          <p:cNvPr id="229" name="Rectangle 228">
            <a:extLst>
              <a:ext uri="{FF2B5EF4-FFF2-40B4-BE49-F238E27FC236}">
                <a16:creationId xmlns:a16="http://schemas.microsoft.com/office/drawing/2014/main" id="{3A2E6B48-A342-4EAD-BBF2-34F4D64D0787}"/>
              </a:ext>
            </a:extLst>
          </p:cNvPr>
          <p:cNvSpPr/>
          <p:nvPr>
            <p:custDataLst>
              <p:tags r:id="rId12"/>
            </p:custDataLst>
          </p:nvPr>
        </p:nvSpPr>
        <p:spPr bwMode="gray">
          <a:xfrm>
            <a:off x="5086350" y="4989513"/>
            <a:ext cx="250825" cy="187325"/>
          </a:xfrm>
          <a:prstGeom prst="rect">
            <a:avLst/>
          </a:prstGeom>
          <a:solidFill>
            <a:srgbClr val="C5ECF4"/>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30" name="Rectangle 229">
            <a:extLst>
              <a:ext uri="{FF2B5EF4-FFF2-40B4-BE49-F238E27FC236}">
                <a16:creationId xmlns:a16="http://schemas.microsoft.com/office/drawing/2014/main" id="{33A21EE8-944F-4CDC-B38B-0A63C0D5A080}"/>
              </a:ext>
            </a:extLst>
          </p:cNvPr>
          <p:cNvSpPr/>
          <p:nvPr>
            <p:custDataLst>
              <p:tags r:id="rId13"/>
            </p:custDataLst>
          </p:nvPr>
        </p:nvSpPr>
        <p:spPr bwMode="gray">
          <a:xfrm>
            <a:off x="5086350" y="5275263"/>
            <a:ext cx="250825" cy="187325"/>
          </a:xfrm>
          <a:prstGeom prst="rect">
            <a:avLst/>
          </a:prstGeom>
          <a:solidFill>
            <a:srgbClr val="135B6A"/>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31" name="Rectangle 230">
            <a:extLst>
              <a:ext uri="{FF2B5EF4-FFF2-40B4-BE49-F238E27FC236}">
                <a16:creationId xmlns:a16="http://schemas.microsoft.com/office/drawing/2014/main" id="{2DE4CD68-9568-4198-80AF-35ED7B1710EE}"/>
              </a:ext>
            </a:extLst>
          </p:cNvPr>
          <p:cNvSpPr/>
          <p:nvPr>
            <p:custDataLst>
              <p:tags r:id="rId14"/>
            </p:custDataLst>
          </p:nvPr>
        </p:nvSpPr>
        <p:spPr bwMode="gray">
          <a:xfrm>
            <a:off x="5086350" y="5795963"/>
            <a:ext cx="250825" cy="187325"/>
          </a:xfrm>
          <a:prstGeom prst="rect">
            <a:avLst/>
          </a:prstGeom>
          <a:solidFill>
            <a:srgbClr val="51C6DF"/>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32" name="Rectangle 231">
            <a:extLst>
              <a:ext uri="{FF2B5EF4-FFF2-40B4-BE49-F238E27FC236}">
                <a16:creationId xmlns:a16="http://schemas.microsoft.com/office/drawing/2014/main" id="{C52C7567-502F-4E5C-BCA1-677A4CE048E1}"/>
              </a:ext>
            </a:extLst>
          </p:cNvPr>
          <p:cNvSpPr/>
          <p:nvPr>
            <p:custDataLst>
              <p:tags r:id="rId15"/>
            </p:custDataLst>
          </p:nvPr>
        </p:nvSpPr>
        <p:spPr bwMode="gray">
          <a:xfrm>
            <a:off x="6802438" y="4989513"/>
            <a:ext cx="250825" cy="187325"/>
          </a:xfrm>
          <a:prstGeom prst="rect">
            <a:avLst/>
          </a:prstGeom>
          <a:solidFill>
            <a:schemeClr val="accent6"/>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34" name="Rectangle 233">
            <a:extLst>
              <a:ext uri="{FF2B5EF4-FFF2-40B4-BE49-F238E27FC236}">
                <a16:creationId xmlns:a16="http://schemas.microsoft.com/office/drawing/2014/main" id="{71C5C82B-A20D-4C32-B076-B64577822D3C}"/>
              </a:ext>
            </a:extLst>
          </p:cNvPr>
          <p:cNvSpPr/>
          <p:nvPr>
            <p:custDataLst>
              <p:tags r:id="rId16"/>
            </p:custDataLst>
          </p:nvPr>
        </p:nvSpPr>
        <p:spPr bwMode="gray">
          <a:xfrm>
            <a:off x="6802438" y="5275263"/>
            <a:ext cx="250825" cy="187325"/>
          </a:xfrm>
          <a:prstGeom prst="rect">
            <a:avLst/>
          </a:prstGeom>
          <a:solidFill>
            <a:srgbClr val="9A9A9A"/>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35" name="Rectangle 234">
            <a:extLst>
              <a:ext uri="{FF2B5EF4-FFF2-40B4-BE49-F238E27FC236}">
                <a16:creationId xmlns:a16="http://schemas.microsoft.com/office/drawing/2014/main" id="{F179ED1D-887F-43C0-AA90-51CE66A302BB}"/>
              </a:ext>
            </a:extLst>
          </p:cNvPr>
          <p:cNvSpPr/>
          <p:nvPr>
            <p:custDataLst>
              <p:tags r:id="rId17"/>
            </p:custDataLst>
          </p:nvPr>
        </p:nvSpPr>
        <p:spPr bwMode="gray">
          <a:xfrm>
            <a:off x="6802438" y="5795963"/>
            <a:ext cx="250825" cy="187325"/>
          </a:xfrm>
          <a:prstGeom prst="rect">
            <a:avLst/>
          </a:prstGeom>
          <a:solidFill>
            <a:srgbClr val="4D4D4D"/>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92" name="Text Placeholder 3">
            <a:extLst>
              <a:ext uri="{FF2B5EF4-FFF2-40B4-BE49-F238E27FC236}">
                <a16:creationId xmlns:a16="http://schemas.microsoft.com/office/drawing/2014/main" id="{01032F95-1579-49D7-BD9C-D713DC3DC7AE}"/>
              </a:ext>
            </a:extLst>
          </p:cNvPr>
          <p:cNvSpPr>
            <a:spLocks noGrp="1"/>
          </p:cNvSpPr>
          <p:nvPr>
            <p:custDataLst>
              <p:tags r:id="rId18"/>
            </p:custDataLst>
          </p:nvPr>
        </p:nvSpPr>
        <p:spPr bwMode="auto">
          <a:xfrm>
            <a:off x="5387976" y="4968875"/>
            <a:ext cx="1243013" cy="2349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spcBef>
                <a:spcPct val="0"/>
              </a:spcBef>
              <a:spcAft>
                <a:spcPct val="0"/>
              </a:spcAft>
            </a:pPr>
            <a:fld id="{F5CD4DFB-F669-493F-8260-B232EE0079B9}" type="datetime'''A''''''''s''''s''ociat''''e'''' ''D''''''e''gr''e''e'''''">
              <a:rPr lang="en-US" altLang="en-US" sz="1400" smtClean="0">
                <a:effectLst/>
              </a:rPr>
              <a:pPr>
                <a:spcBef>
                  <a:spcPct val="0"/>
                </a:spcBef>
                <a:spcAft>
                  <a:spcPct val="0"/>
                </a:spcAft>
              </a:pPr>
              <a:t>Associate Degree</a:t>
            </a:fld>
            <a:endParaRPr lang="en-US" sz="1400" dirty="0"/>
          </a:p>
        </p:txBody>
      </p:sp>
      <p:sp>
        <p:nvSpPr>
          <p:cNvPr id="93" name="Text Placeholder 3">
            <a:extLst>
              <a:ext uri="{FF2B5EF4-FFF2-40B4-BE49-F238E27FC236}">
                <a16:creationId xmlns:a16="http://schemas.microsoft.com/office/drawing/2014/main" id="{F608C4DD-08D6-4785-8677-C763B63B2D34}"/>
              </a:ext>
            </a:extLst>
          </p:cNvPr>
          <p:cNvSpPr>
            <a:spLocks noGrp="1"/>
          </p:cNvSpPr>
          <p:nvPr>
            <p:custDataLst>
              <p:tags r:id="rId19"/>
            </p:custDataLst>
          </p:nvPr>
        </p:nvSpPr>
        <p:spPr bwMode="auto">
          <a:xfrm>
            <a:off x="5387975" y="5254625"/>
            <a:ext cx="1312863" cy="4699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spcBef>
                <a:spcPct val="0"/>
              </a:spcBef>
              <a:spcAft>
                <a:spcPct val="0"/>
              </a:spcAft>
            </a:pPr>
            <a:fld id="{A0E86F9A-2B04-4613-87FC-109A2C1FECA7}" type="datetime'''P''os''tsecondary'' &#10;''''Nond''egr''''ee'' A''''war''''''d'">
              <a:rPr lang="en-US" altLang="en-US" sz="1400" smtClean="0">
                <a:effectLst/>
              </a:rPr>
              <a:pPr>
                <a:spcBef>
                  <a:spcPct val="0"/>
                </a:spcBef>
                <a:spcAft>
                  <a:spcPct val="0"/>
                </a:spcAft>
              </a:pPr>
              <a:t>Postsecondary 
Nondegree Award</a:t>
            </a:fld>
            <a:endParaRPr lang="en-US" sz="1400" dirty="0"/>
          </a:p>
        </p:txBody>
      </p:sp>
      <p:sp>
        <p:nvSpPr>
          <p:cNvPr id="91" name="Text Placeholder 3">
            <a:extLst>
              <a:ext uri="{FF2B5EF4-FFF2-40B4-BE49-F238E27FC236}">
                <a16:creationId xmlns:a16="http://schemas.microsoft.com/office/drawing/2014/main" id="{4C17472D-731E-4543-AC75-47F20F9255DE}"/>
              </a:ext>
            </a:extLst>
          </p:cNvPr>
          <p:cNvSpPr>
            <a:spLocks noGrp="1"/>
          </p:cNvSpPr>
          <p:nvPr>
            <p:custDataLst>
              <p:tags r:id="rId20"/>
            </p:custDataLst>
          </p:nvPr>
        </p:nvSpPr>
        <p:spPr bwMode="auto">
          <a:xfrm>
            <a:off x="5387975" y="5775325"/>
            <a:ext cx="1308100" cy="2349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spcBef>
                <a:spcPct val="0"/>
              </a:spcBef>
              <a:spcAft>
                <a:spcPct val="0"/>
              </a:spcAft>
            </a:pPr>
            <a:fld id="{73B83417-BE00-4DE2-9C12-419CF50A41AB}" type="datetime'B''''ac''h''e''l''''o''''r''’s'''''' ''''De''''''''gr''ee'''">
              <a:rPr lang="en-US" altLang="en-US" sz="1400" smtClean="0">
                <a:effectLst/>
              </a:rPr>
              <a:pPr>
                <a:spcBef>
                  <a:spcPct val="0"/>
                </a:spcBef>
                <a:spcAft>
                  <a:spcPct val="0"/>
                </a:spcAft>
              </a:pPr>
              <a:t>Bachelor’s Degree</a:t>
            </a:fld>
            <a:endParaRPr lang="en-US" sz="1400" dirty="0"/>
          </a:p>
        </p:txBody>
      </p:sp>
      <p:sp>
        <p:nvSpPr>
          <p:cNvPr id="94" name="Text Placeholder 3">
            <a:extLst>
              <a:ext uri="{FF2B5EF4-FFF2-40B4-BE49-F238E27FC236}">
                <a16:creationId xmlns:a16="http://schemas.microsoft.com/office/drawing/2014/main" id="{28EDD534-B8FA-40BB-B64D-4AFBC75E9FB2}"/>
              </a:ext>
            </a:extLst>
          </p:cNvPr>
          <p:cNvSpPr>
            <a:spLocks noGrp="1"/>
          </p:cNvSpPr>
          <p:nvPr>
            <p:custDataLst>
              <p:tags r:id="rId21"/>
            </p:custDataLst>
          </p:nvPr>
        </p:nvSpPr>
        <p:spPr bwMode="auto">
          <a:xfrm>
            <a:off x="7104063" y="4968875"/>
            <a:ext cx="1493838" cy="2349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spcBef>
                <a:spcPct val="0"/>
              </a:spcBef>
              <a:spcAft>
                <a:spcPct val="0"/>
              </a:spcAft>
            </a:pPr>
            <a:fld id="{DF744013-E6FA-424A-B5FD-7C22A54A6576}" type="datetime'H''''''''ig''h'''' ''S''c''h''''oo''l ''D''ip''loma'">
              <a:rPr lang="en-US" altLang="en-US" sz="1400" smtClean="0">
                <a:effectLst/>
              </a:rPr>
              <a:pPr>
                <a:spcBef>
                  <a:spcPct val="0"/>
                </a:spcBef>
                <a:spcAft>
                  <a:spcPct val="0"/>
                </a:spcAft>
              </a:pPr>
              <a:t>High School Diploma</a:t>
            </a:fld>
            <a:endParaRPr lang="en-US" sz="1400" dirty="0"/>
          </a:p>
        </p:txBody>
      </p:sp>
      <p:sp>
        <p:nvSpPr>
          <p:cNvPr id="98" name="Text Placeholder 3">
            <a:extLst>
              <a:ext uri="{FF2B5EF4-FFF2-40B4-BE49-F238E27FC236}">
                <a16:creationId xmlns:a16="http://schemas.microsoft.com/office/drawing/2014/main" id="{FB4002D2-0878-41AC-B8D4-420499E8368E}"/>
              </a:ext>
            </a:extLst>
          </p:cNvPr>
          <p:cNvSpPr>
            <a:spLocks noGrp="1"/>
          </p:cNvSpPr>
          <p:nvPr>
            <p:custDataLst>
              <p:tags r:id="rId22"/>
            </p:custDataLst>
          </p:nvPr>
        </p:nvSpPr>
        <p:spPr bwMode="auto">
          <a:xfrm>
            <a:off x="7104064" y="5254625"/>
            <a:ext cx="2289175" cy="2349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spcBef>
                <a:spcPct val="0"/>
              </a:spcBef>
              <a:spcAft>
                <a:spcPct val="0"/>
              </a:spcAft>
            </a:pPr>
            <a:fld id="{137D02F6-C1B3-458F-AF27-7CD059DB77A3}" type="datetime'Doct''or''a''l o''''r'' ''''''P''ro''fession''al De''gr''ee'''">
              <a:rPr lang="en-US" altLang="en-US" sz="1400" smtClean="0">
                <a:effectLst/>
              </a:rPr>
              <a:pPr>
                <a:spcBef>
                  <a:spcPct val="0"/>
                </a:spcBef>
                <a:spcAft>
                  <a:spcPct val="0"/>
                </a:spcAft>
              </a:pPr>
              <a:t>Doctoral or Professional Degree</a:t>
            </a:fld>
            <a:endParaRPr lang="en-US" sz="1400" dirty="0"/>
          </a:p>
        </p:txBody>
      </p:sp>
      <p:sp>
        <p:nvSpPr>
          <p:cNvPr id="95" name="Text Placeholder 3">
            <a:extLst>
              <a:ext uri="{FF2B5EF4-FFF2-40B4-BE49-F238E27FC236}">
                <a16:creationId xmlns:a16="http://schemas.microsoft.com/office/drawing/2014/main" id="{BD7199B0-AEB7-4BE7-B7A6-59FEE94C875F}"/>
              </a:ext>
            </a:extLst>
          </p:cNvPr>
          <p:cNvSpPr>
            <a:spLocks noGrp="1"/>
          </p:cNvSpPr>
          <p:nvPr>
            <p:custDataLst>
              <p:tags r:id="rId23"/>
            </p:custDataLst>
          </p:nvPr>
        </p:nvSpPr>
        <p:spPr bwMode="auto">
          <a:xfrm>
            <a:off x="7104063" y="5775325"/>
            <a:ext cx="2420938" cy="2349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Roboto" panose="02000000000000000000" pitchFamily="2"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Roboto" panose="02000000000000000000" pitchFamily="2"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Roboto" panose="02000000000000000000" pitchFamily="2"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Roboto" panose="02000000000000000000" pitchFamily="2"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Roboto" panose="02000000000000000000" pitchFamily="2"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Roboto" panose="02000000000000000000" pitchFamily="2"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Roboto" panose="02000000000000000000" pitchFamily="2"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Roboto" panose="02000000000000000000" pitchFamily="2" charset="0"/>
              </a:defRPr>
            </a:lvl9pPr>
          </a:lstStyle>
          <a:p>
            <a:pPr>
              <a:spcBef>
                <a:spcPct val="0"/>
              </a:spcBef>
              <a:spcAft>
                <a:spcPct val="0"/>
              </a:spcAft>
            </a:pPr>
            <a:fld id="{3C700162-EBA0-4E6D-9237-4C5872C9C84D}" type="datetime'''No'' ''Fo''r''mal'' Educ''atio''nal'' C''redent''ial'''">
              <a:rPr lang="en-US" altLang="en-US" sz="1400" smtClean="0">
                <a:effectLst/>
              </a:rPr>
              <a:pPr>
                <a:spcBef>
                  <a:spcPct val="0"/>
                </a:spcBef>
                <a:spcAft>
                  <a:spcPct val="0"/>
                </a:spcAft>
              </a:pPr>
              <a:t>No Formal Educational Credential</a:t>
            </a:fld>
            <a:endParaRPr lang="en-US" sz="1400" dirty="0"/>
          </a:p>
        </p:txBody>
      </p:sp>
    </p:spTree>
    <p:extLst>
      <p:ext uri="{BB962C8B-B14F-4D97-AF65-F5344CB8AC3E}">
        <p14:creationId xmlns:p14="http://schemas.microsoft.com/office/powerpoint/2010/main" val="1906680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32BD770-30AF-419A-AB34-52FA16FFB5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5" name="think-cell data - do not delete" hidden="1">
                        <a:extLst>
                          <a:ext uri="{FF2B5EF4-FFF2-40B4-BE49-F238E27FC236}">
                            <a16:creationId xmlns:a16="http://schemas.microsoft.com/office/drawing/2014/main" id="{932BD770-30AF-419A-AB34-52FA16FFB5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630000" y="622800"/>
            <a:ext cx="10933350" cy="664797"/>
          </a:xfrm>
        </p:spPr>
        <p:txBody>
          <a:bodyPr vert="horz"/>
          <a:lstStyle/>
          <a:p>
            <a:r>
              <a:rPr lang="en-US" b="1" u="sng" dirty="0"/>
              <a:t>Baseline:</a:t>
            </a:r>
            <a:r>
              <a:rPr lang="en-US" dirty="0"/>
              <a:t> Michigan's enrollment is declining faster than national average and opportunity for increased completion rates in 2-year institutions</a:t>
            </a:r>
          </a:p>
        </p:txBody>
      </p:sp>
      <p:sp>
        <p:nvSpPr>
          <p:cNvPr id="13" name="TextBox 12">
            <a:extLst>
              <a:ext uri="{FF2B5EF4-FFF2-40B4-BE49-F238E27FC236}">
                <a16:creationId xmlns:a16="http://schemas.microsoft.com/office/drawing/2014/main" id="{7420513B-8620-5B3F-CD11-280B9D14B3A0}"/>
              </a:ext>
            </a:extLst>
          </p:cNvPr>
          <p:cNvSpPr txBox="1"/>
          <p:nvPr/>
        </p:nvSpPr>
        <p:spPr>
          <a:xfrm>
            <a:off x="630000" y="2640338"/>
            <a:ext cx="1734195" cy="46166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dirty="0">
                <a:solidFill>
                  <a:schemeClr val="tx2"/>
                </a:solidFill>
              </a:rPr>
              <a:t>420,500</a:t>
            </a:r>
          </a:p>
        </p:txBody>
      </p:sp>
      <p:sp>
        <p:nvSpPr>
          <p:cNvPr id="2" name="TextBox 1">
            <a:extLst>
              <a:ext uri="{FF2B5EF4-FFF2-40B4-BE49-F238E27FC236}">
                <a16:creationId xmlns:a16="http://schemas.microsoft.com/office/drawing/2014/main" id="{473D104C-24BF-44A6-F07D-31CB4B0BF478}"/>
              </a:ext>
            </a:extLst>
          </p:cNvPr>
          <p:cNvSpPr txBox="1"/>
          <p:nvPr/>
        </p:nvSpPr>
        <p:spPr>
          <a:xfrm>
            <a:off x="630000" y="3069283"/>
            <a:ext cx="1734195" cy="64633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US" sz="1400" dirty="0">
                <a:solidFill>
                  <a:schemeClr val="tx1"/>
                </a:solidFill>
              </a:rPr>
              <a:t>students enrolled at </a:t>
            </a:r>
            <a:br>
              <a:rPr lang="en-US" sz="1400" dirty="0">
                <a:solidFill>
                  <a:schemeClr val="tx1"/>
                </a:solidFill>
              </a:rPr>
            </a:br>
            <a:r>
              <a:rPr lang="en-US" sz="1400" dirty="0">
                <a:solidFill>
                  <a:schemeClr val="tx1"/>
                </a:solidFill>
              </a:rPr>
              <a:t>4-year higher education institutions in 2020-21</a:t>
            </a:r>
          </a:p>
        </p:txBody>
      </p:sp>
      <p:sp>
        <p:nvSpPr>
          <p:cNvPr id="6" name="TextBox 5">
            <a:extLst>
              <a:ext uri="{FF2B5EF4-FFF2-40B4-BE49-F238E27FC236}">
                <a16:creationId xmlns:a16="http://schemas.microsoft.com/office/drawing/2014/main" id="{467A5A8E-8976-2810-1C97-74BF25CE7065}"/>
              </a:ext>
            </a:extLst>
          </p:cNvPr>
          <p:cNvSpPr txBox="1"/>
          <p:nvPr/>
        </p:nvSpPr>
        <p:spPr>
          <a:xfrm>
            <a:off x="630000" y="4381304"/>
            <a:ext cx="1734195" cy="46166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dirty="0">
                <a:solidFill>
                  <a:schemeClr val="tx2"/>
                </a:solidFill>
              </a:rPr>
              <a:t>61%</a:t>
            </a:r>
          </a:p>
        </p:txBody>
      </p:sp>
      <p:sp>
        <p:nvSpPr>
          <p:cNvPr id="7" name="TextBox 6">
            <a:extLst>
              <a:ext uri="{FF2B5EF4-FFF2-40B4-BE49-F238E27FC236}">
                <a16:creationId xmlns:a16="http://schemas.microsoft.com/office/drawing/2014/main" id="{46CA9C71-6377-916D-B15D-2DC8511540DB}"/>
              </a:ext>
            </a:extLst>
          </p:cNvPr>
          <p:cNvSpPr txBox="1"/>
          <p:nvPr/>
        </p:nvSpPr>
        <p:spPr>
          <a:xfrm>
            <a:off x="630000" y="4785586"/>
            <a:ext cx="1734195" cy="7386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US" sz="1400" dirty="0">
                <a:solidFill>
                  <a:schemeClr val="tx1"/>
                </a:solidFill>
              </a:rPr>
              <a:t>6-year completion</a:t>
            </a:r>
            <a:br>
              <a:rPr lang="en-US" sz="1400" dirty="0">
                <a:solidFill>
                  <a:schemeClr val="tx1"/>
                </a:solidFill>
              </a:rPr>
            </a:br>
            <a:r>
              <a:rPr lang="en-US" sz="1400" dirty="0">
                <a:solidFill>
                  <a:schemeClr val="tx1"/>
                </a:solidFill>
              </a:rPr>
              <a:t> rate at 4-year higher education institutions</a:t>
            </a:r>
          </a:p>
        </p:txBody>
      </p:sp>
      <p:grpSp>
        <p:nvGrpSpPr>
          <p:cNvPr id="10" name="Group 9">
            <a:extLst>
              <a:ext uri="{FF2B5EF4-FFF2-40B4-BE49-F238E27FC236}">
                <a16:creationId xmlns:a16="http://schemas.microsoft.com/office/drawing/2014/main" id="{8EBFE2F5-4E77-0DB0-814D-A9F82F96DA14}"/>
              </a:ext>
            </a:extLst>
          </p:cNvPr>
          <p:cNvGrpSpPr>
            <a:grpSpLocks noChangeAspect="1"/>
          </p:cNvGrpSpPr>
          <p:nvPr/>
        </p:nvGrpSpPr>
        <p:grpSpPr>
          <a:xfrm>
            <a:off x="2473313" y="2905369"/>
            <a:ext cx="306910" cy="306910"/>
            <a:chOff x="982662" y="1847850"/>
            <a:chExt cx="269875" cy="269875"/>
          </a:xfrm>
        </p:grpSpPr>
        <p:sp>
          <p:nvSpPr>
            <p:cNvPr id="11" name="Oval 50">
              <a:extLst>
                <a:ext uri="{FF2B5EF4-FFF2-40B4-BE49-F238E27FC236}">
                  <a16:creationId xmlns:a16="http://schemas.microsoft.com/office/drawing/2014/main" id="{5E6BD07A-1B40-FF89-5C52-702B45538F19}"/>
                </a:ext>
              </a:extLst>
            </p:cNvPr>
            <p:cNvSpPr>
              <a:spLocks noChangeArrowheads="1"/>
            </p:cNvSpPr>
            <p:nvPr/>
          </p:nvSpPr>
          <p:spPr bwMode="auto">
            <a:xfrm>
              <a:off x="982662" y="1847850"/>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bg1"/>
                </a:solidFill>
              </a:endParaRPr>
            </a:p>
          </p:txBody>
        </p:sp>
        <p:sp>
          <p:nvSpPr>
            <p:cNvPr id="12" name="Freeform 51">
              <a:extLst>
                <a:ext uri="{FF2B5EF4-FFF2-40B4-BE49-F238E27FC236}">
                  <a16:creationId xmlns:a16="http://schemas.microsoft.com/office/drawing/2014/main" id="{E57F609F-CF3D-F135-E959-A51C067A36B4}"/>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bg1"/>
                </a:solidFill>
              </a:endParaRPr>
            </a:p>
          </p:txBody>
        </p:sp>
      </p:grpSp>
      <p:grpSp>
        <p:nvGrpSpPr>
          <p:cNvPr id="14" name="Group 13">
            <a:extLst>
              <a:ext uri="{FF2B5EF4-FFF2-40B4-BE49-F238E27FC236}">
                <a16:creationId xmlns:a16="http://schemas.microsoft.com/office/drawing/2014/main" id="{F2F6E600-6DE4-22CF-D7A0-063A074A6D1E}"/>
              </a:ext>
            </a:extLst>
          </p:cNvPr>
          <p:cNvGrpSpPr>
            <a:grpSpLocks noChangeAspect="1"/>
          </p:cNvGrpSpPr>
          <p:nvPr/>
        </p:nvGrpSpPr>
        <p:grpSpPr>
          <a:xfrm>
            <a:off x="2473313" y="4785760"/>
            <a:ext cx="306910" cy="306910"/>
            <a:chOff x="982662" y="1847850"/>
            <a:chExt cx="269875" cy="269875"/>
          </a:xfrm>
        </p:grpSpPr>
        <p:sp>
          <p:nvSpPr>
            <p:cNvPr id="15" name="Oval 50">
              <a:extLst>
                <a:ext uri="{FF2B5EF4-FFF2-40B4-BE49-F238E27FC236}">
                  <a16:creationId xmlns:a16="http://schemas.microsoft.com/office/drawing/2014/main" id="{AB1145F8-9CCE-0838-BBC4-D3BBE6B0C60F}"/>
                </a:ext>
              </a:extLst>
            </p:cNvPr>
            <p:cNvSpPr>
              <a:spLocks noChangeArrowheads="1"/>
            </p:cNvSpPr>
            <p:nvPr/>
          </p:nvSpPr>
          <p:spPr bwMode="auto">
            <a:xfrm>
              <a:off x="982662" y="1847850"/>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bg1"/>
                </a:solidFill>
              </a:endParaRPr>
            </a:p>
          </p:txBody>
        </p:sp>
        <p:sp>
          <p:nvSpPr>
            <p:cNvPr id="16" name="Freeform 51">
              <a:extLst>
                <a:ext uri="{FF2B5EF4-FFF2-40B4-BE49-F238E27FC236}">
                  <a16:creationId xmlns:a16="http://schemas.microsoft.com/office/drawing/2014/main" id="{489B92BC-98CB-D5AF-3B15-0732D429461D}"/>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bg1"/>
                </a:solidFill>
              </a:endParaRPr>
            </a:p>
          </p:txBody>
        </p:sp>
      </p:grpSp>
      <p:sp>
        <p:nvSpPr>
          <p:cNvPr id="17" name="Oval 16">
            <a:extLst>
              <a:ext uri="{FF2B5EF4-FFF2-40B4-BE49-F238E27FC236}">
                <a16:creationId xmlns:a16="http://schemas.microsoft.com/office/drawing/2014/main" id="{9991D7AA-3F64-9752-5DA0-854F400827B3}"/>
              </a:ext>
            </a:extLst>
          </p:cNvPr>
          <p:cNvSpPr/>
          <p:nvPr/>
        </p:nvSpPr>
        <p:spPr>
          <a:xfrm>
            <a:off x="3353599" y="3233074"/>
            <a:ext cx="873283" cy="452475"/>
          </a:xfrm>
          <a:prstGeom prst="ellipse">
            <a:avLst/>
          </a:prstGeom>
          <a:noFill/>
          <a:ln w="9525" cap="rnd" cmpd="sng" algn="ctr">
            <a:solidFill>
              <a:schemeClr val="accent5"/>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b="1" dirty="0">
                <a:solidFill>
                  <a:schemeClr val="tx1"/>
                </a:solidFill>
              </a:rPr>
              <a:t>-2.2%</a:t>
            </a:r>
          </a:p>
        </p:txBody>
      </p:sp>
      <p:sp>
        <p:nvSpPr>
          <p:cNvPr id="18" name="TextBox 17">
            <a:extLst>
              <a:ext uri="{FF2B5EF4-FFF2-40B4-BE49-F238E27FC236}">
                <a16:creationId xmlns:a16="http://schemas.microsoft.com/office/drawing/2014/main" id="{94D76231-541D-1D4E-875D-D5DC452FFC6A}"/>
              </a:ext>
            </a:extLst>
          </p:cNvPr>
          <p:cNvSpPr txBox="1"/>
          <p:nvPr/>
        </p:nvSpPr>
        <p:spPr>
          <a:xfrm>
            <a:off x="3259784" y="2649414"/>
            <a:ext cx="1051241"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600" dirty="0">
                <a:solidFill>
                  <a:schemeClr val="tx1"/>
                </a:solidFill>
              </a:rPr>
              <a:t>10-year CAGR</a:t>
            </a:r>
          </a:p>
        </p:txBody>
      </p:sp>
      <p:cxnSp>
        <p:nvCxnSpPr>
          <p:cNvPr id="19" name="Straight Connector 18">
            <a:extLst>
              <a:ext uri="{FF2B5EF4-FFF2-40B4-BE49-F238E27FC236}">
                <a16:creationId xmlns:a16="http://schemas.microsoft.com/office/drawing/2014/main" id="{6E95845F-5AD4-4E70-9B36-49AC08BC8224}"/>
              </a:ext>
            </a:extLst>
          </p:cNvPr>
          <p:cNvCxnSpPr/>
          <p:nvPr/>
        </p:nvCxnSpPr>
        <p:spPr>
          <a:xfrm>
            <a:off x="3307567" y="3161383"/>
            <a:ext cx="955674" cy="0"/>
          </a:xfrm>
          <a:prstGeom prst="line">
            <a:avLst/>
          </a:prstGeom>
          <a:ln w="19050" cap="rnd">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3CB322F-5BED-B2E0-0E37-BF8360B5D147}"/>
              </a:ext>
            </a:extLst>
          </p:cNvPr>
          <p:cNvSpPr/>
          <p:nvPr/>
        </p:nvSpPr>
        <p:spPr>
          <a:xfrm>
            <a:off x="4660659" y="3233074"/>
            <a:ext cx="873283" cy="452475"/>
          </a:xfrm>
          <a:prstGeom prst="ellipse">
            <a:avLst/>
          </a:prstGeom>
          <a:noFill/>
          <a:ln w="9525" cap="rnd" cmpd="sng" algn="ctr">
            <a:solidFill>
              <a:schemeClr val="accent5"/>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b="1" dirty="0">
                <a:solidFill>
                  <a:schemeClr val="tx1"/>
                </a:solidFill>
              </a:rPr>
              <a:t>-4.5%</a:t>
            </a:r>
          </a:p>
        </p:txBody>
      </p:sp>
      <p:sp>
        <p:nvSpPr>
          <p:cNvPr id="21" name="TextBox 20">
            <a:extLst>
              <a:ext uri="{FF2B5EF4-FFF2-40B4-BE49-F238E27FC236}">
                <a16:creationId xmlns:a16="http://schemas.microsoft.com/office/drawing/2014/main" id="{73623EC1-F1F5-9A4A-24D9-9651AC8290D6}"/>
              </a:ext>
            </a:extLst>
          </p:cNvPr>
          <p:cNvSpPr txBox="1"/>
          <p:nvPr/>
        </p:nvSpPr>
        <p:spPr>
          <a:xfrm>
            <a:off x="4587838" y="2649414"/>
            <a:ext cx="1077906"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600" dirty="0">
                <a:solidFill>
                  <a:schemeClr val="tx1"/>
                </a:solidFill>
              </a:rPr>
              <a:t>2020-21 YoY change</a:t>
            </a:r>
          </a:p>
        </p:txBody>
      </p:sp>
      <p:cxnSp>
        <p:nvCxnSpPr>
          <p:cNvPr id="22" name="Straight Connector 21">
            <a:extLst>
              <a:ext uri="{FF2B5EF4-FFF2-40B4-BE49-F238E27FC236}">
                <a16:creationId xmlns:a16="http://schemas.microsoft.com/office/drawing/2014/main" id="{D4E3A4C4-2E14-1E13-5FC6-3109BC275061}"/>
              </a:ext>
            </a:extLst>
          </p:cNvPr>
          <p:cNvCxnSpPr/>
          <p:nvPr/>
        </p:nvCxnSpPr>
        <p:spPr>
          <a:xfrm>
            <a:off x="4601171" y="3161383"/>
            <a:ext cx="1051241" cy="0"/>
          </a:xfrm>
          <a:prstGeom prst="line">
            <a:avLst/>
          </a:prstGeom>
          <a:ln w="19050" cap="rnd">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51E5367-5794-D064-B586-23CA32C278E0}"/>
              </a:ext>
            </a:extLst>
          </p:cNvPr>
          <p:cNvSpPr txBox="1"/>
          <p:nvPr/>
        </p:nvSpPr>
        <p:spPr>
          <a:xfrm>
            <a:off x="2889342" y="4785586"/>
            <a:ext cx="2763070" cy="7386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600" dirty="0">
                <a:solidFill>
                  <a:schemeClr val="tx1"/>
                </a:solidFill>
              </a:rPr>
              <a:t>Michigan is performing on par with the </a:t>
            </a:r>
            <a:r>
              <a:rPr lang="en-US" sz="1600" b="1" dirty="0">
                <a:solidFill>
                  <a:schemeClr val="tx2"/>
                </a:solidFill>
              </a:rPr>
              <a:t>61% national average</a:t>
            </a:r>
          </a:p>
        </p:txBody>
      </p:sp>
      <p:cxnSp>
        <p:nvCxnSpPr>
          <p:cNvPr id="35" name="Straight Connector 34">
            <a:extLst>
              <a:ext uri="{FF2B5EF4-FFF2-40B4-BE49-F238E27FC236}">
                <a16:creationId xmlns:a16="http://schemas.microsoft.com/office/drawing/2014/main" id="{DBEB4DC8-3319-42A8-0AAA-883ED038FEC8}"/>
              </a:ext>
            </a:extLst>
          </p:cNvPr>
          <p:cNvCxnSpPr>
            <a:cxnSpLocks/>
          </p:cNvCxnSpPr>
          <p:nvPr/>
        </p:nvCxnSpPr>
        <p:spPr>
          <a:xfrm>
            <a:off x="630000" y="2122880"/>
            <a:ext cx="5022412" cy="0"/>
          </a:xfrm>
          <a:prstGeom prst="line">
            <a:avLst/>
          </a:prstGeom>
          <a:ln>
            <a:solidFill>
              <a:schemeClr val="tx2"/>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36" name="TextBox 35">
            <a:extLst>
              <a:ext uri="{FF2B5EF4-FFF2-40B4-BE49-F238E27FC236}">
                <a16:creationId xmlns:a16="http://schemas.microsoft.com/office/drawing/2014/main" id="{7702AAB7-C896-F2D4-4275-6A3BEE7AB8ED}"/>
              </a:ext>
            </a:extLst>
          </p:cNvPr>
          <p:cNvSpPr txBox="1"/>
          <p:nvPr/>
        </p:nvSpPr>
        <p:spPr>
          <a:xfrm>
            <a:off x="951428" y="1984380"/>
            <a:ext cx="1825874" cy="276999"/>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dirty="0">
                <a:solidFill>
                  <a:schemeClr val="tx2"/>
                </a:solidFill>
              </a:rPr>
              <a:t>4-year institutions</a:t>
            </a:r>
          </a:p>
        </p:txBody>
      </p:sp>
      <p:sp>
        <p:nvSpPr>
          <p:cNvPr id="38" name="TextBox 37">
            <a:extLst>
              <a:ext uri="{FF2B5EF4-FFF2-40B4-BE49-F238E27FC236}">
                <a16:creationId xmlns:a16="http://schemas.microsoft.com/office/drawing/2014/main" id="{78E67726-2445-5629-8F32-97ABF3C6629D}"/>
              </a:ext>
            </a:extLst>
          </p:cNvPr>
          <p:cNvSpPr txBox="1"/>
          <p:nvPr/>
        </p:nvSpPr>
        <p:spPr>
          <a:xfrm>
            <a:off x="6540938" y="2640338"/>
            <a:ext cx="1734195" cy="46166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dirty="0">
                <a:solidFill>
                  <a:schemeClr val="tx2"/>
                </a:solidFill>
              </a:rPr>
              <a:t>189,900</a:t>
            </a:r>
          </a:p>
        </p:txBody>
      </p:sp>
      <p:sp>
        <p:nvSpPr>
          <p:cNvPr id="39" name="TextBox 38">
            <a:extLst>
              <a:ext uri="{FF2B5EF4-FFF2-40B4-BE49-F238E27FC236}">
                <a16:creationId xmlns:a16="http://schemas.microsoft.com/office/drawing/2014/main" id="{B0B061B9-1E58-D496-8C9B-16CB344F52C5}"/>
              </a:ext>
            </a:extLst>
          </p:cNvPr>
          <p:cNvSpPr txBox="1"/>
          <p:nvPr/>
        </p:nvSpPr>
        <p:spPr>
          <a:xfrm>
            <a:off x="6540938" y="3069283"/>
            <a:ext cx="1734195" cy="64633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US" sz="1400" dirty="0">
                <a:solidFill>
                  <a:schemeClr val="tx1"/>
                </a:solidFill>
              </a:rPr>
              <a:t>students enrolled at </a:t>
            </a:r>
            <a:br>
              <a:rPr lang="en-US" sz="1400" dirty="0">
                <a:solidFill>
                  <a:schemeClr val="tx1"/>
                </a:solidFill>
              </a:rPr>
            </a:br>
            <a:r>
              <a:rPr lang="en-US" sz="1400" dirty="0">
                <a:solidFill>
                  <a:schemeClr val="tx1"/>
                </a:solidFill>
              </a:rPr>
              <a:t>2-year community colleges in 2020-21</a:t>
            </a:r>
          </a:p>
        </p:txBody>
      </p:sp>
      <p:sp>
        <p:nvSpPr>
          <p:cNvPr id="40" name="TextBox 39">
            <a:extLst>
              <a:ext uri="{FF2B5EF4-FFF2-40B4-BE49-F238E27FC236}">
                <a16:creationId xmlns:a16="http://schemas.microsoft.com/office/drawing/2014/main" id="{6A8B662E-1FCA-7D4B-129A-AD1ACB3B25B9}"/>
              </a:ext>
            </a:extLst>
          </p:cNvPr>
          <p:cNvSpPr txBox="1"/>
          <p:nvPr/>
        </p:nvSpPr>
        <p:spPr>
          <a:xfrm>
            <a:off x="6540938" y="4381304"/>
            <a:ext cx="1734195" cy="46166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dirty="0">
                <a:solidFill>
                  <a:schemeClr val="tx2"/>
                </a:solidFill>
              </a:rPr>
              <a:t>27%</a:t>
            </a:r>
          </a:p>
        </p:txBody>
      </p:sp>
      <p:sp>
        <p:nvSpPr>
          <p:cNvPr id="41" name="TextBox 40">
            <a:extLst>
              <a:ext uri="{FF2B5EF4-FFF2-40B4-BE49-F238E27FC236}">
                <a16:creationId xmlns:a16="http://schemas.microsoft.com/office/drawing/2014/main" id="{BB3D8E44-449A-7847-C44C-4829301FED39}"/>
              </a:ext>
            </a:extLst>
          </p:cNvPr>
          <p:cNvSpPr txBox="1"/>
          <p:nvPr/>
        </p:nvSpPr>
        <p:spPr>
          <a:xfrm>
            <a:off x="6540938" y="4785586"/>
            <a:ext cx="1734195" cy="7386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US" sz="1400" dirty="0">
                <a:solidFill>
                  <a:schemeClr val="tx1"/>
                </a:solidFill>
              </a:rPr>
              <a:t>completion rate at </a:t>
            </a:r>
            <a:br>
              <a:rPr lang="en-US" sz="1400" dirty="0">
                <a:solidFill>
                  <a:schemeClr val="tx1"/>
                </a:solidFill>
              </a:rPr>
            </a:br>
            <a:r>
              <a:rPr lang="en-US" sz="1400" dirty="0">
                <a:solidFill>
                  <a:schemeClr val="tx1"/>
                </a:solidFill>
              </a:rPr>
              <a:t>2-year community colleges</a:t>
            </a:r>
          </a:p>
        </p:txBody>
      </p:sp>
      <p:grpSp>
        <p:nvGrpSpPr>
          <p:cNvPr id="42" name="Group 41">
            <a:extLst>
              <a:ext uri="{FF2B5EF4-FFF2-40B4-BE49-F238E27FC236}">
                <a16:creationId xmlns:a16="http://schemas.microsoft.com/office/drawing/2014/main" id="{D3C6ABCF-24B9-2242-7055-922AD9AFE158}"/>
              </a:ext>
            </a:extLst>
          </p:cNvPr>
          <p:cNvGrpSpPr>
            <a:grpSpLocks noChangeAspect="1"/>
          </p:cNvGrpSpPr>
          <p:nvPr/>
        </p:nvGrpSpPr>
        <p:grpSpPr>
          <a:xfrm>
            <a:off x="8384251" y="2902514"/>
            <a:ext cx="306910" cy="306910"/>
            <a:chOff x="982662" y="1847850"/>
            <a:chExt cx="269875" cy="269875"/>
          </a:xfrm>
        </p:grpSpPr>
        <p:sp>
          <p:nvSpPr>
            <p:cNvPr id="43" name="Oval 50">
              <a:extLst>
                <a:ext uri="{FF2B5EF4-FFF2-40B4-BE49-F238E27FC236}">
                  <a16:creationId xmlns:a16="http://schemas.microsoft.com/office/drawing/2014/main" id="{343BA000-4FFB-992C-285D-AD7CD4EF68C1}"/>
                </a:ext>
              </a:extLst>
            </p:cNvPr>
            <p:cNvSpPr>
              <a:spLocks noChangeArrowheads="1"/>
            </p:cNvSpPr>
            <p:nvPr/>
          </p:nvSpPr>
          <p:spPr bwMode="auto">
            <a:xfrm>
              <a:off x="982662" y="1847850"/>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bg1"/>
                </a:solidFill>
              </a:endParaRPr>
            </a:p>
          </p:txBody>
        </p:sp>
        <p:sp>
          <p:nvSpPr>
            <p:cNvPr id="44" name="Freeform 51">
              <a:extLst>
                <a:ext uri="{FF2B5EF4-FFF2-40B4-BE49-F238E27FC236}">
                  <a16:creationId xmlns:a16="http://schemas.microsoft.com/office/drawing/2014/main" id="{F4613A9D-84E7-2DA6-3D78-FEA751D861E2}"/>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bg1"/>
                </a:solidFill>
              </a:endParaRPr>
            </a:p>
          </p:txBody>
        </p:sp>
      </p:grpSp>
      <p:grpSp>
        <p:nvGrpSpPr>
          <p:cNvPr id="45" name="Group 44">
            <a:extLst>
              <a:ext uri="{FF2B5EF4-FFF2-40B4-BE49-F238E27FC236}">
                <a16:creationId xmlns:a16="http://schemas.microsoft.com/office/drawing/2014/main" id="{BC74492B-BE70-41B6-0E17-E7D06BC21B85}"/>
              </a:ext>
            </a:extLst>
          </p:cNvPr>
          <p:cNvGrpSpPr>
            <a:grpSpLocks noChangeAspect="1"/>
          </p:cNvGrpSpPr>
          <p:nvPr/>
        </p:nvGrpSpPr>
        <p:grpSpPr>
          <a:xfrm>
            <a:off x="8384251" y="4803166"/>
            <a:ext cx="306910" cy="306910"/>
            <a:chOff x="982662" y="1847850"/>
            <a:chExt cx="269875" cy="269875"/>
          </a:xfrm>
        </p:grpSpPr>
        <p:sp>
          <p:nvSpPr>
            <p:cNvPr id="46" name="Oval 50">
              <a:extLst>
                <a:ext uri="{FF2B5EF4-FFF2-40B4-BE49-F238E27FC236}">
                  <a16:creationId xmlns:a16="http://schemas.microsoft.com/office/drawing/2014/main" id="{609617CA-61ED-B771-1AB2-423BCB7784A7}"/>
                </a:ext>
              </a:extLst>
            </p:cNvPr>
            <p:cNvSpPr>
              <a:spLocks noChangeArrowheads="1"/>
            </p:cNvSpPr>
            <p:nvPr/>
          </p:nvSpPr>
          <p:spPr bwMode="auto">
            <a:xfrm>
              <a:off x="982662" y="1847850"/>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bg1"/>
                </a:solidFill>
              </a:endParaRPr>
            </a:p>
          </p:txBody>
        </p:sp>
        <p:sp>
          <p:nvSpPr>
            <p:cNvPr id="47" name="Freeform 51">
              <a:extLst>
                <a:ext uri="{FF2B5EF4-FFF2-40B4-BE49-F238E27FC236}">
                  <a16:creationId xmlns:a16="http://schemas.microsoft.com/office/drawing/2014/main" id="{99912A17-2589-9FAC-901C-F437A6147EC9}"/>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bg1"/>
                </a:solidFill>
              </a:endParaRPr>
            </a:p>
          </p:txBody>
        </p:sp>
      </p:grpSp>
      <p:sp>
        <p:nvSpPr>
          <p:cNvPr id="48" name="Oval 47">
            <a:extLst>
              <a:ext uri="{FF2B5EF4-FFF2-40B4-BE49-F238E27FC236}">
                <a16:creationId xmlns:a16="http://schemas.microsoft.com/office/drawing/2014/main" id="{C31637A1-BB77-E5EE-C0FB-A332B6CCDFF7}"/>
              </a:ext>
            </a:extLst>
          </p:cNvPr>
          <p:cNvSpPr/>
          <p:nvPr/>
        </p:nvSpPr>
        <p:spPr>
          <a:xfrm>
            <a:off x="9190575" y="3233074"/>
            <a:ext cx="873283" cy="452475"/>
          </a:xfrm>
          <a:prstGeom prst="ellipse">
            <a:avLst/>
          </a:prstGeom>
          <a:noFill/>
          <a:ln w="9525" cap="rnd" cmpd="sng" algn="ctr">
            <a:solidFill>
              <a:schemeClr val="accent5"/>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b="1" dirty="0">
                <a:solidFill>
                  <a:schemeClr val="tx1"/>
                </a:solidFill>
              </a:rPr>
              <a:t>-5.6%</a:t>
            </a:r>
          </a:p>
        </p:txBody>
      </p:sp>
      <p:sp>
        <p:nvSpPr>
          <p:cNvPr id="49" name="TextBox 48">
            <a:extLst>
              <a:ext uri="{FF2B5EF4-FFF2-40B4-BE49-F238E27FC236}">
                <a16:creationId xmlns:a16="http://schemas.microsoft.com/office/drawing/2014/main" id="{BEB43F61-8C65-9BE8-728F-FA7AF41998EE}"/>
              </a:ext>
            </a:extLst>
          </p:cNvPr>
          <p:cNvSpPr txBox="1"/>
          <p:nvPr/>
        </p:nvSpPr>
        <p:spPr>
          <a:xfrm>
            <a:off x="9096760" y="2611756"/>
            <a:ext cx="1051241"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600" dirty="0">
                <a:solidFill>
                  <a:schemeClr val="tx1"/>
                </a:solidFill>
              </a:rPr>
              <a:t>10-year CAGR</a:t>
            </a:r>
          </a:p>
        </p:txBody>
      </p:sp>
      <p:cxnSp>
        <p:nvCxnSpPr>
          <p:cNvPr id="50" name="Straight Connector 49">
            <a:extLst>
              <a:ext uri="{FF2B5EF4-FFF2-40B4-BE49-F238E27FC236}">
                <a16:creationId xmlns:a16="http://schemas.microsoft.com/office/drawing/2014/main" id="{A31C8A39-6A59-7B71-3184-825596DDB612}"/>
              </a:ext>
            </a:extLst>
          </p:cNvPr>
          <p:cNvCxnSpPr/>
          <p:nvPr/>
        </p:nvCxnSpPr>
        <p:spPr>
          <a:xfrm>
            <a:off x="9144543" y="3123725"/>
            <a:ext cx="955674" cy="0"/>
          </a:xfrm>
          <a:prstGeom prst="line">
            <a:avLst/>
          </a:prstGeom>
          <a:ln w="19050" cap="rnd">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ED1906BA-40F5-C3EC-4896-5526642A6752}"/>
              </a:ext>
            </a:extLst>
          </p:cNvPr>
          <p:cNvSpPr/>
          <p:nvPr/>
        </p:nvSpPr>
        <p:spPr>
          <a:xfrm>
            <a:off x="10497635" y="3233074"/>
            <a:ext cx="873283" cy="452475"/>
          </a:xfrm>
          <a:prstGeom prst="ellipse">
            <a:avLst/>
          </a:prstGeom>
          <a:noFill/>
          <a:ln w="9525" cap="rnd" cmpd="sng" algn="ctr">
            <a:solidFill>
              <a:schemeClr val="accent5"/>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b="1" dirty="0">
                <a:solidFill>
                  <a:schemeClr val="tx1"/>
                </a:solidFill>
              </a:rPr>
              <a:t>-8.6%</a:t>
            </a:r>
          </a:p>
        </p:txBody>
      </p:sp>
      <p:sp>
        <p:nvSpPr>
          <p:cNvPr id="52" name="TextBox 51">
            <a:extLst>
              <a:ext uri="{FF2B5EF4-FFF2-40B4-BE49-F238E27FC236}">
                <a16:creationId xmlns:a16="http://schemas.microsoft.com/office/drawing/2014/main" id="{5B90D99B-8F17-989E-3AE7-B5F6788A7D0D}"/>
              </a:ext>
            </a:extLst>
          </p:cNvPr>
          <p:cNvSpPr txBox="1"/>
          <p:nvPr/>
        </p:nvSpPr>
        <p:spPr>
          <a:xfrm>
            <a:off x="10424814" y="2611756"/>
            <a:ext cx="1077906"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600" dirty="0">
                <a:solidFill>
                  <a:schemeClr val="tx1"/>
                </a:solidFill>
              </a:rPr>
              <a:t>2020-21 YoY change</a:t>
            </a:r>
          </a:p>
        </p:txBody>
      </p:sp>
      <p:cxnSp>
        <p:nvCxnSpPr>
          <p:cNvPr id="53" name="Straight Connector 52">
            <a:extLst>
              <a:ext uri="{FF2B5EF4-FFF2-40B4-BE49-F238E27FC236}">
                <a16:creationId xmlns:a16="http://schemas.microsoft.com/office/drawing/2014/main" id="{4C07E269-2FAA-4D80-9171-27ADD8135F53}"/>
              </a:ext>
            </a:extLst>
          </p:cNvPr>
          <p:cNvCxnSpPr/>
          <p:nvPr/>
        </p:nvCxnSpPr>
        <p:spPr>
          <a:xfrm>
            <a:off x="10438147" y="3123725"/>
            <a:ext cx="1051241" cy="0"/>
          </a:xfrm>
          <a:prstGeom prst="line">
            <a:avLst/>
          </a:prstGeom>
          <a:ln w="19050" cap="rnd">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548B741-1C59-9B1B-8924-481E3D949E4D}"/>
              </a:ext>
            </a:extLst>
          </p:cNvPr>
          <p:cNvCxnSpPr>
            <a:cxnSpLocks/>
          </p:cNvCxnSpPr>
          <p:nvPr/>
        </p:nvCxnSpPr>
        <p:spPr>
          <a:xfrm>
            <a:off x="6540938" y="2122880"/>
            <a:ext cx="5022412" cy="0"/>
          </a:xfrm>
          <a:prstGeom prst="line">
            <a:avLst/>
          </a:prstGeom>
          <a:ln>
            <a:solidFill>
              <a:schemeClr val="tx2"/>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a16="http://schemas.microsoft.com/office/drawing/2014/main" id="{CB54F5A2-4783-5542-470C-C26EA3F0B4FA}"/>
              </a:ext>
            </a:extLst>
          </p:cNvPr>
          <p:cNvSpPr txBox="1"/>
          <p:nvPr/>
        </p:nvSpPr>
        <p:spPr>
          <a:xfrm>
            <a:off x="7242745" y="1972713"/>
            <a:ext cx="1825874" cy="276999"/>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dirty="0">
                <a:solidFill>
                  <a:schemeClr val="tx2"/>
                </a:solidFill>
              </a:rPr>
              <a:t>2-year institutions</a:t>
            </a:r>
          </a:p>
        </p:txBody>
      </p:sp>
      <p:cxnSp>
        <p:nvCxnSpPr>
          <p:cNvPr id="65" name="Straight Connector 64">
            <a:extLst>
              <a:ext uri="{FF2B5EF4-FFF2-40B4-BE49-F238E27FC236}">
                <a16:creationId xmlns:a16="http://schemas.microsoft.com/office/drawing/2014/main" id="{E5BE186D-B4BF-56E1-7CBF-9E1D9EDF5D96}"/>
              </a:ext>
            </a:extLst>
          </p:cNvPr>
          <p:cNvCxnSpPr>
            <a:cxnSpLocks/>
          </p:cNvCxnSpPr>
          <p:nvPr/>
        </p:nvCxnSpPr>
        <p:spPr>
          <a:xfrm>
            <a:off x="6086241" y="1773043"/>
            <a:ext cx="0" cy="4070196"/>
          </a:xfrm>
          <a:prstGeom prst="line">
            <a:avLst/>
          </a:prstGeom>
          <a:ln w="9525" cap="rnd">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839E12B-18E5-DCCF-309E-AAAF9D90C44E}"/>
              </a:ext>
            </a:extLst>
          </p:cNvPr>
          <p:cNvSpPr txBox="1"/>
          <p:nvPr/>
        </p:nvSpPr>
        <p:spPr>
          <a:xfrm>
            <a:off x="8800280" y="4785586"/>
            <a:ext cx="2763070" cy="7386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600" dirty="0">
                <a:solidFill>
                  <a:schemeClr val="tx1"/>
                </a:solidFill>
              </a:rPr>
              <a:t>Michigan is performing behind the </a:t>
            </a:r>
            <a:r>
              <a:rPr lang="en-US" sz="1600" b="1" dirty="0">
                <a:solidFill>
                  <a:schemeClr val="tx2"/>
                </a:solidFill>
              </a:rPr>
              <a:t>38% national average</a:t>
            </a:r>
          </a:p>
        </p:txBody>
      </p:sp>
      <p:sp>
        <p:nvSpPr>
          <p:cNvPr id="79" name="ee4pFootnotes">
            <a:extLst>
              <a:ext uri="{FF2B5EF4-FFF2-40B4-BE49-F238E27FC236}">
                <a16:creationId xmlns:a16="http://schemas.microsoft.com/office/drawing/2014/main" id="{F8A32B46-BEDF-BD8E-5381-BA874FC5C041}"/>
              </a:ext>
            </a:extLst>
          </p:cNvPr>
          <p:cNvSpPr>
            <a:spLocks noChangeArrowheads="1"/>
          </p:cNvSpPr>
          <p:nvPr/>
        </p:nvSpPr>
        <p:spPr bwMode="auto">
          <a:xfrm>
            <a:off x="630000" y="6282939"/>
            <a:ext cx="9030914"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Calibri" panose="020F0502020204030204" pitchFamily="34" charset="0"/>
                <a:cs typeface="Arial" pitchFamily="34" charset="0"/>
              </a:rPr>
              <a:t>Note: 2-yr and 4-yr designation based on </a:t>
            </a:r>
            <a:r>
              <a:rPr lang="en-US" sz="1000" dirty="0" err="1">
                <a:solidFill>
                  <a:srgbClr val="7F7F7F">
                    <a:lumMod val="50000"/>
                  </a:srgbClr>
                </a:solidFill>
                <a:latin typeface="Calibri" panose="020F0502020204030204" pitchFamily="34" charset="0"/>
                <a:cs typeface="Arial" pitchFamily="34" charset="0"/>
              </a:rPr>
              <a:t>IPEDS</a:t>
            </a:r>
            <a:r>
              <a:rPr lang="en-US" sz="1000" dirty="0">
                <a:solidFill>
                  <a:srgbClr val="7F7F7F">
                    <a:lumMod val="50000"/>
                  </a:srgbClr>
                </a:solidFill>
                <a:latin typeface="Calibri" panose="020F0502020204030204" pitchFamily="34" charset="0"/>
                <a:cs typeface="Arial" pitchFamily="34" charset="0"/>
              </a:rPr>
              <a:t> classification</a:t>
            </a:r>
          </a:p>
          <a:p>
            <a:pPr>
              <a:lnSpc>
                <a:spcPct val="90000"/>
              </a:lnSpc>
            </a:pPr>
            <a:r>
              <a:rPr lang="en-US" sz="1000" dirty="0">
                <a:solidFill>
                  <a:srgbClr val="7F7F7F">
                    <a:lumMod val="50000"/>
                  </a:srgbClr>
                </a:solidFill>
                <a:latin typeface="Calibri" panose="020F0502020204030204" pitchFamily="34" charset="0"/>
                <a:cs typeface="Arial" pitchFamily="34" charset="0"/>
              </a:rPr>
              <a:t>Source: National Center for Education Statistics – Integrated Postsecondary Education Data System; Business Leaders for Michigan</a:t>
            </a:r>
          </a:p>
        </p:txBody>
      </p:sp>
      <p:sp>
        <p:nvSpPr>
          <p:cNvPr id="23" name="TextBox 22">
            <a:extLst>
              <a:ext uri="{FF2B5EF4-FFF2-40B4-BE49-F238E27FC236}">
                <a16:creationId xmlns:a16="http://schemas.microsoft.com/office/drawing/2014/main" id="{F8D085FC-4C60-2DD7-6ACE-95C6554DEDEC}"/>
              </a:ext>
            </a:extLst>
          </p:cNvPr>
          <p:cNvSpPr txBox="1"/>
          <p:nvPr/>
        </p:nvSpPr>
        <p:spPr>
          <a:xfrm>
            <a:off x="2821093" y="3269560"/>
            <a:ext cx="515711" cy="3795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MI</a:t>
            </a:r>
          </a:p>
        </p:txBody>
      </p:sp>
      <p:sp>
        <p:nvSpPr>
          <p:cNvPr id="24" name="Oval 23">
            <a:extLst>
              <a:ext uri="{FF2B5EF4-FFF2-40B4-BE49-F238E27FC236}">
                <a16:creationId xmlns:a16="http://schemas.microsoft.com/office/drawing/2014/main" id="{CCE78A03-E47C-1B2C-A2C7-5AF7D29A4C5D}"/>
              </a:ext>
            </a:extLst>
          </p:cNvPr>
          <p:cNvSpPr/>
          <p:nvPr/>
        </p:nvSpPr>
        <p:spPr>
          <a:xfrm>
            <a:off x="3353599" y="3778680"/>
            <a:ext cx="873283" cy="452475"/>
          </a:xfrm>
          <a:prstGeom prst="ellipse">
            <a:avLst/>
          </a:prstGeom>
          <a:noFill/>
          <a:ln w="9525" cap="rnd" cmpd="sng" algn="ctr">
            <a:solidFill>
              <a:schemeClr val="accent5"/>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b="1" dirty="0">
                <a:solidFill>
                  <a:schemeClr val="tx1"/>
                </a:solidFill>
              </a:rPr>
              <a:t>-1.5%</a:t>
            </a:r>
          </a:p>
        </p:txBody>
      </p:sp>
      <p:sp>
        <p:nvSpPr>
          <p:cNvPr id="25" name="TextBox 24">
            <a:extLst>
              <a:ext uri="{FF2B5EF4-FFF2-40B4-BE49-F238E27FC236}">
                <a16:creationId xmlns:a16="http://schemas.microsoft.com/office/drawing/2014/main" id="{EE728E17-EBC2-68FC-967C-9659F6FFE6A9}"/>
              </a:ext>
            </a:extLst>
          </p:cNvPr>
          <p:cNvSpPr txBox="1"/>
          <p:nvPr/>
        </p:nvSpPr>
        <p:spPr>
          <a:xfrm>
            <a:off x="2821093" y="3815166"/>
            <a:ext cx="515711" cy="3795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US</a:t>
            </a:r>
          </a:p>
        </p:txBody>
      </p:sp>
      <p:sp>
        <p:nvSpPr>
          <p:cNvPr id="26" name="Oval 25">
            <a:extLst>
              <a:ext uri="{FF2B5EF4-FFF2-40B4-BE49-F238E27FC236}">
                <a16:creationId xmlns:a16="http://schemas.microsoft.com/office/drawing/2014/main" id="{BC4524EA-0929-3AE2-40D8-06C6CA912D5D}"/>
              </a:ext>
            </a:extLst>
          </p:cNvPr>
          <p:cNvSpPr/>
          <p:nvPr/>
        </p:nvSpPr>
        <p:spPr>
          <a:xfrm>
            <a:off x="4660659" y="3778680"/>
            <a:ext cx="873283" cy="452475"/>
          </a:xfrm>
          <a:prstGeom prst="ellipse">
            <a:avLst/>
          </a:prstGeom>
          <a:noFill/>
          <a:ln w="9525" cap="rnd" cmpd="sng" algn="ctr">
            <a:solidFill>
              <a:schemeClr val="accent5"/>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b="1" dirty="0">
                <a:solidFill>
                  <a:schemeClr val="tx1"/>
                </a:solidFill>
              </a:rPr>
              <a:t>-2.8%</a:t>
            </a:r>
          </a:p>
        </p:txBody>
      </p:sp>
      <p:sp>
        <p:nvSpPr>
          <p:cNvPr id="27" name="Oval 26">
            <a:extLst>
              <a:ext uri="{FF2B5EF4-FFF2-40B4-BE49-F238E27FC236}">
                <a16:creationId xmlns:a16="http://schemas.microsoft.com/office/drawing/2014/main" id="{CC42C960-B38F-63AE-0DE2-45D6E2C99D86}"/>
              </a:ext>
            </a:extLst>
          </p:cNvPr>
          <p:cNvSpPr/>
          <p:nvPr/>
        </p:nvSpPr>
        <p:spPr>
          <a:xfrm>
            <a:off x="9199418" y="3778680"/>
            <a:ext cx="873283" cy="452475"/>
          </a:xfrm>
          <a:prstGeom prst="ellipse">
            <a:avLst/>
          </a:prstGeom>
          <a:noFill/>
          <a:ln w="9525" cap="rnd" cmpd="sng" algn="ctr">
            <a:solidFill>
              <a:schemeClr val="accent5"/>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b="1" dirty="0">
                <a:solidFill>
                  <a:schemeClr val="tx1"/>
                </a:solidFill>
              </a:rPr>
              <a:t>-2.7%</a:t>
            </a:r>
          </a:p>
        </p:txBody>
      </p:sp>
      <p:sp>
        <p:nvSpPr>
          <p:cNvPr id="28" name="TextBox 27">
            <a:extLst>
              <a:ext uri="{FF2B5EF4-FFF2-40B4-BE49-F238E27FC236}">
                <a16:creationId xmlns:a16="http://schemas.microsoft.com/office/drawing/2014/main" id="{FBE8B486-5100-6860-ADFF-BF66EA01E79D}"/>
              </a:ext>
            </a:extLst>
          </p:cNvPr>
          <p:cNvSpPr txBox="1"/>
          <p:nvPr/>
        </p:nvSpPr>
        <p:spPr>
          <a:xfrm>
            <a:off x="8666912" y="3815166"/>
            <a:ext cx="515711" cy="3795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US</a:t>
            </a:r>
          </a:p>
        </p:txBody>
      </p:sp>
      <p:sp>
        <p:nvSpPr>
          <p:cNvPr id="29" name="Oval 28">
            <a:extLst>
              <a:ext uri="{FF2B5EF4-FFF2-40B4-BE49-F238E27FC236}">
                <a16:creationId xmlns:a16="http://schemas.microsoft.com/office/drawing/2014/main" id="{8B062997-83C7-D46F-46C7-8E81AC6297F8}"/>
              </a:ext>
            </a:extLst>
          </p:cNvPr>
          <p:cNvSpPr/>
          <p:nvPr/>
        </p:nvSpPr>
        <p:spPr>
          <a:xfrm>
            <a:off x="10506478" y="3778680"/>
            <a:ext cx="873283" cy="452475"/>
          </a:xfrm>
          <a:prstGeom prst="ellipse">
            <a:avLst/>
          </a:prstGeom>
          <a:noFill/>
          <a:ln w="9525" cap="rnd" cmpd="sng" algn="ctr">
            <a:solidFill>
              <a:schemeClr val="accent5"/>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b="1" dirty="0">
                <a:solidFill>
                  <a:schemeClr val="tx1"/>
                </a:solidFill>
              </a:rPr>
              <a:t>-7.1%</a:t>
            </a:r>
          </a:p>
        </p:txBody>
      </p:sp>
      <p:sp>
        <p:nvSpPr>
          <p:cNvPr id="30" name="TextBox 29">
            <a:extLst>
              <a:ext uri="{FF2B5EF4-FFF2-40B4-BE49-F238E27FC236}">
                <a16:creationId xmlns:a16="http://schemas.microsoft.com/office/drawing/2014/main" id="{CA0646B0-A5FD-9F01-4A87-05E080E77CC0}"/>
              </a:ext>
            </a:extLst>
          </p:cNvPr>
          <p:cNvSpPr txBox="1"/>
          <p:nvPr/>
        </p:nvSpPr>
        <p:spPr>
          <a:xfrm>
            <a:off x="8662285" y="3269560"/>
            <a:ext cx="515711" cy="3795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MI</a:t>
            </a:r>
          </a:p>
        </p:txBody>
      </p:sp>
    </p:spTree>
    <p:extLst>
      <p:ext uri="{BB962C8B-B14F-4D97-AF65-F5344CB8AC3E}">
        <p14:creationId xmlns:p14="http://schemas.microsoft.com/office/powerpoint/2010/main" val="408664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B8984B4-3D30-E61B-2B5C-426D7AB2972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think-cell data - do not delete" hidden="1">
                        <a:extLst>
                          <a:ext uri="{FF2B5EF4-FFF2-40B4-BE49-F238E27FC236}">
                            <a16:creationId xmlns:a16="http://schemas.microsoft.com/office/drawing/2014/main" id="{8B8984B4-3D30-E61B-2B5C-426D7AB2972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2F8219-7507-C6FD-AD20-99F79D302640}"/>
              </a:ext>
            </a:extLst>
          </p:cNvPr>
          <p:cNvSpPr>
            <a:spLocks noGrp="1"/>
          </p:cNvSpPr>
          <p:nvPr>
            <p:ph type="title"/>
          </p:nvPr>
        </p:nvSpPr>
        <p:spPr>
          <a:xfrm>
            <a:off x="630000" y="622800"/>
            <a:ext cx="10933350" cy="664797"/>
          </a:xfrm>
        </p:spPr>
        <p:txBody>
          <a:bodyPr vert="horz"/>
          <a:lstStyle/>
          <a:p>
            <a:r>
              <a:rPr lang="en-US" b="1" u="sng" dirty="0"/>
              <a:t>Baseline:</a:t>
            </a:r>
            <a:r>
              <a:rPr lang="en-US" dirty="0"/>
              <a:t> Michigan average cost of education often higher than national average, though loan debt in-line</a:t>
            </a:r>
          </a:p>
        </p:txBody>
      </p:sp>
      <p:grpSp>
        <p:nvGrpSpPr>
          <p:cNvPr id="15" name="Group 14">
            <a:extLst>
              <a:ext uri="{FF2B5EF4-FFF2-40B4-BE49-F238E27FC236}">
                <a16:creationId xmlns:a16="http://schemas.microsoft.com/office/drawing/2014/main" id="{0A56BF78-19A0-16E9-A089-4BD984936797}"/>
              </a:ext>
            </a:extLst>
          </p:cNvPr>
          <p:cNvGrpSpPr/>
          <p:nvPr/>
        </p:nvGrpSpPr>
        <p:grpSpPr>
          <a:xfrm>
            <a:off x="630000" y="1535366"/>
            <a:ext cx="5175363" cy="244598"/>
            <a:chOff x="428843" y="1312346"/>
            <a:chExt cx="3743680" cy="244598"/>
          </a:xfrm>
        </p:grpSpPr>
        <p:cxnSp>
          <p:nvCxnSpPr>
            <p:cNvPr id="23" name="Straight Connector 22">
              <a:extLst>
                <a:ext uri="{FF2B5EF4-FFF2-40B4-BE49-F238E27FC236}">
                  <a16:creationId xmlns:a16="http://schemas.microsoft.com/office/drawing/2014/main" id="{1B74EF86-F3A9-4A3D-FEA8-DC9E53CDB53D}"/>
                </a:ext>
              </a:extLst>
            </p:cNvPr>
            <p:cNvCxnSpPr>
              <a:cxnSpLocks/>
            </p:cNvCxnSpPr>
            <p:nvPr/>
          </p:nvCxnSpPr>
          <p:spPr>
            <a:xfrm>
              <a:off x="428843" y="1434645"/>
              <a:ext cx="3743680" cy="0"/>
            </a:xfrm>
            <a:prstGeom prst="line">
              <a:avLst/>
            </a:prstGeom>
            <a:ln>
              <a:solidFill>
                <a:schemeClr val="tx2"/>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078B87DD-AE83-2A71-57E9-983AAE340F86}"/>
                </a:ext>
              </a:extLst>
            </p:cNvPr>
            <p:cNvSpPr txBox="1"/>
            <p:nvPr/>
          </p:nvSpPr>
          <p:spPr>
            <a:xfrm>
              <a:off x="1473918" y="1312346"/>
              <a:ext cx="1653532" cy="244598"/>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dirty="0">
                  <a:solidFill>
                    <a:schemeClr val="tx2"/>
                  </a:solidFill>
                </a:rPr>
                <a:t>MI 4-year institutions</a:t>
              </a:r>
            </a:p>
          </p:txBody>
        </p:sp>
      </p:grpSp>
      <p:grpSp>
        <p:nvGrpSpPr>
          <p:cNvPr id="16" name="Group 15">
            <a:extLst>
              <a:ext uri="{FF2B5EF4-FFF2-40B4-BE49-F238E27FC236}">
                <a16:creationId xmlns:a16="http://schemas.microsoft.com/office/drawing/2014/main" id="{4A3D5E03-87BD-6081-753F-E35A041FF582}"/>
              </a:ext>
            </a:extLst>
          </p:cNvPr>
          <p:cNvGrpSpPr/>
          <p:nvPr/>
        </p:nvGrpSpPr>
        <p:grpSpPr>
          <a:xfrm>
            <a:off x="6387986" y="1545753"/>
            <a:ext cx="5175363" cy="244598"/>
            <a:chOff x="6814313" y="1322733"/>
            <a:chExt cx="3743680" cy="244598"/>
          </a:xfrm>
        </p:grpSpPr>
        <p:cxnSp>
          <p:nvCxnSpPr>
            <p:cNvPr id="42" name="Straight Connector 41">
              <a:extLst>
                <a:ext uri="{FF2B5EF4-FFF2-40B4-BE49-F238E27FC236}">
                  <a16:creationId xmlns:a16="http://schemas.microsoft.com/office/drawing/2014/main" id="{2E8DCB5F-C32D-B5CA-B950-308FAF460D5A}"/>
                </a:ext>
              </a:extLst>
            </p:cNvPr>
            <p:cNvCxnSpPr>
              <a:cxnSpLocks/>
            </p:cNvCxnSpPr>
            <p:nvPr/>
          </p:nvCxnSpPr>
          <p:spPr>
            <a:xfrm>
              <a:off x="6814313" y="1445032"/>
              <a:ext cx="3743680" cy="0"/>
            </a:xfrm>
            <a:prstGeom prst="line">
              <a:avLst/>
            </a:prstGeom>
            <a:ln>
              <a:solidFill>
                <a:schemeClr val="tx2"/>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a16="http://schemas.microsoft.com/office/drawing/2014/main" id="{29D1EF97-B8EA-C105-DDCE-B101B711955B}"/>
                </a:ext>
              </a:extLst>
            </p:cNvPr>
            <p:cNvSpPr txBox="1"/>
            <p:nvPr/>
          </p:nvSpPr>
          <p:spPr>
            <a:xfrm>
              <a:off x="7859388" y="1322733"/>
              <a:ext cx="1653532" cy="244598"/>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dirty="0">
                  <a:solidFill>
                    <a:schemeClr val="tx2"/>
                  </a:solidFill>
                </a:rPr>
                <a:t>MI 2-year institutions</a:t>
              </a:r>
            </a:p>
          </p:txBody>
        </p:sp>
      </p:grpSp>
      <p:sp>
        <p:nvSpPr>
          <p:cNvPr id="6" name="TextBox 5">
            <a:extLst>
              <a:ext uri="{FF2B5EF4-FFF2-40B4-BE49-F238E27FC236}">
                <a16:creationId xmlns:a16="http://schemas.microsoft.com/office/drawing/2014/main" id="{AE753C60-EBE1-43C0-5A69-BB6AAA0D3B59}"/>
              </a:ext>
            </a:extLst>
          </p:cNvPr>
          <p:cNvSpPr txBox="1"/>
          <p:nvPr/>
        </p:nvSpPr>
        <p:spPr>
          <a:xfrm>
            <a:off x="630000" y="2050698"/>
            <a:ext cx="5175363" cy="9120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432000" lvl="1" indent="-288000">
              <a:buClr>
                <a:srgbClr val="1A798D"/>
              </a:buClr>
              <a:buFont typeface="Trebuchet MS" panose="020B0603020202020204" pitchFamily="34" charset="0"/>
              <a:buChar char="•"/>
            </a:pPr>
            <a:r>
              <a:rPr lang="en-US" sz="1400" b="1" dirty="0">
                <a:solidFill>
                  <a:schemeClr val="tx2"/>
                </a:solidFill>
              </a:rPr>
              <a:t>$12,000 </a:t>
            </a:r>
            <a:r>
              <a:rPr lang="en-US" sz="1400" dirty="0">
                <a:solidFill>
                  <a:srgbClr val="575757"/>
                </a:solidFill>
              </a:rPr>
              <a:t>average annual tuition &amp; fees</a:t>
            </a:r>
          </a:p>
          <a:p>
            <a:pPr marL="432000" lvl="1" indent="-288000">
              <a:buClr>
                <a:srgbClr val="1A798D"/>
              </a:buClr>
              <a:buFont typeface="Trebuchet MS" panose="020B0603020202020204" pitchFamily="34" charset="0"/>
              <a:buChar char="•"/>
            </a:pPr>
            <a:r>
              <a:rPr lang="en-US" sz="1400" b="1" dirty="0">
                <a:solidFill>
                  <a:schemeClr val="tx2"/>
                </a:solidFill>
              </a:rPr>
              <a:t>85.6% </a:t>
            </a:r>
            <a:r>
              <a:rPr lang="en-US" sz="1400" dirty="0">
                <a:solidFill>
                  <a:srgbClr val="575757"/>
                </a:solidFill>
              </a:rPr>
              <a:t>of students receiving financial aid</a:t>
            </a:r>
          </a:p>
          <a:p>
            <a:pPr marL="432000" lvl="1" indent="-288000">
              <a:buClr>
                <a:srgbClr val="1A798D"/>
              </a:buClr>
              <a:buFont typeface="Trebuchet MS" panose="020B0603020202020204" pitchFamily="34" charset="0"/>
              <a:buChar char="•"/>
            </a:pPr>
            <a:r>
              <a:rPr lang="en-US" sz="1400" b="1" dirty="0">
                <a:solidFill>
                  <a:schemeClr val="tx2"/>
                </a:solidFill>
              </a:rPr>
              <a:t>$10,538 </a:t>
            </a:r>
            <a:r>
              <a:rPr lang="en-US" sz="1400" dirty="0">
                <a:solidFill>
                  <a:srgbClr val="575757"/>
                </a:solidFill>
              </a:rPr>
              <a:t>average scholarships/grants awarded</a:t>
            </a:r>
          </a:p>
          <a:p>
            <a:pPr marL="432000" lvl="1" indent="-288000">
              <a:buClr>
                <a:srgbClr val="1A798D"/>
              </a:buClr>
              <a:buFont typeface="Trebuchet MS" panose="020B0603020202020204" pitchFamily="34" charset="0"/>
              <a:buChar char="•"/>
            </a:pPr>
            <a:r>
              <a:rPr lang="en-US" sz="1400" b="1" dirty="0">
                <a:solidFill>
                  <a:schemeClr val="tx2"/>
                </a:solidFill>
              </a:rPr>
              <a:t>$7,024 </a:t>
            </a:r>
            <a:r>
              <a:rPr lang="en-US" sz="1400" dirty="0">
                <a:solidFill>
                  <a:srgbClr val="575757"/>
                </a:solidFill>
              </a:rPr>
              <a:t>average federal student loan award</a:t>
            </a:r>
            <a:endParaRPr lang="en-US" sz="1400" dirty="0">
              <a:solidFill>
                <a:schemeClr val="tx1"/>
              </a:solidFill>
            </a:endParaRPr>
          </a:p>
          <a:p>
            <a:endParaRPr lang="en-US" sz="1400" dirty="0">
              <a:solidFill>
                <a:schemeClr val="tx1"/>
              </a:solidFill>
            </a:endParaRPr>
          </a:p>
          <a:p>
            <a:pPr marL="285750" indent="-285750">
              <a:buFont typeface="Arial" panose="020B0604020202020204" pitchFamily="34" charset="0"/>
              <a:buChar char="•"/>
            </a:pPr>
            <a:endParaRPr lang="en-US" sz="1200" dirty="0">
              <a:solidFill>
                <a:srgbClr val="575757"/>
              </a:solidFill>
            </a:endParaRPr>
          </a:p>
        </p:txBody>
      </p:sp>
      <p:sp>
        <p:nvSpPr>
          <p:cNvPr id="46" name="TextBox 45">
            <a:extLst>
              <a:ext uri="{FF2B5EF4-FFF2-40B4-BE49-F238E27FC236}">
                <a16:creationId xmlns:a16="http://schemas.microsoft.com/office/drawing/2014/main" id="{463C636C-FC52-8F23-77D5-BCFD9A878EA0}"/>
              </a:ext>
            </a:extLst>
          </p:cNvPr>
          <p:cNvSpPr txBox="1"/>
          <p:nvPr/>
        </p:nvSpPr>
        <p:spPr>
          <a:xfrm>
            <a:off x="630000" y="1748722"/>
            <a:ext cx="5175363" cy="246221"/>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600" i="1" dirty="0">
                <a:solidFill>
                  <a:schemeClr val="tx2"/>
                </a:solidFill>
              </a:rPr>
              <a:t>Public</a:t>
            </a:r>
          </a:p>
        </p:txBody>
      </p:sp>
      <p:sp>
        <p:nvSpPr>
          <p:cNvPr id="49" name="TextBox 48">
            <a:extLst>
              <a:ext uri="{FF2B5EF4-FFF2-40B4-BE49-F238E27FC236}">
                <a16:creationId xmlns:a16="http://schemas.microsoft.com/office/drawing/2014/main" id="{D4B30571-0F09-E1D4-C656-0975E212212E}"/>
              </a:ext>
            </a:extLst>
          </p:cNvPr>
          <p:cNvSpPr txBox="1"/>
          <p:nvPr/>
        </p:nvSpPr>
        <p:spPr>
          <a:xfrm>
            <a:off x="630000" y="2937242"/>
            <a:ext cx="5175363" cy="246221"/>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600" i="1" dirty="0">
                <a:solidFill>
                  <a:schemeClr val="tx2"/>
                </a:solidFill>
              </a:rPr>
              <a:t>Private</a:t>
            </a:r>
          </a:p>
        </p:txBody>
      </p:sp>
      <p:sp>
        <p:nvSpPr>
          <p:cNvPr id="50" name="TextBox 49">
            <a:extLst>
              <a:ext uri="{FF2B5EF4-FFF2-40B4-BE49-F238E27FC236}">
                <a16:creationId xmlns:a16="http://schemas.microsoft.com/office/drawing/2014/main" id="{E64CD52A-BA73-BAFB-D7EA-CC539D79033E}"/>
              </a:ext>
            </a:extLst>
          </p:cNvPr>
          <p:cNvSpPr txBox="1"/>
          <p:nvPr/>
        </p:nvSpPr>
        <p:spPr>
          <a:xfrm>
            <a:off x="630000" y="3239218"/>
            <a:ext cx="5175363" cy="9120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432000" lvl="1" indent="-288000">
              <a:buClr>
                <a:srgbClr val="1A798D"/>
              </a:buClr>
              <a:buFont typeface="Trebuchet MS" panose="020B0603020202020204" pitchFamily="34" charset="0"/>
              <a:buChar char="•"/>
            </a:pPr>
            <a:r>
              <a:rPr lang="en-US" sz="1400" b="1" dirty="0">
                <a:solidFill>
                  <a:schemeClr val="tx2"/>
                </a:solidFill>
              </a:rPr>
              <a:t>$29,563 </a:t>
            </a:r>
            <a:r>
              <a:rPr lang="en-US" sz="1400" dirty="0">
                <a:solidFill>
                  <a:srgbClr val="575757"/>
                </a:solidFill>
              </a:rPr>
              <a:t>average annual tuition &amp; fees</a:t>
            </a:r>
          </a:p>
          <a:p>
            <a:pPr marL="432000" lvl="1" indent="-288000">
              <a:buClr>
                <a:srgbClr val="1A798D"/>
              </a:buClr>
              <a:buFont typeface="Trebuchet MS" panose="020B0603020202020204" pitchFamily="34" charset="0"/>
              <a:buChar char="•"/>
            </a:pPr>
            <a:r>
              <a:rPr lang="en-US" sz="1400" b="1" dirty="0">
                <a:solidFill>
                  <a:schemeClr val="tx2"/>
                </a:solidFill>
              </a:rPr>
              <a:t>99% </a:t>
            </a:r>
            <a:r>
              <a:rPr lang="en-US" sz="1400" dirty="0">
                <a:solidFill>
                  <a:srgbClr val="575757"/>
                </a:solidFill>
              </a:rPr>
              <a:t>of students receiving financial aid</a:t>
            </a:r>
          </a:p>
          <a:p>
            <a:pPr marL="432000" lvl="1" indent="-288000">
              <a:buClr>
                <a:srgbClr val="1A798D"/>
              </a:buClr>
              <a:buFont typeface="Trebuchet MS" panose="020B0603020202020204" pitchFamily="34" charset="0"/>
              <a:buChar char="•"/>
            </a:pPr>
            <a:r>
              <a:rPr lang="en-US" sz="1400" b="1" dirty="0">
                <a:solidFill>
                  <a:schemeClr val="tx2"/>
                </a:solidFill>
              </a:rPr>
              <a:t>$23,549 </a:t>
            </a:r>
            <a:r>
              <a:rPr lang="en-US" sz="1400" dirty="0">
                <a:solidFill>
                  <a:srgbClr val="575757"/>
                </a:solidFill>
              </a:rPr>
              <a:t>average scholarships/grants awarded </a:t>
            </a:r>
          </a:p>
          <a:p>
            <a:pPr marL="432000" lvl="1" indent="-288000">
              <a:buClr>
                <a:srgbClr val="1A798D"/>
              </a:buClr>
              <a:buFont typeface="Trebuchet MS" panose="020B0603020202020204" pitchFamily="34" charset="0"/>
              <a:buChar char="•"/>
            </a:pPr>
            <a:r>
              <a:rPr lang="en-US" sz="1400" b="1" dirty="0">
                <a:solidFill>
                  <a:schemeClr val="tx2"/>
                </a:solidFill>
              </a:rPr>
              <a:t>$7,323 </a:t>
            </a:r>
            <a:r>
              <a:rPr lang="en-US" sz="1400" dirty="0">
                <a:solidFill>
                  <a:srgbClr val="575757"/>
                </a:solidFill>
              </a:rPr>
              <a:t>average federal student loan award</a:t>
            </a:r>
          </a:p>
          <a:p>
            <a:endParaRPr lang="en-US" sz="1400" dirty="0">
              <a:solidFill>
                <a:schemeClr val="tx1"/>
              </a:solidFill>
            </a:endParaRPr>
          </a:p>
          <a:p>
            <a:pPr marL="285750" indent="-285750">
              <a:buFont typeface="Arial" panose="020B0604020202020204" pitchFamily="34" charset="0"/>
              <a:buChar char="•"/>
            </a:pPr>
            <a:endParaRPr lang="en-US" sz="1200" dirty="0">
              <a:solidFill>
                <a:srgbClr val="575757"/>
              </a:solidFill>
            </a:endParaRPr>
          </a:p>
        </p:txBody>
      </p:sp>
      <p:sp>
        <p:nvSpPr>
          <p:cNvPr id="51" name="TextBox 50">
            <a:extLst>
              <a:ext uri="{FF2B5EF4-FFF2-40B4-BE49-F238E27FC236}">
                <a16:creationId xmlns:a16="http://schemas.microsoft.com/office/drawing/2014/main" id="{9A3B16E6-10C6-76ED-60C5-AC4C48453B7F}"/>
              </a:ext>
            </a:extLst>
          </p:cNvPr>
          <p:cNvSpPr txBox="1"/>
          <p:nvPr/>
        </p:nvSpPr>
        <p:spPr>
          <a:xfrm>
            <a:off x="6387986" y="2050698"/>
            <a:ext cx="5175363" cy="9120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432000" lvl="1" indent="-288000">
              <a:buClr>
                <a:srgbClr val="1A798D"/>
              </a:buClr>
              <a:buFont typeface="Trebuchet MS" panose="020B0603020202020204" pitchFamily="34" charset="0"/>
              <a:buChar char="•"/>
            </a:pPr>
            <a:r>
              <a:rPr lang="en-US" sz="1400" b="1" dirty="0">
                <a:solidFill>
                  <a:schemeClr val="tx2"/>
                </a:solidFill>
              </a:rPr>
              <a:t>$6,460 </a:t>
            </a:r>
            <a:r>
              <a:rPr lang="en-US" sz="1400" dirty="0">
                <a:solidFill>
                  <a:srgbClr val="575757"/>
                </a:solidFill>
              </a:rPr>
              <a:t>average annual tuition &amp; fees</a:t>
            </a:r>
          </a:p>
          <a:p>
            <a:pPr marL="432000" lvl="1" indent="-288000">
              <a:buClr>
                <a:srgbClr val="1A798D"/>
              </a:buClr>
              <a:buFont typeface="Trebuchet MS" panose="020B0603020202020204" pitchFamily="34" charset="0"/>
              <a:buChar char="•"/>
            </a:pPr>
            <a:r>
              <a:rPr lang="en-US" sz="1400" b="1" dirty="0">
                <a:solidFill>
                  <a:schemeClr val="tx2"/>
                </a:solidFill>
              </a:rPr>
              <a:t>78.4% </a:t>
            </a:r>
            <a:r>
              <a:rPr lang="en-US" sz="1400" dirty="0">
                <a:solidFill>
                  <a:srgbClr val="575757"/>
                </a:solidFill>
              </a:rPr>
              <a:t>of students receiving financial aid</a:t>
            </a:r>
          </a:p>
          <a:p>
            <a:pPr marL="432000" lvl="1" indent="-288000">
              <a:buClr>
                <a:srgbClr val="1A798D"/>
              </a:buClr>
              <a:buFont typeface="Trebuchet MS" panose="020B0603020202020204" pitchFamily="34" charset="0"/>
              <a:buChar char="•"/>
            </a:pPr>
            <a:r>
              <a:rPr lang="en-US" sz="1400" b="1" dirty="0">
                <a:solidFill>
                  <a:schemeClr val="tx2"/>
                </a:solidFill>
              </a:rPr>
              <a:t>$4,955 </a:t>
            </a:r>
            <a:r>
              <a:rPr lang="en-US" sz="1400" dirty="0">
                <a:solidFill>
                  <a:srgbClr val="575757"/>
                </a:solidFill>
              </a:rPr>
              <a:t>average scholarships/grants awarded</a:t>
            </a:r>
          </a:p>
          <a:p>
            <a:pPr marL="432000" lvl="1" indent="-288000">
              <a:buClr>
                <a:srgbClr val="1A798D"/>
              </a:buClr>
              <a:buFont typeface="Trebuchet MS" panose="020B0603020202020204" pitchFamily="34" charset="0"/>
              <a:buChar char="•"/>
            </a:pPr>
            <a:r>
              <a:rPr lang="en-US" sz="1400" b="1" dirty="0">
                <a:solidFill>
                  <a:schemeClr val="tx2"/>
                </a:solidFill>
              </a:rPr>
              <a:t>$4,625 </a:t>
            </a:r>
            <a:r>
              <a:rPr lang="en-US" sz="1400" dirty="0">
                <a:solidFill>
                  <a:srgbClr val="575757"/>
                </a:solidFill>
              </a:rPr>
              <a:t>average federal student loan award</a:t>
            </a:r>
          </a:p>
        </p:txBody>
      </p:sp>
      <p:sp>
        <p:nvSpPr>
          <p:cNvPr id="54" name="TextBox 53">
            <a:extLst>
              <a:ext uri="{FF2B5EF4-FFF2-40B4-BE49-F238E27FC236}">
                <a16:creationId xmlns:a16="http://schemas.microsoft.com/office/drawing/2014/main" id="{FAB88186-07A2-D2F8-0FCF-630E641EA9D0}"/>
              </a:ext>
            </a:extLst>
          </p:cNvPr>
          <p:cNvSpPr txBox="1"/>
          <p:nvPr/>
        </p:nvSpPr>
        <p:spPr>
          <a:xfrm>
            <a:off x="6387986" y="1748722"/>
            <a:ext cx="5175363" cy="246221"/>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400" i="1" dirty="0">
                <a:solidFill>
                  <a:schemeClr val="tx2"/>
                </a:solidFill>
              </a:rPr>
              <a:t>Public</a:t>
            </a:r>
          </a:p>
        </p:txBody>
      </p:sp>
      <p:sp>
        <p:nvSpPr>
          <p:cNvPr id="60" name="TextBox 59">
            <a:extLst>
              <a:ext uri="{FF2B5EF4-FFF2-40B4-BE49-F238E27FC236}">
                <a16:creationId xmlns:a16="http://schemas.microsoft.com/office/drawing/2014/main" id="{628FDFAA-72AC-82A2-6ADB-F61DB4C3BD00}"/>
              </a:ext>
            </a:extLst>
          </p:cNvPr>
          <p:cNvSpPr txBox="1"/>
          <p:nvPr/>
        </p:nvSpPr>
        <p:spPr>
          <a:xfrm>
            <a:off x="6387986" y="3239218"/>
            <a:ext cx="5175363" cy="9120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432000" lvl="1" indent="-288000">
              <a:buClr>
                <a:srgbClr val="1A798D"/>
              </a:buClr>
              <a:buFont typeface="Trebuchet MS" panose="020B0603020202020204" pitchFamily="34" charset="0"/>
              <a:buChar char="•"/>
            </a:pPr>
            <a:r>
              <a:rPr lang="en-US" sz="1400" b="1" dirty="0">
                <a:solidFill>
                  <a:schemeClr val="tx2"/>
                </a:solidFill>
              </a:rPr>
              <a:t>$20,312 </a:t>
            </a:r>
            <a:r>
              <a:rPr lang="en-US" sz="1400" dirty="0">
                <a:solidFill>
                  <a:srgbClr val="575757"/>
                </a:solidFill>
              </a:rPr>
              <a:t>average annual tuition &amp; fees</a:t>
            </a:r>
          </a:p>
          <a:p>
            <a:pPr marL="432000" lvl="1" indent="-288000">
              <a:buClr>
                <a:srgbClr val="1A798D"/>
              </a:buClr>
              <a:buFont typeface="Trebuchet MS" panose="020B0603020202020204" pitchFamily="34" charset="0"/>
              <a:buChar char="•"/>
            </a:pPr>
            <a:r>
              <a:rPr lang="en-US" sz="1400" b="1" dirty="0">
                <a:solidFill>
                  <a:schemeClr val="tx2"/>
                </a:solidFill>
              </a:rPr>
              <a:t>85.9% </a:t>
            </a:r>
            <a:r>
              <a:rPr lang="en-US" sz="1400" dirty="0">
                <a:solidFill>
                  <a:srgbClr val="575757"/>
                </a:solidFill>
              </a:rPr>
              <a:t>of students receiving financial aid</a:t>
            </a:r>
          </a:p>
          <a:p>
            <a:pPr marL="432000" lvl="1" indent="-288000">
              <a:buClr>
                <a:srgbClr val="1A798D"/>
              </a:buClr>
              <a:buFont typeface="Trebuchet MS" panose="020B0603020202020204" pitchFamily="34" charset="0"/>
              <a:buChar char="•"/>
            </a:pPr>
            <a:r>
              <a:rPr lang="en-US" sz="1400" b="1" dirty="0">
                <a:solidFill>
                  <a:schemeClr val="tx2"/>
                </a:solidFill>
              </a:rPr>
              <a:t>$6,518 </a:t>
            </a:r>
            <a:r>
              <a:rPr lang="en-US" sz="1400" dirty="0">
                <a:solidFill>
                  <a:srgbClr val="575757"/>
                </a:solidFill>
              </a:rPr>
              <a:t>average scholarships/grants awarded</a:t>
            </a:r>
          </a:p>
          <a:p>
            <a:pPr marL="432000" lvl="1" indent="-288000">
              <a:buClr>
                <a:srgbClr val="1A798D"/>
              </a:buClr>
              <a:buFont typeface="Trebuchet MS" panose="020B0603020202020204" pitchFamily="34" charset="0"/>
              <a:buChar char="•"/>
            </a:pPr>
            <a:r>
              <a:rPr lang="en-US" sz="1400" b="1" dirty="0">
                <a:solidFill>
                  <a:schemeClr val="tx2"/>
                </a:solidFill>
              </a:rPr>
              <a:t>$7,800 </a:t>
            </a:r>
            <a:r>
              <a:rPr lang="en-US" sz="1400" dirty="0">
                <a:solidFill>
                  <a:srgbClr val="575757"/>
                </a:solidFill>
              </a:rPr>
              <a:t>average federal student loan award</a:t>
            </a:r>
          </a:p>
        </p:txBody>
      </p:sp>
      <p:sp>
        <p:nvSpPr>
          <p:cNvPr id="61" name="TextBox 60">
            <a:extLst>
              <a:ext uri="{FF2B5EF4-FFF2-40B4-BE49-F238E27FC236}">
                <a16:creationId xmlns:a16="http://schemas.microsoft.com/office/drawing/2014/main" id="{7847EC28-56FE-DED5-1C28-FAD5F07F631F}"/>
              </a:ext>
            </a:extLst>
          </p:cNvPr>
          <p:cNvSpPr txBox="1"/>
          <p:nvPr/>
        </p:nvSpPr>
        <p:spPr>
          <a:xfrm>
            <a:off x="6387986" y="2937242"/>
            <a:ext cx="5175363" cy="246221"/>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400" i="1" dirty="0">
                <a:solidFill>
                  <a:schemeClr val="tx2"/>
                </a:solidFill>
              </a:rPr>
              <a:t>Private</a:t>
            </a:r>
          </a:p>
        </p:txBody>
      </p:sp>
      <p:sp>
        <p:nvSpPr>
          <p:cNvPr id="73" name="ee4pFootnotes">
            <a:extLst>
              <a:ext uri="{FF2B5EF4-FFF2-40B4-BE49-F238E27FC236}">
                <a16:creationId xmlns:a16="http://schemas.microsoft.com/office/drawing/2014/main" id="{2D6A38FA-EA9B-FAE5-C4A2-A2149D8E5599}"/>
              </a:ext>
            </a:extLst>
          </p:cNvPr>
          <p:cNvSpPr>
            <a:spLocks noChangeArrowheads="1"/>
          </p:cNvSpPr>
          <p:nvPr/>
        </p:nvSpPr>
        <p:spPr bwMode="auto">
          <a:xfrm>
            <a:off x="630000" y="6114603"/>
            <a:ext cx="9030914" cy="553998"/>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Calibri" panose="020F0502020204030204" pitchFamily="34" charset="0"/>
                <a:cs typeface="Arial" pitchFamily="34" charset="0"/>
              </a:rPr>
              <a:t>Note: 2-yr and 4-yr designation based on </a:t>
            </a:r>
            <a:r>
              <a:rPr lang="en-US" sz="1000" dirty="0" err="1">
                <a:solidFill>
                  <a:srgbClr val="7F7F7F">
                    <a:lumMod val="50000"/>
                  </a:srgbClr>
                </a:solidFill>
                <a:latin typeface="Calibri" panose="020F0502020204030204" pitchFamily="34" charset="0"/>
                <a:cs typeface="Arial" pitchFamily="34" charset="0"/>
              </a:rPr>
              <a:t>IPEDS</a:t>
            </a:r>
            <a:r>
              <a:rPr lang="en-US" sz="1000" dirty="0">
                <a:solidFill>
                  <a:srgbClr val="7F7F7F">
                    <a:lumMod val="50000"/>
                  </a:srgbClr>
                </a:solidFill>
                <a:latin typeface="Calibri" panose="020F0502020204030204" pitchFamily="34" charset="0"/>
                <a:cs typeface="Arial" pitchFamily="34" charset="0"/>
              </a:rPr>
              <a:t> classification</a:t>
            </a:r>
          </a:p>
          <a:p>
            <a:pPr>
              <a:lnSpc>
                <a:spcPct val="90000"/>
              </a:lnSpc>
            </a:pPr>
            <a:r>
              <a:rPr lang="en-US" sz="1000" dirty="0">
                <a:solidFill>
                  <a:srgbClr val="7F7F7F">
                    <a:lumMod val="50000"/>
                  </a:srgbClr>
                </a:solidFill>
                <a:latin typeface="Calibri" panose="020F0502020204030204" pitchFamily="34" charset="0"/>
                <a:cs typeface="Arial" pitchFamily="34" charset="0"/>
              </a:rPr>
              <a:t>1. Scholarship/grant data refers to federal/state/institutional scholarships and grants 2. Financial aid data refers to full-time, first-time undergraduate students</a:t>
            </a:r>
          </a:p>
          <a:p>
            <a:pPr>
              <a:lnSpc>
                <a:spcPct val="90000"/>
              </a:lnSpc>
            </a:pPr>
            <a:r>
              <a:rPr lang="en-US" sz="1000" dirty="0">
                <a:solidFill>
                  <a:srgbClr val="7F7F7F">
                    <a:lumMod val="50000"/>
                  </a:srgbClr>
                </a:solidFill>
                <a:latin typeface="Calibri" panose="020F0502020204030204" pitchFamily="34" charset="0"/>
                <a:cs typeface="Arial" pitchFamily="34" charset="0"/>
              </a:rPr>
              <a:t>Source: National Center for Education Statistics – Integrated Postsecondary Education Data System; Community College Review, Institute for College Access &amp; Success; Michigan.gov; College Board Trends in College Pricing Report</a:t>
            </a:r>
          </a:p>
        </p:txBody>
      </p:sp>
      <p:grpSp>
        <p:nvGrpSpPr>
          <p:cNvPr id="13" name="Group 12">
            <a:extLst>
              <a:ext uri="{FF2B5EF4-FFF2-40B4-BE49-F238E27FC236}">
                <a16:creationId xmlns:a16="http://schemas.microsoft.com/office/drawing/2014/main" id="{E7DFE378-FC05-ABD8-D02B-49C2B20CC9CD}"/>
              </a:ext>
            </a:extLst>
          </p:cNvPr>
          <p:cNvGrpSpPr/>
          <p:nvPr/>
        </p:nvGrpSpPr>
        <p:grpSpPr>
          <a:xfrm>
            <a:off x="630000" y="4204009"/>
            <a:ext cx="5175363" cy="1804755"/>
            <a:chOff x="697065" y="4446403"/>
            <a:chExt cx="4366186" cy="1528908"/>
          </a:xfrm>
        </p:grpSpPr>
        <p:sp>
          <p:nvSpPr>
            <p:cNvPr id="3" name="TextBox 2">
              <a:extLst>
                <a:ext uri="{FF2B5EF4-FFF2-40B4-BE49-F238E27FC236}">
                  <a16:creationId xmlns:a16="http://schemas.microsoft.com/office/drawing/2014/main" id="{950B6ED1-A2EC-509A-F1E6-9777AA0CDF16}"/>
                </a:ext>
              </a:extLst>
            </p:cNvPr>
            <p:cNvSpPr txBox="1"/>
            <p:nvPr/>
          </p:nvSpPr>
          <p:spPr>
            <a:xfrm>
              <a:off x="697066" y="4446403"/>
              <a:ext cx="2067873" cy="719622"/>
            </a:xfrm>
            <a:prstGeom prst="rect">
              <a:avLst/>
            </a:prstGeom>
            <a:noFill/>
            <a:ln w="9525" cap="rnd">
              <a:solidFill>
                <a:schemeClr val="tx2"/>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tx2"/>
                  </a:solidFill>
                </a:rPr>
                <a:t>$29,863</a:t>
              </a:r>
            </a:p>
            <a:p>
              <a:pPr algn="ctr"/>
              <a:r>
                <a:rPr lang="en-US" sz="1200" dirty="0">
                  <a:solidFill>
                    <a:schemeClr val="tx1"/>
                  </a:solidFill>
                </a:rPr>
                <a:t>avg. student loan debt among graduates of MI's 4-year institutions</a:t>
              </a:r>
            </a:p>
          </p:txBody>
        </p:sp>
        <p:sp>
          <p:nvSpPr>
            <p:cNvPr id="5" name="TextBox 4">
              <a:extLst>
                <a:ext uri="{FF2B5EF4-FFF2-40B4-BE49-F238E27FC236}">
                  <a16:creationId xmlns:a16="http://schemas.microsoft.com/office/drawing/2014/main" id="{1542A53C-5F28-D0C2-9E55-EA4D1E7BBF89}"/>
                </a:ext>
              </a:extLst>
            </p:cNvPr>
            <p:cNvSpPr txBox="1"/>
            <p:nvPr/>
          </p:nvSpPr>
          <p:spPr>
            <a:xfrm>
              <a:off x="697065" y="5255689"/>
              <a:ext cx="2067873" cy="719622"/>
            </a:xfrm>
            <a:prstGeom prst="rect">
              <a:avLst/>
            </a:prstGeom>
            <a:noFill/>
            <a:ln w="9525" cap="rnd">
              <a:solidFill>
                <a:schemeClr val="tx2"/>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tx2"/>
                  </a:solidFill>
                </a:rPr>
                <a:t>$10,940</a:t>
              </a:r>
            </a:p>
            <a:p>
              <a:pPr algn="ctr"/>
              <a:r>
                <a:rPr lang="en-US" sz="1200" dirty="0">
                  <a:solidFill>
                    <a:schemeClr val="tx1"/>
                  </a:solidFill>
                </a:rPr>
                <a:t>national avg. tuition &amp; fees to attend public 4-year institution</a:t>
              </a:r>
            </a:p>
          </p:txBody>
        </p:sp>
        <p:sp>
          <p:nvSpPr>
            <p:cNvPr id="7" name="TextBox 6">
              <a:extLst>
                <a:ext uri="{FF2B5EF4-FFF2-40B4-BE49-F238E27FC236}">
                  <a16:creationId xmlns:a16="http://schemas.microsoft.com/office/drawing/2014/main" id="{B8052B47-8C9E-4AED-9F79-D0CB3426C1E4}"/>
                </a:ext>
              </a:extLst>
            </p:cNvPr>
            <p:cNvSpPr txBox="1"/>
            <p:nvPr/>
          </p:nvSpPr>
          <p:spPr>
            <a:xfrm>
              <a:off x="2995378" y="4446403"/>
              <a:ext cx="2067873" cy="719622"/>
            </a:xfrm>
            <a:prstGeom prst="rect">
              <a:avLst/>
            </a:prstGeom>
            <a:noFill/>
            <a:ln w="9525" cap="rnd">
              <a:solidFill>
                <a:schemeClr val="tx2"/>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tx2"/>
                  </a:solidFill>
                </a:rPr>
                <a:t>$29,100</a:t>
              </a:r>
            </a:p>
            <a:p>
              <a:pPr algn="ctr"/>
              <a:r>
                <a:rPr lang="en-US" sz="1200" dirty="0">
                  <a:solidFill>
                    <a:schemeClr val="tx1"/>
                  </a:solidFill>
                </a:rPr>
                <a:t>national avg. student loan debt among Bachelor's degree graduates of 4-year institutions</a:t>
              </a:r>
            </a:p>
          </p:txBody>
        </p:sp>
        <p:sp>
          <p:nvSpPr>
            <p:cNvPr id="8" name="TextBox 7">
              <a:extLst>
                <a:ext uri="{FF2B5EF4-FFF2-40B4-BE49-F238E27FC236}">
                  <a16:creationId xmlns:a16="http://schemas.microsoft.com/office/drawing/2014/main" id="{0A29E3D3-4CE8-19D8-B5F7-E209A4D916A6}"/>
                </a:ext>
              </a:extLst>
            </p:cNvPr>
            <p:cNvSpPr txBox="1"/>
            <p:nvPr/>
          </p:nvSpPr>
          <p:spPr>
            <a:xfrm>
              <a:off x="2995377" y="5255688"/>
              <a:ext cx="2067873" cy="719622"/>
            </a:xfrm>
            <a:prstGeom prst="rect">
              <a:avLst/>
            </a:prstGeom>
            <a:noFill/>
            <a:ln w="9525" cap="rnd">
              <a:solidFill>
                <a:schemeClr val="tx2"/>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tx2"/>
                  </a:solidFill>
                </a:rPr>
                <a:t>$39,400</a:t>
              </a:r>
            </a:p>
            <a:p>
              <a:pPr algn="ctr"/>
              <a:r>
                <a:rPr lang="en-US" sz="1200" dirty="0">
                  <a:solidFill>
                    <a:schemeClr val="tx1"/>
                  </a:solidFill>
                </a:rPr>
                <a:t>national avg. tuition &amp; fees to attend private 4-year institution</a:t>
              </a:r>
            </a:p>
          </p:txBody>
        </p:sp>
      </p:grpSp>
      <p:grpSp>
        <p:nvGrpSpPr>
          <p:cNvPr id="14" name="Group 13">
            <a:extLst>
              <a:ext uri="{FF2B5EF4-FFF2-40B4-BE49-F238E27FC236}">
                <a16:creationId xmlns:a16="http://schemas.microsoft.com/office/drawing/2014/main" id="{AC311E59-E1CA-1DFF-9D5A-B659B29F2A99}"/>
              </a:ext>
            </a:extLst>
          </p:cNvPr>
          <p:cNvGrpSpPr/>
          <p:nvPr/>
        </p:nvGrpSpPr>
        <p:grpSpPr>
          <a:xfrm>
            <a:off x="6387986" y="4204009"/>
            <a:ext cx="5175363" cy="1804755"/>
            <a:chOff x="6705867" y="4446403"/>
            <a:chExt cx="4236072" cy="1528908"/>
          </a:xfrm>
        </p:grpSpPr>
        <p:sp>
          <p:nvSpPr>
            <p:cNvPr id="9" name="TextBox 8">
              <a:extLst>
                <a:ext uri="{FF2B5EF4-FFF2-40B4-BE49-F238E27FC236}">
                  <a16:creationId xmlns:a16="http://schemas.microsoft.com/office/drawing/2014/main" id="{9054FBC0-19C0-5ACE-01AE-C7AF5580E068}"/>
                </a:ext>
              </a:extLst>
            </p:cNvPr>
            <p:cNvSpPr txBox="1"/>
            <p:nvPr/>
          </p:nvSpPr>
          <p:spPr>
            <a:xfrm>
              <a:off x="6705867" y="4446403"/>
              <a:ext cx="2067873" cy="719622"/>
            </a:xfrm>
            <a:prstGeom prst="rect">
              <a:avLst/>
            </a:prstGeom>
            <a:noFill/>
            <a:ln w="9525" cap="rnd">
              <a:solidFill>
                <a:schemeClr val="tx2"/>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tx2"/>
                  </a:solidFill>
                </a:rPr>
                <a:t>$11,704</a:t>
              </a:r>
            </a:p>
            <a:p>
              <a:pPr algn="ctr"/>
              <a:r>
                <a:rPr lang="en-US" sz="1200" dirty="0">
                  <a:solidFill>
                    <a:schemeClr val="tx1"/>
                  </a:solidFill>
                </a:rPr>
                <a:t>avg. student loan debt among graduates of MI's 2-year </a:t>
              </a:r>
              <a:br>
                <a:rPr lang="en-US" sz="1200" dirty="0">
                  <a:solidFill>
                    <a:schemeClr val="tx1"/>
                  </a:solidFill>
                </a:rPr>
              </a:br>
              <a:r>
                <a:rPr lang="en-US" sz="1200" dirty="0">
                  <a:solidFill>
                    <a:schemeClr val="tx1"/>
                  </a:solidFill>
                </a:rPr>
                <a:t>community colleges</a:t>
              </a:r>
            </a:p>
          </p:txBody>
        </p:sp>
        <p:sp>
          <p:nvSpPr>
            <p:cNvPr id="10" name="TextBox 9">
              <a:extLst>
                <a:ext uri="{FF2B5EF4-FFF2-40B4-BE49-F238E27FC236}">
                  <a16:creationId xmlns:a16="http://schemas.microsoft.com/office/drawing/2014/main" id="{2105AACB-F79A-C1CC-8757-F7C5CC5DD7DA}"/>
                </a:ext>
              </a:extLst>
            </p:cNvPr>
            <p:cNvSpPr txBox="1"/>
            <p:nvPr/>
          </p:nvSpPr>
          <p:spPr>
            <a:xfrm>
              <a:off x="6705867" y="5255689"/>
              <a:ext cx="2067873" cy="719622"/>
            </a:xfrm>
            <a:prstGeom prst="rect">
              <a:avLst/>
            </a:prstGeom>
            <a:noFill/>
            <a:ln w="9525" cap="rnd">
              <a:solidFill>
                <a:schemeClr val="tx2"/>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tx2"/>
                  </a:solidFill>
                </a:rPr>
                <a:t>$4,589</a:t>
              </a:r>
            </a:p>
            <a:p>
              <a:pPr algn="ctr"/>
              <a:r>
                <a:rPr lang="en-US" sz="1200" dirty="0">
                  <a:solidFill>
                    <a:schemeClr val="tx1"/>
                  </a:solidFill>
                </a:rPr>
                <a:t>national avg. tuition &amp; fees to attend public 2-year institution</a:t>
              </a:r>
            </a:p>
          </p:txBody>
        </p:sp>
        <p:sp>
          <p:nvSpPr>
            <p:cNvPr id="11" name="TextBox 10">
              <a:extLst>
                <a:ext uri="{FF2B5EF4-FFF2-40B4-BE49-F238E27FC236}">
                  <a16:creationId xmlns:a16="http://schemas.microsoft.com/office/drawing/2014/main" id="{D3485D60-D1F2-092D-A8CF-13337E79BF32}"/>
                </a:ext>
              </a:extLst>
            </p:cNvPr>
            <p:cNvSpPr txBox="1"/>
            <p:nvPr/>
          </p:nvSpPr>
          <p:spPr>
            <a:xfrm>
              <a:off x="8874066" y="4446403"/>
              <a:ext cx="2067873" cy="719622"/>
            </a:xfrm>
            <a:prstGeom prst="rect">
              <a:avLst/>
            </a:prstGeom>
            <a:noFill/>
            <a:ln w="9525" cap="rnd">
              <a:solidFill>
                <a:schemeClr val="tx2"/>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tx2"/>
                  </a:solidFill>
                </a:rPr>
                <a:t>$13,900</a:t>
              </a:r>
            </a:p>
            <a:p>
              <a:pPr algn="ctr"/>
              <a:r>
                <a:rPr lang="en-US" sz="1200" dirty="0">
                  <a:solidFill>
                    <a:schemeClr val="tx1"/>
                  </a:solidFill>
                </a:rPr>
                <a:t>national avg. student loan debt </a:t>
              </a:r>
              <a:br>
                <a:rPr lang="en-US" sz="1200" dirty="0">
                  <a:solidFill>
                    <a:schemeClr val="tx1"/>
                  </a:solidFill>
                </a:rPr>
              </a:br>
              <a:r>
                <a:rPr lang="en-US" sz="1200" dirty="0">
                  <a:solidFill>
                    <a:schemeClr val="tx1"/>
                  </a:solidFill>
                </a:rPr>
                <a:t>among graduates of 2-year </a:t>
              </a:r>
              <a:br>
                <a:rPr lang="en-US" sz="1200" dirty="0">
                  <a:solidFill>
                    <a:schemeClr val="tx1"/>
                  </a:solidFill>
                </a:rPr>
              </a:br>
              <a:r>
                <a:rPr lang="en-US" sz="1200" dirty="0">
                  <a:solidFill>
                    <a:schemeClr val="tx1"/>
                  </a:solidFill>
                </a:rPr>
                <a:t>community colleges</a:t>
              </a:r>
            </a:p>
          </p:txBody>
        </p:sp>
        <p:sp>
          <p:nvSpPr>
            <p:cNvPr id="12" name="TextBox 11">
              <a:extLst>
                <a:ext uri="{FF2B5EF4-FFF2-40B4-BE49-F238E27FC236}">
                  <a16:creationId xmlns:a16="http://schemas.microsoft.com/office/drawing/2014/main" id="{6E11AABB-0FD9-DF8E-E93E-DC01EA63BAEE}"/>
                </a:ext>
              </a:extLst>
            </p:cNvPr>
            <p:cNvSpPr txBox="1"/>
            <p:nvPr/>
          </p:nvSpPr>
          <p:spPr>
            <a:xfrm>
              <a:off x="8874066" y="5255689"/>
              <a:ext cx="2067873" cy="719622"/>
            </a:xfrm>
            <a:prstGeom prst="rect">
              <a:avLst/>
            </a:prstGeom>
            <a:noFill/>
            <a:ln w="9525" cap="rnd">
              <a:solidFill>
                <a:schemeClr val="tx2"/>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tx2"/>
                  </a:solidFill>
                </a:rPr>
                <a:t>$15,450</a:t>
              </a:r>
            </a:p>
            <a:p>
              <a:pPr algn="ctr"/>
              <a:r>
                <a:rPr lang="en-US" sz="1200" dirty="0">
                  <a:solidFill>
                    <a:schemeClr val="tx1"/>
                  </a:solidFill>
                </a:rPr>
                <a:t>national avg. tuition &amp; fees to </a:t>
              </a:r>
              <a:br>
                <a:rPr lang="en-US" sz="1200" dirty="0">
                  <a:solidFill>
                    <a:schemeClr val="tx1"/>
                  </a:solidFill>
                </a:rPr>
              </a:br>
              <a:r>
                <a:rPr lang="en-US" sz="1200" dirty="0">
                  <a:solidFill>
                    <a:schemeClr val="tx1"/>
                  </a:solidFill>
                </a:rPr>
                <a:t>attend private 2-year college</a:t>
              </a:r>
            </a:p>
          </p:txBody>
        </p:sp>
      </p:grpSp>
    </p:spTree>
    <p:extLst>
      <p:ext uri="{BB962C8B-B14F-4D97-AF65-F5344CB8AC3E}">
        <p14:creationId xmlns:p14="http://schemas.microsoft.com/office/powerpoint/2010/main" val="2249691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EB04047-A705-1925-A072-766C4C0000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think-cell data - do not delete" hidden="1">
                        <a:extLst>
                          <a:ext uri="{FF2B5EF4-FFF2-40B4-BE49-F238E27FC236}">
                            <a16:creationId xmlns:a16="http://schemas.microsoft.com/office/drawing/2014/main" id="{3EB04047-A705-1925-A072-766C4C0000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E054F1-E2C3-560C-20E0-52C018E08A6E}"/>
              </a:ext>
            </a:extLst>
          </p:cNvPr>
          <p:cNvSpPr>
            <a:spLocks noGrp="1"/>
          </p:cNvSpPr>
          <p:nvPr>
            <p:ph type="title"/>
          </p:nvPr>
        </p:nvSpPr>
        <p:spPr>
          <a:xfrm>
            <a:off x="630000" y="622800"/>
            <a:ext cx="10933350" cy="332399"/>
          </a:xfrm>
        </p:spPr>
        <p:txBody>
          <a:bodyPr vert="horz"/>
          <a:lstStyle/>
          <a:p>
            <a:r>
              <a:rPr lang="en-US" dirty="0"/>
              <a:t>Michigan has made lifelong learning a priority for the state's future growth</a:t>
            </a:r>
          </a:p>
        </p:txBody>
      </p:sp>
      <p:sp>
        <p:nvSpPr>
          <p:cNvPr id="24" name="ee4pContent1">
            <a:extLst>
              <a:ext uri="{FF2B5EF4-FFF2-40B4-BE49-F238E27FC236}">
                <a16:creationId xmlns:a16="http://schemas.microsoft.com/office/drawing/2014/main" id="{744ED21B-D2BC-66DD-6483-5E36FEFA8954}"/>
              </a:ext>
            </a:extLst>
          </p:cNvPr>
          <p:cNvSpPr txBox="1"/>
          <p:nvPr/>
        </p:nvSpPr>
        <p:spPr>
          <a:xfrm>
            <a:off x="630238" y="3131486"/>
            <a:ext cx="2341858" cy="2698082"/>
          </a:xfrm>
          <a:prstGeom prst="rect">
            <a:avLst/>
          </a:prstGeom>
          <a:ln cap="rnd">
            <a:noFill/>
          </a:ln>
        </p:spPr>
        <p:txBody>
          <a:bodyPr vert="horz" lIns="0" tIns="0" rIns="0" bIns="0" rtlCol="0">
            <a:noAutofit/>
          </a:bodyPr>
          <a:lstStyle>
            <a:lvl1pPr lvl="0" indent="0">
              <a:lnSpc>
                <a:spcPct val="100000"/>
              </a:lnSpc>
              <a:spcBef>
                <a:spcPts val="0"/>
              </a:spcBef>
              <a:spcAft>
                <a:spcPts val="0"/>
              </a:spcAft>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lang="en-US" sz="16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lang="en-US" sz="1600" b="1" smtClean="0">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lang="en-US" sz="1600" smtClean="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lang="en-US" sz="4400" baseline="0" smtClean="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lang="en-US" sz="5400" baseline="0" smtClean="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lang="en-US" sz="2400" baseline="0" dirty="0">
                <a:solidFill>
                  <a:schemeClr val="tx2"/>
                </a:solidFill>
                <a:latin typeface="Trebuchet MS" panose="020B0603020202020204" pitchFamily="34" charset="0"/>
                <a:sym typeface="Trebuchet MS" panose="020B0603020202020204" pitchFamily="34" charset="0"/>
              </a:defRPr>
            </a:lvl9pPr>
          </a:lstStyle>
          <a:p>
            <a:pPr>
              <a:buNone/>
            </a:pPr>
            <a:r>
              <a:rPr lang="en-US" sz="1600" dirty="0">
                <a:latin typeface="+mn-lt"/>
              </a:rPr>
              <a:t>Statewide initiative seeking to increase the number of Michiganders with a skill certificate or college degree by 9.5% over the next </a:t>
            </a:r>
            <a:br>
              <a:rPr lang="en-US" sz="1600" dirty="0">
                <a:latin typeface="+mn-lt"/>
              </a:rPr>
            </a:br>
            <a:r>
              <a:rPr lang="en-US" sz="1600" dirty="0">
                <a:latin typeface="+mn-lt"/>
              </a:rPr>
              <a:t>7 years</a:t>
            </a:r>
          </a:p>
        </p:txBody>
      </p:sp>
      <p:sp>
        <p:nvSpPr>
          <p:cNvPr id="25" name="ee4pContent2">
            <a:extLst>
              <a:ext uri="{FF2B5EF4-FFF2-40B4-BE49-F238E27FC236}">
                <a16:creationId xmlns:a16="http://schemas.microsoft.com/office/drawing/2014/main" id="{03AAA5F7-DA52-6780-A105-5240E06C95E5}"/>
              </a:ext>
            </a:extLst>
          </p:cNvPr>
          <p:cNvSpPr txBox="1"/>
          <p:nvPr/>
        </p:nvSpPr>
        <p:spPr>
          <a:xfrm>
            <a:off x="3493989" y="3131486"/>
            <a:ext cx="2341858" cy="2698082"/>
          </a:xfrm>
          <a:prstGeom prst="rect">
            <a:avLst/>
          </a:prstGeom>
          <a:ln cap="rnd">
            <a:noFill/>
          </a:ln>
        </p:spPr>
        <p:txBody>
          <a:bodyPr vert="horz" lIns="0" tIns="0" rIns="0" bIns="0" rtlCol="0">
            <a:noAutofit/>
          </a:bodyPr>
          <a:lstStyle>
            <a:lvl1pPr lvl="0" indent="0">
              <a:lnSpc>
                <a:spcPct val="100000"/>
              </a:lnSpc>
              <a:spcBef>
                <a:spcPts val="0"/>
              </a:spcBef>
              <a:spcAft>
                <a:spcPts val="0"/>
              </a:spcAft>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lang="en-US" sz="16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lang="en-US" sz="1600" b="1" smtClean="0">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lang="en-US" sz="1600" smtClean="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lang="en-US" sz="4400" baseline="0" smtClean="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lang="en-US" sz="5400" baseline="0" smtClean="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lang="en-US" sz="2400" baseline="0" dirty="0">
                <a:solidFill>
                  <a:schemeClr val="tx2"/>
                </a:solidFill>
                <a:latin typeface="Trebuchet MS" panose="020B0603020202020204" pitchFamily="34" charset="0"/>
                <a:sym typeface="Trebuchet MS" panose="020B0603020202020204" pitchFamily="34" charset="0"/>
              </a:defRPr>
            </a:lvl9pPr>
          </a:lstStyle>
          <a:p>
            <a:r>
              <a:rPr lang="en-US" sz="1600" dirty="0">
                <a:latin typeface="+mn-lt"/>
              </a:rPr>
              <a:t>A scholarship program</a:t>
            </a:r>
            <a:r>
              <a:rPr lang="en-US" sz="1600" i="1" dirty="0">
                <a:latin typeface="+mn-lt"/>
              </a:rPr>
              <a:t> </a:t>
            </a:r>
            <a:r>
              <a:rPr lang="en-US" sz="1600" dirty="0">
                <a:latin typeface="+mn-lt"/>
              </a:rPr>
              <a:t>funding tuition-free education for Michiganders at community colleges in their home districts</a:t>
            </a:r>
          </a:p>
        </p:txBody>
      </p:sp>
      <p:sp>
        <p:nvSpPr>
          <p:cNvPr id="26" name="ee4pContent3">
            <a:extLst>
              <a:ext uri="{FF2B5EF4-FFF2-40B4-BE49-F238E27FC236}">
                <a16:creationId xmlns:a16="http://schemas.microsoft.com/office/drawing/2014/main" id="{A8510547-6200-2517-CF7A-694A65CBD230}"/>
              </a:ext>
            </a:extLst>
          </p:cNvPr>
          <p:cNvSpPr txBox="1"/>
          <p:nvPr/>
        </p:nvSpPr>
        <p:spPr>
          <a:xfrm>
            <a:off x="6357740" y="3131486"/>
            <a:ext cx="2341858" cy="2698082"/>
          </a:xfrm>
          <a:prstGeom prst="rect">
            <a:avLst/>
          </a:prstGeom>
          <a:ln cap="rnd">
            <a:noFill/>
          </a:ln>
        </p:spPr>
        <p:txBody>
          <a:bodyPr vert="horz" lIns="0" tIns="0" rIns="0" bIns="0" rtlCol="0">
            <a:noAutofit/>
          </a:bodyPr>
          <a:lstStyle>
            <a:lvl1pPr lvl="0" indent="0">
              <a:lnSpc>
                <a:spcPct val="100000"/>
              </a:lnSpc>
              <a:spcBef>
                <a:spcPts val="0"/>
              </a:spcBef>
              <a:spcAft>
                <a:spcPts val="0"/>
              </a:spcAft>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lang="en-US" sz="16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lang="en-US" sz="1600" b="1" smtClean="0">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lang="en-US" sz="1600" smtClean="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lang="en-US" sz="4400" baseline="0" smtClean="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lang="en-US" sz="5400" baseline="0" smtClean="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lang="en-US" sz="2400" baseline="0" dirty="0">
                <a:solidFill>
                  <a:schemeClr val="tx2"/>
                </a:solidFill>
                <a:latin typeface="Trebuchet MS" panose="020B0603020202020204" pitchFamily="34" charset="0"/>
                <a:sym typeface="Trebuchet MS" panose="020B0603020202020204" pitchFamily="34" charset="0"/>
              </a:defRPr>
            </a:lvl9pPr>
          </a:lstStyle>
          <a:p>
            <a:r>
              <a:rPr lang="en-US" sz="1600" dirty="0">
                <a:latin typeface="+mn-lt"/>
              </a:rPr>
              <a:t>New statewide Department of Lifelong Education, Advancement and Potential will include an Office of Higher Education to improve Michiganders' access and attainment of college education or skill credentials, as well as the affordability of higher education</a:t>
            </a:r>
          </a:p>
        </p:txBody>
      </p:sp>
      <p:sp>
        <p:nvSpPr>
          <p:cNvPr id="27" name="ee4pContent4">
            <a:extLst>
              <a:ext uri="{FF2B5EF4-FFF2-40B4-BE49-F238E27FC236}">
                <a16:creationId xmlns:a16="http://schemas.microsoft.com/office/drawing/2014/main" id="{A45D20EC-C3CA-5248-437E-6481592F2F32}"/>
              </a:ext>
            </a:extLst>
          </p:cNvPr>
          <p:cNvSpPr txBox="1"/>
          <p:nvPr/>
        </p:nvSpPr>
        <p:spPr>
          <a:xfrm>
            <a:off x="9221492" y="3131486"/>
            <a:ext cx="2341858" cy="2698082"/>
          </a:xfrm>
          <a:prstGeom prst="rect">
            <a:avLst/>
          </a:prstGeom>
          <a:ln cap="rnd">
            <a:noFill/>
          </a:ln>
        </p:spPr>
        <p:txBody>
          <a:bodyPr vert="horz" lIns="0" tIns="0" rIns="0" bIns="0" rtlCol="0">
            <a:noAutofit/>
          </a:bodyPr>
          <a:lstStyle>
            <a:lvl1pPr lvl="0" indent="0">
              <a:lnSpc>
                <a:spcPct val="100000"/>
              </a:lnSpc>
              <a:spcBef>
                <a:spcPts val="0"/>
              </a:spcBef>
              <a:spcAft>
                <a:spcPts val="0"/>
              </a:spcAft>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lang="en-US" sz="12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lang="en-US" sz="16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lang="en-US" sz="1600" b="1" smtClean="0">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lang="en-US" sz="1600" smtClean="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lang="en-US" sz="4400" baseline="0" smtClean="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lang="en-US" sz="5400" baseline="0" smtClean="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lang="en-US" sz="2400" baseline="0" dirty="0">
                <a:solidFill>
                  <a:schemeClr val="tx2"/>
                </a:solidFill>
                <a:latin typeface="Trebuchet MS" panose="020B0603020202020204" pitchFamily="34" charset="0"/>
                <a:sym typeface="Trebuchet MS" panose="020B0603020202020204" pitchFamily="34" charset="0"/>
              </a:defRPr>
            </a:lvl9pPr>
          </a:lstStyle>
          <a:p>
            <a:r>
              <a:rPr lang="en-US" sz="1600" dirty="0">
                <a:latin typeface="+mn-lt"/>
              </a:rPr>
              <a:t>Tuition-free community college for frontline, essential workers during the COVID-19 pandemic who do not yet have a degree or credential</a:t>
            </a:r>
          </a:p>
        </p:txBody>
      </p:sp>
      <p:sp>
        <p:nvSpPr>
          <p:cNvPr id="28" name="ee4pHeader1">
            <a:extLst>
              <a:ext uri="{FF2B5EF4-FFF2-40B4-BE49-F238E27FC236}">
                <a16:creationId xmlns:a16="http://schemas.microsoft.com/office/drawing/2014/main" id="{B78A8F36-15CF-E647-39A8-115DC37512C0}"/>
              </a:ext>
            </a:extLst>
          </p:cNvPr>
          <p:cNvSpPr txBox="1"/>
          <p:nvPr/>
        </p:nvSpPr>
        <p:spPr>
          <a:xfrm>
            <a:off x="630238" y="2757113"/>
            <a:ext cx="2341858" cy="276999"/>
          </a:xfrm>
          <a:prstGeom prst="rect">
            <a:avLst/>
          </a:prstGeom>
          <a:noFill/>
          <a:ln cap="rnd">
            <a:noFill/>
          </a:ln>
        </p:spPr>
        <p:txBody>
          <a:bodyPr wrap="square" lIns="0" tIns="0" rIns="0" bIns="0" rtlCol="0" anchor="b" anchorCtr="0">
            <a:noAutofit/>
          </a:bodyPr>
          <a:lstStyle/>
          <a:p>
            <a:pPr marL="0" lvl="3"/>
            <a:r>
              <a:rPr lang="en-US" dirty="0">
                <a:solidFill>
                  <a:schemeClr val="tx2"/>
                </a:solidFill>
              </a:rPr>
              <a:t>Sixty by 30</a:t>
            </a:r>
          </a:p>
        </p:txBody>
      </p:sp>
      <p:sp>
        <p:nvSpPr>
          <p:cNvPr id="29" name="ee4pHeader2">
            <a:extLst>
              <a:ext uri="{FF2B5EF4-FFF2-40B4-BE49-F238E27FC236}">
                <a16:creationId xmlns:a16="http://schemas.microsoft.com/office/drawing/2014/main" id="{298D900D-DB48-E071-D5D6-D1AD3B7888EE}"/>
              </a:ext>
            </a:extLst>
          </p:cNvPr>
          <p:cNvSpPr txBox="1"/>
          <p:nvPr/>
        </p:nvSpPr>
        <p:spPr>
          <a:xfrm>
            <a:off x="3493989" y="2757113"/>
            <a:ext cx="2341858" cy="276999"/>
          </a:xfrm>
          <a:prstGeom prst="rect">
            <a:avLst/>
          </a:prstGeom>
          <a:noFill/>
          <a:ln cap="rnd">
            <a:noFill/>
          </a:ln>
        </p:spPr>
        <p:txBody>
          <a:bodyPr wrap="square" lIns="0" tIns="0" rIns="0" bIns="0" rtlCol="0" anchor="b" anchorCtr="0">
            <a:noAutofit/>
          </a:bodyPr>
          <a:lstStyle/>
          <a:p>
            <a:pPr marL="0" lvl="3"/>
            <a:r>
              <a:rPr lang="en-US" dirty="0">
                <a:solidFill>
                  <a:schemeClr val="tx2"/>
                </a:solidFill>
              </a:rPr>
              <a:t>Michigan Reconnect</a:t>
            </a:r>
          </a:p>
        </p:txBody>
      </p:sp>
      <p:sp>
        <p:nvSpPr>
          <p:cNvPr id="30" name="ee4pHeader3">
            <a:extLst>
              <a:ext uri="{FF2B5EF4-FFF2-40B4-BE49-F238E27FC236}">
                <a16:creationId xmlns:a16="http://schemas.microsoft.com/office/drawing/2014/main" id="{EB92CE67-ECC2-EE2D-B951-18EA72ED4BB3}"/>
              </a:ext>
            </a:extLst>
          </p:cNvPr>
          <p:cNvSpPr txBox="1"/>
          <p:nvPr/>
        </p:nvSpPr>
        <p:spPr>
          <a:xfrm>
            <a:off x="9221492" y="2757113"/>
            <a:ext cx="2341858" cy="276999"/>
          </a:xfrm>
          <a:prstGeom prst="rect">
            <a:avLst/>
          </a:prstGeom>
          <a:noFill/>
          <a:ln cap="rnd">
            <a:noFill/>
          </a:ln>
        </p:spPr>
        <p:txBody>
          <a:bodyPr wrap="square" lIns="0" tIns="0" rIns="0" bIns="0" rtlCol="0" anchor="b" anchorCtr="0">
            <a:noAutofit/>
          </a:bodyPr>
          <a:lstStyle/>
          <a:p>
            <a:pPr marL="0" lvl="3"/>
            <a:r>
              <a:rPr lang="en-US" dirty="0">
                <a:solidFill>
                  <a:schemeClr val="tx2"/>
                </a:solidFill>
              </a:rPr>
              <a:t>Futures for Frontliners</a:t>
            </a:r>
          </a:p>
        </p:txBody>
      </p:sp>
      <p:sp>
        <p:nvSpPr>
          <p:cNvPr id="31" name="ee4pHeader4">
            <a:extLst>
              <a:ext uri="{FF2B5EF4-FFF2-40B4-BE49-F238E27FC236}">
                <a16:creationId xmlns:a16="http://schemas.microsoft.com/office/drawing/2014/main" id="{7C02CC19-36B2-149B-E59D-1F8B06F94867}"/>
              </a:ext>
            </a:extLst>
          </p:cNvPr>
          <p:cNvSpPr txBox="1"/>
          <p:nvPr/>
        </p:nvSpPr>
        <p:spPr>
          <a:xfrm>
            <a:off x="6357740" y="2757113"/>
            <a:ext cx="2341858" cy="276999"/>
          </a:xfrm>
          <a:prstGeom prst="rect">
            <a:avLst/>
          </a:prstGeom>
          <a:noFill/>
          <a:ln cap="rnd">
            <a:noFill/>
          </a:ln>
        </p:spPr>
        <p:txBody>
          <a:bodyPr wrap="square" lIns="0" tIns="0" rIns="0" bIns="0" rtlCol="0" anchor="b" anchorCtr="0">
            <a:noAutofit/>
          </a:bodyPr>
          <a:lstStyle/>
          <a:p>
            <a:pPr marL="0" lvl="3"/>
            <a:r>
              <a:rPr lang="en-US" dirty="0">
                <a:solidFill>
                  <a:schemeClr val="tx2"/>
                </a:solidFill>
              </a:rPr>
              <a:t>MiLEAP</a:t>
            </a:r>
          </a:p>
        </p:txBody>
      </p:sp>
      <p:pic>
        <p:nvPicPr>
          <p:cNvPr id="1028" name="Picture 4" descr="Sixty by 30">
            <a:extLst>
              <a:ext uri="{FF2B5EF4-FFF2-40B4-BE49-F238E27FC236}">
                <a16:creationId xmlns:a16="http://schemas.microsoft.com/office/drawing/2014/main" id="{9FFA8515-72D3-92C0-8038-8128B786D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856" y="1799822"/>
            <a:ext cx="1073329" cy="8479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15B3774-8D5A-6543-CFE9-A7FC25983E64}"/>
              </a:ext>
            </a:extLst>
          </p:cNvPr>
          <p:cNvPicPr>
            <a:picLocks noChangeAspect="1"/>
          </p:cNvPicPr>
          <p:nvPr/>
        </p:nvPicPr>
        <p:blipFill>
          <a:blip r:embed="rId6"/>
          <a:stretch>
            <a:fillRect/>
          </a:stretch>
        </p:blipFill>
        <p:spPr>
          <a:xfrm>
            <a:off x="9186881" y="1906768"/>
            <a:ext cx="1413387" cy="706694"/>
          </a:xfrm>
          <a:prstGeom prst="rect">
            <a:avLst/>
          </a:prstGeom>
        </p:spPr>
      </p:pic>
      <p:pic>
        <p:nvPicPr>
          <p:cNvPr id="1030" name="Picture 6" descr="Michigan Reconnect - The Michigan Association of Counties">
            <a:extLst>
              <a:ext uri="{FF2B5EF4-FFF2-40B4-BE49-F238E27FC236}">
                <a16:creationId xmlns:a16="http://schemas.microsoft.com/office/drawing/2014/main" id="{6496AE87-0916-0FB2-C743-9F7FD85A13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4866" y="1906917"/>
            <a:ext cx="1768729" cy="6722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LEAP">
            <a:extLst>
              <a:ext uri="{FF2B5EF4-FFF2-40B4-BE49-F238E27FC236}">
                <a16:creationId xmlns:a16="http://schemas.microsoft.com/office/drawing/2014/main" id="{F4BB006A-2E94-C19D-211B-EFDBE04802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1806" y="2111678"/>
            <a:ext cx="1616833" cy="467494"/>
          </a:xfrm>
          <a:prstGeom prst="rect">
            <a:avLst/>
          </a:prstGeom>
          <a:noFill/>
          <a:extLst>
            <a:ext uri="{909E8E84-426E-40DD-AFC4-6F175D3DCCD1}">
              <a14:hiddenFill xmlns:a14="http://schemas.microsoft.com/office/drawing/2010/main">
                <a:solidFill>
                  <a:srgbClr val="FFFFFF"/>
                </a:solidFill>
              </a14:hiddenFill>
            </a:ext>
          </a:extLst>
        </p:spPr>
      </p:pic>
      <p:sp>
        <p:nvSpPr>
          <p:cNvPr id="33" name="ee4pFootnotes">
            <a:extLst>
              <a:ext uri="{FF2B5EF4-FFF2-40B4-BE49-F238E27FC236}">
                <a16:creationId xmlns:a16="http://schemas.microsoft.com/office/drawing/2014/main" id="{680F91A3-9A4F-43CF-A23A-84B7E8EA4CC6}"/>
              </a:ext>
            </a:extLst>
          </p:cNvPr>
          <p:cNvSpPr>
            <a:spLocks noChangeArrowheads="1"/>
          </p:cNvSpPr>
          <p:nvPr/>
        </p:nvSpPr>
        <p:spPr bwMode="auto">
          <a:xfrm>
            <a:off x="630000" y="6421439"/>
            <a:ext cx="903091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Calibri" panose="020F0502020204030204" pitchFamily="34" charset="0"/>
                <a:cs typeface="Arial" pitchFamily="34" charset="0"/>
              </a:rPr>
              <a:t>Source: Michigan.gov</a:t>
            </a:r>
          </a:p>
        </p:txBody>
      </p:sp>
    </p:spTree>
    <p:extLst>
      <p:ext uri="{BB962C8B-B14F-4D97-AF65-F5344CB8AC3E}">
        <p14:creationId xmlns:p14="http://schemas.microsoft.com/office/powerpoint/2010/main" val="21125014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B5F766E3-BC39-444B-AEB0-DA64A5D9633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26" name="think-cell data - do not delete" hidden="1">
                        <a:extLst>
                          <a:ext uri="{FF2B5EF4-FFF2-40B4-BE49-F238E27FC236}">
                            <a16:creationId xmlns:a16="http://schemas.microsoft.com/office/drawing/2014/main" id="{B5F766E3-BC39-444B-AEB0-DA64A5D963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2A0541-5F5B-A7FD-50DA-64E2CC93AD19}"/>
              </a:ext>
            </a:extLst>
          </p:cNvPr>
          <p:cNvSpPr>
            <a:spLocks noGrp="1"/>
          </p:cNvSpPr>
          <p:nvPr>
            <p:ph type="title"/>
          </p:nvPr>
        </p:nvSpPr>
        <p:spPr/>
        <p:txBody>
          <a:bodyPr vert="horz"/>
          <a:lstStyle/>
          <a:p>
            <a:r>
              <a:rPr lang="en-US" sz="2400" dirty="0"/>
              <a:t>Strength of higher ed institutions is critical to pop growth &amp; vibrancy</a:t>
            </a:r>
            <a:endParaRPr lang="en-GB" dirty="0"/>
          </a:p>
        </p:txBody>
      </p:sp>
      <p:sp>
        <p:nvSpPr>
          <p:cNvPr id="38" name="Rectangle 37">
            <a:extLst>
              <a:ext uri="{FF2B5EF4-FFF2-40B4-BE49-F238E27FC236}">
                <a16:creationId xmlns:a16="http://schemas.microsoft.com/office/drawing/2014/main" id="{8544EC5F-B473-8DA1-BB02-30902B3DD607}"/>
              </a:ext>
            </a:extLst>
          </p:cNvPr>
          <p:cNvSpPr/>
          <p:nvPr/>
        </p:nvSpPr>
        <p:spPr>
          <a:xfrm>
            <a:off x="3980838" y="5457715"/>
            <a:ext cx="8211162" cy="1310500"/>
          </a:xfrm>
          <a:prstGeom prst="rect">
            <a:avLst/>
          </a:prstGeom>
          <a:solidFill>
            <a:schemeClr val="accent1"/>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37" name="Rectangle 36">
            <a:extLst>
              <a:ext uri="{FF2B5EF4-FFF2-40B4-BE49-F238E27FC236}">
                <a16:creationId xmlns:a16="http://schemas.microsoft.com/office/drawing/2014/main" id="{A56036CF-FA01-F39D-7B7D-B1C797E95D21}"/>
              </a:ext>
            </a:extLst>
          </p:cNvPr>
          <p:cNvSpPr/>
          <p:nvPr/>
        </p:nvSpPr>
        <p:spPr>
          <a:xfrm>
            <a:off x="3409338" y="4065749"/>
            <a:ext cx="8790096" cy="1310500"/>
          </a:xfrm>
          <a:prstGeom prst="rect">
            <a:avLst/>
          </a:prstGeom>
          <a:solidFill>
            <a:schemeClr val="accent4"/>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36" name="Rectangle 35">
            <a:extLst>
              <a:ext uri="{FF2B5EF4-FFF2-40B4-BE49-F238E27FC236}">
                <a16:creationId xmlns:a16="http://schemas.microsoft.com/office/drawing/2014/main" id="{313D6105-263D-F38A-E272-DFF146CD0D47}"/>
              </a:ext>
            </a:extLst>
          </p:cNvPr>
          <p:cNvSpPr/>
          <p:nvPr/>
        </p:nvSpPr>
        <p:spPr>
          <a:xfrm>
            <a:off x="2285388" y="2673782"/>
            <a:ext cx="9906612" cy="1310500"/>
          </a:xfrm>
          <a:prstGeom prst="rect">
            <a:avLst/>
          </a:prstGeom>
          <a:solidFill>
            <a:schemeClr val="tx2">
              <a:lumMod val="60000"/>
              <a:lumOff val="40000"/>
              <a:alpha val="86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35" name="Rectangle 34">
            <a:extLst>
              <a:ext uri="{FF2B5EF4-FFF2-40B4-BE49-F238E27FC236}">
                <a16:creationId xmlns:a16="http://schemas.microsoft.com/office/drawing/2014/main" id="{81C5EF68-B689-FF60-48B3-47A83AF40325}"/>
              </a:ext>
            </a:extLst>
          </p:cNvPr>
          <p:cNvSpPr/>
          <p:nvPr/>
        </p:nvSpPr>
        <p:spPr>
          <a:xfrm>
            <a:off x="1200150" y="1281815"/>
            <a:ext cx="10984416" cy="131050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42" name="Arc 41">
            <a:extLst>
              <a:ext uri="{FF2B5EF4-FFF2-40B4-BE49-F238E27FC236}">
                <a16:creationId xmlns:a16="http://schemas.microsoft.com/office/drawing/2014/main" id="{CF3EA5F2-4A03-47B5-ED4C-33B0014333DE}"/>
              </a:ext>
            </a:extLst>
          </p:cNvPr>
          <p:cNvSpPr/>
          <p:nvPr/>
        </p:nvSpPr>
        <p:spPr>
          <a:xfrm>
            <a:off x="-5783244" y="3069163"/>
            <a:ext cx="10101005" cy="10418122"/>
          </a:xfrm>
          <a:prstGeom prst="arc">
            <a:avLst>
              <a:gd name="adj1" fmla="val 16178076"/>
              <a:gd name="adj2" fmla="val 20729412"/>
            </a:avLst>
          </a:prstGeom>
          <a:ln w="834707" cap="rnd"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100584" tIns="50292" rIns="100584" bIns="50292" rtlCol="0" anchor="ctr"/>
          <a:lstStyle/>
          <a:p>
            <a:pPr algn="ctr"/>
            <a:endParaRPr lang="en-US" dirty="0"/>
          </a:p>
        </p:txBody>
      </p:sp>
      <p:sp>
        <p:nvSpPr>
          <p:cNvPr id="43" name="Arc 42">
            <a:extLst>
              <a:ext uri="{FF2B5EF4-FFF2-40B4-BE49-F238E27FC236}">
                <a16:creationId xmlns:a16="http://schemas.microsoft.com/office/drawing/2014/main" id="{938EBE26-1AE2-EEC5-CC27-838365C37013}"/>
              </a:ext>
            </a:extLst>
          </p:cNvPr>
          <p:cNvSpPr/>
          <p:nvPr/>
        </p:nvSpPr>
        <p:spPr>
          <a:xfrm>
            <a:off x="-5419112" y="2499061"/>
            <a:ext cx="10101005" cy="10418122"/>
          </a:xfrm>
          <a:prstGeom prst="arc">
            <a:avLst>
              <a:gd name="adj1" fmla="val 15980345"/>
              <a:gd name="adj2" fmla="val 19966105"/>
            </a:avLst>
          </a:prstGeom>
          <a:ln w="834707" cap="rnd"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100584" tIns="50292" rIns="100584" bIns="50292" rtlCol="0" anchor="ctr"/>
          <a:lstStyle/>
          <a:p>
            <a:pPr algn="ctr"/>
            <a:endParaRPr lang="en-US" dirty="0"/>
          </a:p>
        </p:txBody>
      </p:sp>
      <p:sp>
        <p:nvSpPr>
          <p:cNvPr id="44" name="Arc 43">
            <a:extLst>
              <a:ext uri="{FF2B5EF4-FFF2-40B4-BE49-F238E27FC236}">
                <a16:creationId xmlns:a16="http://schemas.microsoft.com/office/drawing/2014/main" id="{734ACDB6-8236-9A29-0582-55204880B024}"/>
              </a:ext>
            </a:extLst>
          </p:cNvPr>
          <p:cNvSpPr/>
          <p:nvPr/>
        </p:nvSpPr>
        <p:spPr>
          <a:xfrm>
            <a:off x="-5200326" y="1910499"/>
            <a:ext cx="10101005" cy="10418122"/>
          </a:xfrm>
          <a:prstGeom prst="arc">
            <a:avLst>
              <a:gd name="adj1" fmla="val 15980872"/>
              <a:gd name="adj2" fmla="val 19455961"/>
            </a:avLst>
          </a:prstGeom>
          <a:ln w="834707" cap="rnd"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100584" tIns="50292" rIns="100584" bIns="50292" rtlCol="0" anchor="ctr"/>
          <a:lstStyle/>
          <a:p>
            <a:pPr algn="ctr"/>
            <a:endParaRPr lang="en-US" dirty="0"/>
          </a:p>
        </p:txBody>
      </p:sp>
      <p:sp>
        <p:nvSpPr>
          <p:cNvPr id="45" name="Arc 44">
            <a:extLst>
              <a:ext uri="{FF2B5EF4-FFF2-40B4-BE49-F238E27FC236}">
                <a16:creationId xmlns:a16="http://schemas.microsoft.com/office/drawing/2014/main" id="{FE823843-EC28-5FAE-239E-71BE0BF9A302}"/>
              </a:ext>
            </a:extLst>
          </p:cNvPr>
          <p:cNvSpPr/>
          <p:nvPr/>
        </p:nvSpPr>
        <p:spPr>
          <a:xfrm>
            <a:off x="-4853019" y="1491365"/>
            <a:ext cx="10101005" cy="10418122"/>
          </a:xfrm>
          <a:prstGeom prst="arc">
            <a:avLst>
              <a:gd name="adj1" fmla="val 15877909"/>
              <a:gd name="adj2" fmla="val 18776715"/>
            </a:avLst>
          </a:prstGeom>
          <a:ln w="834707" cap="rnd"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100584" tIns="50292" rIns="100584" bIns="50292" rtlCol="0" anchor="ctr"/>
          <a:lstStyle/>
          <a:p>
            <a:pPr algn="ctr"/>
            <a:endParaRPr lang="en-US" dirty="0"/>
          </a:p>
        </p:txBody>
      </p:sp>
      <p:sp>
        <p:nvSpPr>
          <p:cNvPr id="28" name="Arc 27">
            <a:extLst>
              <a:ext uri="{FF2B5EF4-FFF2-40B4-BE49-F238E27FC236}">
                <a16:creationId xmlns:a16="http://schemas.microsoft.com/office/drawing/2014/main" id="{AFE46473-07F1-2B58-089E-B393B3FC9932}"/>
              </a:ext>
            </a:extLst>
          </p:cNvPr>
          <p:cNvSpPr/>
          <p:nvPr/>
        </p:nvSpPr>
        <p:spPr>
          <a:xfrm>
            <a:off x="-5033827" y="3190426"/>
            <a:ext cx="9182732" cy="9471020"/>
          </a:xfrm>
          <a:prstGeom prst="arc">
            <a:avLst>
              <a:gd name="adj1" fmla="val 16178076"/>
              <a:gd name="adj2" fmla="val 20729412"/>
            </a:avLst>
          </a:prstGeom>
          <a:ln w="758825" cap="rnd"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Arc 26">
            <a:extLst>
              <a:ext uri="{FF2B5EF4-FFF2-40B4-BE49-F238E27FC236}">
                <a16:creationId xmlns:a16="http://schemas.microsoft.com/office/drawing/2014/main" id="{475F7574-DF72-2128-EB7F-5F0E3B10B4F7}"/>
              </a:ext>
            </a:extLst>
          </p:cNvPr>
          <p:cNvSpPr/>
          <p:nvPr/>
        </p:nvSpPr>
        <p:spPr>
          <a:xfrm>
            <a:off x="-4603510" y="2741210"/>
            <a:ext cx="9182732" cy="9471020"/>
          </a:xfrm>
          <a:prstGeom prst="arc">
            <a:avLst>
              <a:gd name="adj1" fmla="val 15980345"/>
              <a:gd name="adj2" fmla="val 19966105"/>
            </a:avLst>
          </a:prstGeom>
          <a:ln w="758825" cap="rnd"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Arc 24">
            <a:extLst>
              <a:ext uri="{FF2B5EF4-FFF2-40B4-BE49-F238E27FC236}">
                <a16:creationId xmlns:a16="http://schemas.microsoft.com/office/drawing/2014/main" id="{435A5C25-19F0-740C-0DFD-75F9852F00A0}"/>
              </a:ext>
            </a:extLst>
          </p:cNvPr>
          <p:cNvSpPr/>
          <p:nvPr/>
        </p:nvSpPr>
        <p:spPr>
          <a:xfrm>
            <a:off x="-4440990" y="2103322"/>
            <a:ext cx="9182732" cy="9471020"/>
          </a:xfrm>
          <a:prstGeom prst="arc">
            <a:avLst>
              <a:gd name="adj1" fmla="val 15980872"/>
              <a:gd name="adj2" fmla="val 19455961"/>
            </a:avLst>
          </a:prstGeom>
          <a:ln w="758825" cap="rnd" cmpd="sng" algn="ctr">
            <a:solidFill>
              <a:schemeClr val="tx2">
                <a:lumMod val="60000"/>
                <a:lumOff val="4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Arc 23">
            <a:extLst>
              <a:ext uri="{FF2B5EF4-FFF2-40B4-BE49-F238E27FC236}">
                <a16:creationId xmlns:a16="http://schemas.microsoft.com/office/drawing/2014/main" id="{7B94FEBD-BC47-B155-E445-CA44DC612C84}"/>
              </a:ext>
            </a:extLst>
          </p:cNvPr>
          <p:cNvSpPr/>
          <p:nvPr/>
        </p:nvSpPr>
        <p:spPr>
          <a:xfrm>
            <a:off x="-4153532" y="1600200"/>
            <a:ext cx="9182732" cy="9471020"/>
          </a:xfrm>
          <a:prstGeom prst="arc">
            <a:avLst>
              <a:gd name="adj1" fmla="val 15877909"/>
              <a:gd name="adj2" fmla="val 18776715"/>
            </a:avLst>
          </a:prstGeom>
          <a:ln w="7588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TextBox 47">
            <a:extLst>
              <a:ext uri="{FF2B5EF4-FFF2-40B4-BE49-F238E27FC236}">
                <a16:creationId xmlns:a16="http://schemas.microsoft.com/office/drawing/2014/main" id="{64F244D0-B0B0-E3F8-3753-E814BB63C1DE}"/>
              </a:ext>
            </a:extLst>
          </p:cNvPr>
          <p:cNvSpPr txBox="1"/>
          <p:nvPr/>
        </p:nvSpPr>
        <p:spPr>
          <a:xfrm>
            <a:off x="6087502" y="5605133"/>
            <a:ext cx="4762283" cy="101566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a:spAutoFit/>
          </a:bodyPr>
          <a:lstStyle/>
          <a:p>
            <a:r>
              <a:rPr lang="en-US" sz="2400" b="1" dirty="0">
                <a:solidFill>
                  <a:schemeClr val="bg1"/>
                </a:solidFill>
              </a:rPr>
              <a:t>Beyond placemaking: fostering destination cities </a:t>
            </a:r>
          </a:p>
          <a:p>
            <a:pPr algn="r"/>
            <a:r>
              <a:rPr lang="en-US" dirty="0">
                <a:solidFill>
                  <a:schemeClr val="bg1"/>
                </a:solidFill>
              </a:rPr>
              <a:t>Georgia Institute of Technology</a:t>
            </a:r>
          </a:p>
        </p:txBody>
      </p:sp>
      <p:pic>
        <p:nvPicPr>
          <p:cNvPr id="49" name="Picture 48">
            <a:extLst>
              <a:ext uri="{FF2B5EF4-FFF2-40B4-BE49-F238E27FC236}">
                <a16:creationId xmlns:a16="http://schemas.microsoft.com/office/drawing/2014/main" id="{19B40BFC-48AB-0CDA-3E13-50DDCB71B408}"/>
              </a:ext>
            </a:extLst>
          </p:cNvPr>
          <p:cNvPicPr>
            <a:picLocks noChangeAspect="1"/>
          </p:cNvPicPr>
          <p:nvPr/>
        </p:nvPicPr>
        <p:blipFill>
          <a:blip r:embed="rId5"/>
          <a:stretch>
            <a:fillRect/>
          </a:stretch>
        </p:blipFill>
        <p:spPr>
          <a:xfrm>
            <a:off x="4824761" y="5613238"/>
            <a:ext cx="999454" cy="999454"/>
          </a:xfrm>
          <a:prstGeom prst="rect">
            <a:avLst/>
          </a:prstGeom>
        </p:spPr>
      </p:pic>
      <p:sp>
        <p:nvSpPr>
          <p:cNvPr id="50" name="TextBox 49">
            <a:extLst>
              <a:ext uri="{FF2B5EF4-FFF2-40B4-BE49-F238E27FC236}">
                <a16:creationId xmlns:a16="http://schemas.microsoft.com/office/drawing/2014/main" id="{E8CFDC13-F306-418F-BB30-701E1065D3A6}"/>
              </a:ext>
            </a:extLst>
          </p:cNvPr>
          <p:cNvSpPr txBox="1"/>
          <p:nvPr/>
        </p:nvSpPr>
        <p:spPr>
          <a:xfrm>
            <a:off x="5438377" y="4213168"/>
            <a:ext cx="4895073" cy="101566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a:spAutoFit/>
          </a:bodyPr>
          <a:lstStyle/>
          <a:p>
            <a:r>
              <a:rPr lang="en-US" sz="2400" b="1" dirty="0">
                <a:solidFill>
                  <a:schemeClr val="bg1"/>
                </a:solidFill>
              </a:rPr>
              <a:t>Technology development &amp; commercialization</a:t>
            </a:r>
          </a:p>
          <a:p>
            <a:pPr algn="r"/>
            <a:r>
              <a:rPr lang="en-US" dirty="0">
                <a:solidFill>
                  <a:schemeClr val="bg1"/>
                </a:solidFill>
              </a:rPr>
              <a:t>University of Pennsylvania</a:t>
            </a:r>
          </a:p>
        </p:txBody>
      </p:sp>
      <p:pic>
        <p:nvPicPr>
          <p:cNvPr id="51" name="Picture 50">
            <a:extLst>
              <a:ext uri="{FF2B5EF4-FFF2-40B4-BE49-F238E27FC236}">
                <a16:creationId xmlns:a16="http://schemas.microsoft.com/office/drawing/2014/main" id="{1F0E7243-1AB4-28A0-5E93-AF3C6BC01E6C}"/>
              </a:ext>
            </a:extLst>
          </p:cNvPr>
          <p:cNvPicPr>
            <a:picLocks noChangeAspect="1"/>
          </p:cNvPicPr>
          <p:nvPr/>
        </p:nvPicPr>
        <p:blipFill>
          <a:blip r:embed="rId6"/>
          <a:stretch>
            <a:fillRect/>
          </a:stretch>
        </p:blipFill>
        <p:spPr>
          <a:xfrm>
            <a:off x="4400849" y="4256608"/>
            <a:ext cx="928782" cy="928782"/>
          </a:xfrm>
          <a:prstGeom prst="rect">
            <a:avLst/>
          </a:prstGeom>
        </p:spPr>
      </p:pic>
      <p:sp>
        <p:nvSpPr>
          <p:cNvPr id="52" name="TextBox 51">
            <a:extLst>
              <a:ext uri="{FF2B5EF4-FFF2-40B4-BE49-F238E27FC236}">
                <a16:creationId xmlns:a16="http://schemas.microsoft.com/office/drawing/2014/main" id="{CEA48A2D-B21B-92A6-D9FF-A2EEBA87C64D}"/>
              </a:ext>
            </a:extLst>
          </p:cNvPr>
          <p:cNvSpPr txBox="1"/>
          <p:nvPr/>
        </p:nvSpPr>
        <p:spPr>
          <a:xfrm>
            <a:off x="4801572" y="1429233"/>
            <a:ext cx="4637396" cy="101566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a:spAutoFit/>
          </a:bodyPr>
          <a:lstStyle/>
          <a:p>
            <a:r>
              <a:rPr lang="en-US" sz="2400" b="1" dirty="0">
                <a:solidFill>
                  <a:schemeClr val="bg1"/>
                </a:solidFill>
              </a:rPr>
              <a:t>Student success: enrollment </a:t>
            </a:r>
            <a:br>
              <a:rPr lang="en-US" sz="2400" b="1" dirty="0">
                <a:solidFill>
                  <a:schemeClr val="bg1"/>
                </a:solidFill>
              </a:rPr>
            </a:br>
            <a:r>
              <a:rPr lang="en-US" sz="2400" b="1" dirty="0">
                <a:solidFill>
                  <a:schemeClr val="bg1"/>
                </a:solidFill>
              </a:rPr>
              <a:t>and retention</a:t>
            </a:r>
          </a:p>
          <a:p>
            <a:pPr algn="r"/>
            <a:r>
              <a:rPr lang="en-US" dirty="0">
                <a:solidFill>
                  <a:schemeClr val="bg1"/>
                </a:solidFill>
              </a:rPr>
              <a:t>Arizona State University</a:t>
            </a:r>
          </a:p>
        </p:txBody>
      </p:sp>
      <p:pic>
        <p:nvPicPr>
          <p:cNvPr id="53" name="Picture 52">
            <a:extLst>
              <a:ext uri="{FF2B5EF4-FFF2-40B4-BE49-F238E27FC236}">
                <a16:creationId xmlns:a16="http://schemas.microsoft.com/office/drawing/2014/main" id="{D6CF13CD-37A8-B0BB-63A2-1E173FCBECFF}"/>
              </a:ext>
            </a:extLst>
          </p:cNvPr>
          <p:cNvPicPr>
            <a:picLocks noChangeAspect="1"/>
          </p:cNvPicPr>
          <p:nvPr/>
        </p:nvPicPr>
        <p:blipFill>
          <a:blip r:embed="rId7">
            <a:biLevel thresh="25000"/>
          </a:blip>
          <a:stretch>
            <a:fillRect/>
          </a:stretch>
        </p:blipFill>
        <p:spPr>
          <a:xfrm>
            <a:off x="3916030" y="1541063"/>
            <a:ext cx="565717" cy="792004"/>
          </a:xfrm>
          <a:prstGeom prst="rect">
            <a:avLst/>
          </a:prstGeom>
        </p:spPr>
      </p:pic>
      <p:pic>
        <p:nvPicPr>
          <p:cNvPr id="54" name="Picture 4" descr="Georgia Tech Yellow Jackets - Wikipedia">
            <a:extLst>
              <a:ext uri="{FF2B5EF4-FFF2-40B4-BE49-F238E27FC236}">
                <a16:creationId xmlns:a16="http://schemas.microsoft.com/office/drawing/2014/main" id="{C3B33B63-D052-589E-D538-1B86290AF827}"/>
              </a:ext>
            </a:extLst>
          </p:cNvPr>
          <p:cNvPicPr>
            <a:picLocks noChangeAspect="1" noChangeArrowheads="1"/>
          </p:cNvPicPr>
          <p:nvPr/>
        </p:nvPicPr>
        <p:blipFill>
          <a:blip r:embed="rId8">
            <a:biLevel thresh="25000"/>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10944838" y="5876032"/>
            <a:ext cx="754126" cy="473865"/>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pic>
      <p:pic>
        <p:nvPicPr>
          <p:cNvPr id="1026" name="Picture 2" descr="ASU Logo PNG Transparent &amp; SVG Vector - Freebie Supply">
            <a:extLst>
              <a:ext uri="{FF2B5EF4-FFF2-40B4-BE49-F238E27FC236}">
                <a16:creationId xmlns:a16="http://schemas.microsoft.com/office/drawing/2014/main" id="{99ADBDF3-0EC3-8BDB-DC72-40E5CF03D038}"/>
              </a:ext>
            </a:extLst>
          </p:cNvPr>
          <p:cNvPicPr>
            <a:picLocks noChangeAspect="1" noChangeArrowheads="1"/>
          </p:cNvPicPr>
          <p:nvPr/>
        </p:nvPicPr>
        <p:blipFill>
          <a:blip r:embed="rId10">
            <a:clrChange>
              <a:clrFrom>
                <a:srgbClr val="B3B3B3"/>
              </a:clrFrom>
              <a:clrTo>
                <a:srgbClr val="B3B3B3">
                  <a:alpha val="0"/>
                </a:srgbClr>
              </a:clrTo>
            </a:clrChange>
            <a:biLevel thresh="25000"/>
            <a:extLst>
              <a:ext uri="{BEBA8EAE-BF5A-486C-A8C5-ECC9F3942E4B}">
                <a14:imgProps xmlns:a14="http://schemas.microsoft.com/office/drawing/2010/main">
                  <a14:imgLayer r:embed="rId11">
                    <a14:imgEffect>
                      <a14:brightnessContrast bright="14000" contrast="-70000"/>
                    </a14:imgEffect>
                  </a14:imgLayer>
                </a14:imgProps>
              </a:ext>
              <a:ext uri="{28A0092B-C50C-407E-A947-70E740481C1C}">
                <a14:useLocalDpi xmlns:a14="http://schemas.microsoft.com/office/drawing/2010/main" val="0"/>
              </a:ext>
            </a:extLst>
          </a:blip>
          <a:srcRect/>
          <a:stretch>
            <a:fillRect/>
          </a:stretch>
        </p:blipFill>
        <p:spPr bwMode="auto">
          <a:xfrm>
            <a:off x="10800689" y="1415853"/>
            <a:ext cx="1042424" cy="10424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nn Logo Black and White – Brands Logos">
            <a:extLst>
              <a:ext uri="{FF2B5EF4-FFF2-40B4-BE49-F238E27FC236}">
                <a16:creationId xmlns:a16="http://schemas.microsoft.com/office/drawing/2014/main" id="{F623A367-5E92-48FF-845F-8C3872C56B9D}"/>
              </a:ext>
            </a:extLst>
          </p:cNvPr>
          <p:cNvPicPr>
            <a:picLocks noChangeAspect="1" noChangeArrowheads="1"/>
          </p:cNvPicPr>
          <p:nvPr/>
        </p:nvPicPr>
        <p:blipFill>
          <a:blip r:embed="rId12">
            <a:clrChange>
              <a:clrFrom>
                <a:srgbClr val="727272"/>
              </a:clrFrom>
              <a:clrTo>
                <a:srgbClr val="727272">
                  <a:alpha val="0"/>
                </a:srgbClr>
              </a:clrTo>
            </a:clrChange>
            <a:biLevel thresh="25000"/>
            <a:extLst>
              <a:ext uri="{BEBA8EAE-BF5A-486C-A8C5-ECC9F3942E4B}">
                <a14:imgProps xmlns:a14="http://schemas.microsoft.com/office/drawing/2010/main">
                  <a14:imgLayer r:embed="rId13">
                    <a14:imgEffect>
                      <a14:saturation sat="359000"/>
                    </a14:imgEffect>
                    <a14:imgEffect>
                      <a14:brightnessContrast bright="-68000" contrast="-70000"/>
                    </a14:imgEffect>
                  </a14:imgLayer>
                </a14:imgProps>
              </a:ext>
              <a:ext uri="{28A0092B-C50C-407E-A947-70E740481C1C}">
                <a14:useLocalDpi xmlns:a14="http://schemas.microsoft.com/office/drawing/2010/main" val="0"/>
              </a:ext>
            </a:extLst>
          </a:blip>
          <a:srcRect/>
          <a:stretch>
            <a:fillRect/>
          </a:stretch>
        </p:blipFill>
        <p:spPr bwMode="auto">
          <a:xfrm>
            <a:off x="10753327" y="4152425"/>
            <a:ext cx="1137148" cy="11371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F15B13-A2A0-7DC4-60AA-A34D267EF3C0}"/>
              </a:ext>
            </a:extLst>
          </p:cNvPr>
          <p:cNvSpPr txBox="1"/>
          <p:nvPr/>
        </p:nvSpPr>
        <p:spPr>
          <a:xfrm>
            <a:off x="4900680" y="2821201"/>
            <a:ext cx="5108560" cy="101566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a:spAutoFit/>
          </a:bodyPr>
          <a:lstStyle/>
          <a:p>
            <a:r>
              <a:rPr lang="en-US" sz="2400" b="1" dirty="0">
                <a:solidFill>
                  <a:schemeClr val="bg1"/>
                </a:solidFill>
              </a:rPr>
              <a:t>Student success: workforce </a:t>
            </a:r>
            <a:br>
              <a:rPr lang="en-US" sz="2400" b="1" dirty="0">
                <a:solidFill>
                  <a:schemeClr val="bg1"/>
                </a:solidFill>
              </a:rPr>
            </a:br>
            <a:r>
              <a:rPr lang="en-US" sz="2400" b="1" dirty="0">
                <a:solidFill>
                  <a:schemeClr val="bg1"/>
                </a:solidFill>
              </a:rPr>
              <a:t>alignment</a:t>
            </a:r>
          </a:p>
          <a:p>
            <a:pPr algn="r"/>
            <a:r>
              <a:rPr lang="en-US" dirty="0">
                <a:solidFill>
                  <a:schemeClr val="bg1"/>
                </a:solidFill>
              </a:rPr>
              <a:t>Technical College System of Georgia</a:t>
            </a:r>
          </a:p>
        </p:txBody>
      </p:sp>
      <p:pic>
        <p:nvPicPr>
          <p:cNvPr id="6" name="Picture 2" descr="TCSG Logo and Branding – TCSG | Technical College System of ...">
            <a:extLst>
              <a:ext uri="{FF2B5EF4-FFF2-40B4-BE49-F238E27FC236}">
                <a16:creationId xmlns:a16="http://schemas.microsoft.com/office/drawing/2014/main" id="{1D33A72A-3621-1359-A318-5570902C316B}"/>
              </a:ext>
            </a:extLst>
          </p:cNvPr>
          <p:cNvPicPr>
            <a:picLocks noChangeAspect="1" noChangeArrowheads="1"/>
          </p:cNvPicPr>
          <p:nvPr/>
        </p:nvPicPr>
        <p:blipFill>
          <a:blip r:embed="rId14">
            <a:biLevel thresh="75000"/>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438246" y="2918961"/>
            <a:ext cx="1767310" cy="8201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6">
            <p14:nvContentPartPr>
              <p14:cNvPr id="7" name="Ink 6">
                <a:extLst>
                  <a:ext uri="{FF2B5EF4-FFF2-40B4-BE49-F238E27FC236}">
                    <a16:creationId xmlns:a16="http://schemas.microsoft.com/office/drawing/2014/main" id="{735E6BCC-BB3E-387F-7AF6-6E48EE43551C}"/>
                  </a:ext>
                </a:extLst>
              </p14:cNvPr>
              <p14:cNvContentPartPr/>
              <p14:nvPr/>
            </p14:nvContentPartPr>
            <p14:xfrm>
              <a:off x="10635221" y="3302043"/>
              <a:ext cx="132840" cy="220320"/>
            </p14:xfrm>
          </p:contentPart>
        </mc:Choice>
        <mc:Fallback>
          <p:pic>
            <p:nvPicPr>
              <p:cNvPr id="7" name="Ink 6">
                <a:extLst>
                  <a:ext uri="{FF2B5EF4-FFF2-40B4-BE49-F238E27FC236}">
                    <a16:creationId xmlns:a16="http://schemas.microsoft.com/office/drawing/2014/main" id="{735E6BCC-BB3E-387F-7AF6-6E48EE43551C}"/>
                  </a:ext>
                </a:extLst>
              </p:cNvPr>
              <p:cNvPicPr/>
              <p:nvPr/>
            </p:nvPicPr>
            <p:blipFill>
              <a:blip r:embed="rId17"/>
              <a:stretch>
                <a:fillRect/>
              </a:stretch>
            </p:blipFill>
            <p:spPr>
              <a:xfrm>
                <a:off x="10626221" y="3293043"/>
                <a:ext cx="15048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056" name="Ink 1055">
                <a:extLst>
                  <a:ext uri="{FF2B5EF4-FFF2-40B4-BE49-F238E27FC236}">
                    <a16:creationId xmlns:a16="http://schemas.microsoft.com/office/drawing/2014/main" id="{C699A62C-8210-6815-D08E-6492A55A49CC}"/>
                  </a:ext>
                </a:extLst>
              </p14:cNvPr>
              <p14:cNvContentPartPr/>
              <p14:nvPr/>
            </p14:nvContentPartPr>
            <p14:xfrm>
              <a:off x="10704245" y="3247928"/>
              <a:ext cx="360" cy="360"/>
            </p14:xfrm>
          </p:contentPart>
        </mc:Choice>
        <mc:Fallback>
          <p:pic>
            <p:nvPicPr>
              <p:cNvPr id="1056" name="Ink 1055">
                <a:extLst>
                  <a:ext uri="{FF2B5EF4-FFF2-40B4-BE49-F238E27FC236}">
                    <a16:creationId xmlns:a16="http://schemas.microsoft.com/office/drawing/2014/main" id="{C699A62C-8210-6815-D08E-6492A55A49CC}"/>
                  </a:ext>
                </a:extLst>
              </p:cNvPr>
              <p:cNvPicPr/>
              <p:nvPr/>
            </p:nvPicPr>
            <p:blipFill>
              <a:blip r:embed="rId19"/>
              <a:stretch>
                <a:fillRect/>
              </a:stretch>
            </p:blipFill>
            <p:spPr>
              <a:xfrm>
                <a:off x="10686245" y="3229928"/>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060" name="Ink 1059">
                <a:extLst>
                  <a:ext uri="{FF2B5EF4-FFF2-40B4-BE49-F238E27FC236}">
                    <a16:creationId xmlns:a16="http://schemas.microsoft.com/office/drawing/2014/main" id="{EB546CF8-16A0-77C0-8DB7-32050D27A62F}"/>
                  </a:ext>
                </a:extLst>
              </p14:cNvPr>
              <p14:cNvContentPartPr/>
              <p14:nvPr/>
            </p14:nvContentPartPr>
            <p14:xfrm>
              <a:off x="10548725" y="3327128"/>
              <a:ext cx="360" cy="360"/>
            </p14:xfrm>
          </p:contentPart>
        </mc:Choice>
        <mc:Fallback>
          <p:pic>
            <p:nvPicPr>
              <p:cNvPr id="1060" name="Ink 1059">
                <a:extLst>
                  <a:ext uri="{FF2B5EF4-FFF2-40B4-BE49-F238E27FC236}">
                    <a16:creationId xmlns:a16="http://schemas.microsoft.com/office/drawing/2014/main" id="{EB546CF8-16A0-77C0-8DB7-32050D27A62F}"/>
                  </a:ext>
                </a:extLst>
              </p:cNvPr>
              <p:cNvPicPr/>
              <p:nvPr/>
            </p:nvPicPr>
            <p:blipFill>
              <a:blip r:embed="rId21"/>
              <a:stretch>
                <a:fillRect/>
              </a:stretch>
            </p:blipFill>
            <p:spPr>
              <a:xfrm>
                <a:off x="10539725" y="3318128"/>
                <a:ext cx="18000" cy="18000"/>
              </a:xfrm>
              <a:prstGeom prst="rect">
                <a:avLst/>
              </a:prstGeom>
            </p:spPr>
          </p:pic>
        </mc:Fallback>
      </mc:AlternateContent>
      <p:grpSp>
        <p:nvGrpSpPr>
          <p:cNvPr id="1063" name="Group 1062">
            <a:extLst>
              <a:ext uri="{FF2B5EF4-FFF2-40B4-BE49-F238E27FC236}">
                <a16:creationId xmlns:a16="http://schemas.microsoft.com/office/drawing/2014/main" id="{32228F25-CDA6-51BE-F7C9-D2AAF747C0F6}"/>
              </a:ext>
            </a:extLst>
          </p:cNvPr>
          <p:cNvGrpSpPr/>
          <p:nvPr/>
        </p:nvGrpSpPr>
        <p:grpSpPr>
          <a:xfrm>
            <a:off x="10572485" y="3253083"/>
            <a:ext cx="281520" cy="379325"/>
            <a:chOff x="10572485" y="3253083"/>
            <a:chExt cx="281520" cy="379325"/>
          </a:xfrm>
        </p:grpSpPr>
        <mc:AlternateContent xmlns:mc="http://schemas.openxmlformats.org/markup-compatibility/2006">
          <mc:Choice xmlns:p14="http://schemas.microsoft.com/office/powerpoint/2010/main" Requires="p14">
            <p:contentPart p14:bwMode="auto" r:id="rId22">
              <p14:nvContentPartPr>
                <p14:cNvPr id="10" name="Ink 9">
                  <a:extLst>
                    <a:ext uri="{FF2B5EF4-FFF2-40B4-BE49-F238E27FC236}">
                      <a16:creationId xmlns:a16="http://schemas.microsoft.com/office/drawing/2014/main" id="{6907B18F-6316-5235-3251-D24508F8E4ED}"/>
                    </a:ext>
                  </a:extLst>
                </p14:cNvPr>
                <p14:cNvContentPartPr/>
                <p14:nvPr/>
              </p14:nvContentPartPr>
              <p14:xfrm>
                <a:off x="10618301" y="3298083"/>
                <a:ext cx="95760" cy="217800"/>
              </p14:xfrm>
            </p:contentPart>
          </mc:Choice>
          <mc:Fallback>
            <p:pic>
              <p:nvPicPr>
                <p:cNvPr id="10" name="Ink 9">
                  <a:extLst>
                    <a:ext uri="{FF2B5EF4-FFF2-40B4-BE49-F238E27FC236}">
                      <a16:creationId xmlns:a16="http://schemas.microsoft.com/office/drawing/2014/main" id="{6907B18F-6316-5235-3251-D24508F8E4ED}"/>
                    </a:ext>
                  </a:extLst>
                </p:cNvPr>
                <p:cNvPicPr/>
                <p:nvPr/>
              </p:nvPicPr>
              <p:blipFill>
                <a:blip r:embed="rId23"/>
                <a:stretch>
                  <a:fillRect/>
                </a:stretch>
              </p:blipFill>
              <p:spPr>
                <a:xfrm>
                  <a:off x="10600301" y="3280083"/>
                  <a:ext cx="131400" cy="2534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1" name="Ink 10">
                  <a:extLst>
                    <a:ext uri="{FF2B5EF4-FFF2-40B4-BE49-F238E27FC236}">
                      <a16:creationId xmlns:a16="http://schemas.microsoft.com/office/drawing/2014/main" id="{6E5F527E-906E-A456-77B3-B68D1067ED9A}"/>
                    </a:ext>
                  </a:extLst>
                </p14:cNvPr>
                <p14:cNvContentPartPr/>
                <p14:nvPr/>
              </p14:nvContentPartPr>
              <p14:xfrm>
                <a:off x="10602821" y="3253083"/>
                <a:ext cx="50760" cy="141480"/>
              </p14:xfrm>
            </p:contentPart>
          </mc:Choice>
          <mc:Fallback>
            <p:pic>
              <p:nvPicPr>
                <p:cNvPr id="11" name="Ink 10">
                  <a:extLst>
                    <a:ext uri="{FF2B5EF4-FFF2-40B4-BE49-F238E27FC236}">
                      <a16:creationId xmlns:a16="http://schemas.microsoft.com/office/drawing/2014/main" id="{6E5F527E-906E-A456-77B3-B68D1067ED9A}"/>
                    </a:ext>
                  </a:extLst>
                </p:cNvPr>
                <p:cNvPicPr/>
                <p:nvPr/>
              </p:nvPicPr>
              <p:blipFill>
                <a:blip r:embed="rId25"/>
                <a:stretch>
                  <a:fillRect/>
                </a:stretch>
              </p:blipFill>
              <p:spPr>
                <a:xfrm>
                  <a:off x="10584821" y="3235129"/>
                  <a:ext cx="86400" cy="17703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2" name="Ink 11">
                  <a:extLst>
                    <a:ext uri="{FF2B5EF4-FFF2-40B4-BE49-F238E27FC236}">
                      <a16:creationId xmlns:a16="http://schemas.microsoft.com/office/drawing/2014/main" id="{2ED10EF8-3777-07A6-E453-0F956B06C3CE}"/>
                    </a:ext>
                  </a:extLst>
                </p14:cNvPr>
                <p14:cNvContentPartPr/>
                <p14:nvPr/>
              </p14:nvContentPartPr>
              <p14:xfrm>
                <a:off x="10577621" y="3265323"/>
                <a:ext cx="47160" cy="110520"/>
              </p14:xfrm>
            </p:contentPart>
          </mc:Choice>
          <mc:Fallback>
            <p:pic>
              <p:nvPicPr>
                <p:cNvPr id="12" name="Ink 11">
                  <a:extLst>
                    <a:ext uri="{FF2B5EF4-FFF2-40B4-BE49-F238E27FC236}">
                      <a16:creationId xmlns:a16="http://schemas.microsoft.com/office/drawing/2014/main" id="{2ED10EF8-3777-07A6-E453-0F956B06C3CE}"/>
                    </a:ext>
                  </a:extLst>
                </p:cNvPr>
                <p:cNvPicPr/>
                <p:nvPr/>
              </p:nvPicPr>
              <p:blipFill>
                <a:blip r:embed="rId27"/>
                <a:stretch>
                  <a:fillRect/>
                </a:stretch>
              </p:blipFill>
              <p:spPr>
                <a:xfrm>
                  <a:off x="10559621" y="3247323"/>
                  <a:ext cx="8280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3" name="Ink 12">
                  <a:extLst>
                    <a:ext uri="{FF2B5EF4-FFF2-40B4-BE49-F238E27FC236}">
                      <a16:creationId xmlns:a16="http://schemas.microsoft.com/office/drawing/2014/main" id="{250080B6-9C2F-E87B-CE89-5499B0AD50B6}"/>
                    </a:ext>
                  </a:extLst>
                </p14:cNvPr>
                <p14:cNvContentPartPr/>
                <p14:nvPr/>
              </p14:nvContentPartPr>
              <p14:xfrm>
                <a:off x="10593101" y="3304203"/>
                <a:ext cx="30240" cy="107280"/>
              </p14:xfrm>
            </p:contentPart>
          </mc:Choice>
          <mc:Fallback>
            <p:pic>
              <p:nvPicPr>
                <p:cNvPr id="13" name="Ink 12">
                  <a:extLst>
                    <a:ext uri="{FF2B5EF4-FFF2-40B4-BE49-F238E27FC236}">
                      <a16:creationId xmlns:a16="http://schemas.microsoft.com/office/drawing/2014/main" id="{250080B6-9C2F-E87B-CE89-5499B0AD50B6}"/>
                    </a:ext>
                  </a:extLst>
                </p:cNvPr>
                <p:cNvPicPr/>
                <p:nvPr/>
              </p:nvPicPr>
              <p:blipFill>
                <a:blip r:embed="rId29"/>
                <a:stretch>
                  <a:fillRect/>
                </a:stretch>
              </p:blipFill>
              <p:spPr>
                <a:xfrm>
                  <a:off x="10575101" y="3286203"/>
                  <a:ext cx="6588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4" name="Ink 13">
                  <a:extLst>
                    <a:ext uri="{FF2B5EF4-FFF2-40B4-BE49-F238E27FC236}">
                      <a16:creationId xmlns:a16="http://schemas.microsoft.com/office/drawing/2014/main" id="{38C58A44-EFB8-815B-2136-EA7CE975EA6B}"/>
                    </a:ext>
                  </a:extLst>
                </p14:cNvPr>
                <p14:cNvContentPartPr/>
                <p14:nvPr/>
              </p14:nvContentPartPr>
              <p14:xfrm>
                <a:off x="10662221" y="3295563"/>
                <a:ext cx="47160" cy="170280"/>
              </p14:xfrm>
            </p:contentPart>
          </mc:Choice>
          <mc:Fallback>
            <p:pic>
              <p:nvPicPr>
                <p:cNvPr id="14" name="Ink 13">
                  <a:extLst>
                    <a:ext uri="{FF2B5EF4-FFF2-40B4-BE49-F238E27FC236}">
                      <a16:creationId xmlns:a16="http://schemas.microsoft.com/office/drawing/2014/main" id="{38C58A44-EFB8-815B-2136-EA7CE975EA6B}"/>
                    </a:ext>
                  </a:extLst>
                </p:cNvPr>
                <p:cNvPicPr/>
                <p:nvPr/>
              </p:nvPicPr>
              <p:blipFill>
                <a:blip r:embed="rId31"/>
                <a:stretch>
                  <a:fillRect/>
                </a:stretch>
              </p:blipFill>
              <p:spPr>
                <a:xfrm>
                  <a:off x="10644221" y="3277563"/>
                  <a:ext cx="8280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5" name="Ink 14">
                  <a:extLst>
                    <a:ext uri="{FF2B5EF4-FFF2-40B4-BE49-F238E27FC236}">
                      <a16:creationId xmlns:a16="http://schemas.microsoft.com/office/drawing/2014/main" id="{2F976632-99AE-61C3-1830-674B2C775788}"/>
                    </a:ext>
                  </a:extLst>
                </p14:cNvPr>
                <p14:cNvContentPartPr/>
                <p14:nvPr/>
              </p14:nvContentPartPr>
              <p14:xfrm>
                <a:off x="10697861" y="3317883"/>
                <a:ext cx="50400" cy="136440"/>
              </p14:xfrm>
            </p:contentPart>
          </mc:Choice>
          <mc:Fallback>
            <p:pic>
              <p:nvPicPr>
                <p:cNvPr id="15" name="Ink 14">
                  <a:extLst>
                    <a:ext uri="{FF2B5EF4-FFF2-40B4-BE49-F238E27FC236}">
                      <a16:creationId xmlns:a16="http://schemas.microsoft.com/office/drawing/2014/main" id="{2F976632-99AE-61C3-1830-674B2C775788}"/>
                    </a:ext>
                  </a:extLst>
                </p:cNvPr>
                <p:cNvPicPr/>
                <p:nvPr/>
              </p:nvPicPr>
              <p:blipFill>
                <a:blip r:embed="rId33"/>
                <a:stretch>
                  <a:fillRect/>
                </a:stretch>
              </p:blipFill>
              <p:spPr>
                <a:xfrm>
                  <a:off x="10679861" y="3299930"/>
                  <a:ext cx="86040" cy="171986"/>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6" name="Ink 15">
                  <a:extLst>
                    <a:ext uri="{FF2B5EF4-FFF2-40B4-BE49-F238E27FC236}">
                      <a16:creationId xmlns:a16="http://schemas.microsoft.com/office/drawing/2014/main" id="{2C8243D9-FC14-E806-A1FF-FD45B7FADEFB}"/>
                    </a:ext>
                  </a:extLst>
                </p14:cNvPr>
                <p14:cNvContentPartPr/>
                <p14:nvPr/>
              </p14:nvContentPartPr>
              <p14:xfrm>
                <a:off x="10741061" y="3326883"/>
                <a:ext cx="37440" cy="128880"/>
              </p14:xfrm>
            </p:contentPart>
          </mc:Choice>
          <mc:Fallback>
            <p:pic>
              <p:nvPicPr>
                <p:cNvPr id="16" name="Ink 15">
                  <a:extLst>
                    <a:ext uri="{FF2B5EF4-FFF2-40B4-BE49-F238E27FC236}">
                      <a16:creationId xmlns:a16="http://schemas.microsoft.com/office/drawing/2014/main" id="{2C8243D9-FC14-E806-A1FF-FD45B7FADEFB}"/>
                    </a:ext>
                  </a:extLst>
                </p:cNvPr>
                <p:cNvPicPr/>
                <p:nvPr/>
              </p:nvPicPr>
              <p:blipFill>
                <a:blip r:embed="rId35"/>
                <a:stretch>
                  <a:fillRect/>
                </a:stretch>
              </p:blipFill>
              <p:spPr>
                <a:xfrm>
                  <a:off x="10722886" y="3308883"/>
                  <a:ext cx="73426"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7" name="Ink 16">
                  <a:extLst>
                    <a:ext uri="{FF2B5EF4-FFF2-40B4-BE49-F238E27FC236}">
                      <a16:creationId xmlns:a16="http://schemas.microsoft.com/office/drawing/2014/main" id="{9CCD2227-A219-AC78-4F31-2EE699AC4FE0}"/>
                    </a:ext>
                  </a:extLst>
                </p14:cNvPr>
                <p14:cNvContentPartPr/>
                <p14:nvPr/>
              </p14:nvContentPartPr>
              <p14:xfrm>
                <a:off x="10743581" y="3357123"/>
                <a:ext cx="56160" cy="104400"/>
              </p14:xfrm>
            </p:contentPart>
          </mc:Choice>
          <mc:Fallback>
            <p:pic>
              <p:nvPicPr>
                <p:cNvPr id="17" name="Ink 16">
                  <a:extLst>
                    <a:ext uri="{FF2B5EF4-FFF2-40B4-BE49-F238E27FC236}">
                      <a16:creationId xmlns:a16="http://schemas.microsoft.com/office/drawing/2014/main" id="{9CCD2227-A219-AC78-4F31-2EE699AC4FE0}"/>
                    </a:ext>
                  </a:extLst>
                </p:cNvPr>
                <p:cNvPicPr/>
                <p:nvPr/>
              </p:nvPicPr>
              <p:blipFill>
                <a:blip r:embed="rId37"/>
                <a:stretch>
                  <a:fillRect/>
                </a:stretch>
              </p:blipFill>
              <p:spPr>
                <a:xfrm>
                  <a:off x="10725581" y="3339185"/>
                  <a:ext cx="91800" cy="139918"/>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8" name="Ink 17">
                  <a:extLst>
                    <a:ext uri="{FF2B5EF4-FFF2-40B4-BE49-F238E27FC236}">
                      <a16:creationId xmlns:a16="http://schemas.microsoft.com/office/drawing/2014/main" id="{AB16BCDF-CF7F-8480-38AF-AF0289DD8632}"/>
                    </a:ext>
                  </a:extLst>
                </p14:cNvPr>
                <p14:cNvContentPartPr/>
                <p14:nvPr/>
              </p14:nvContentPartPr>
              <p14:xfrm>
                <a:off x="10764461" y="3365763"/>
                <a:ext cx="39240" cy="55440"/>
              </p14:xfrm>
            </p:contentPart>
          </mc:Choice>
          <mc:Fallback>
            <p:pic>
              <p:nvPicPr>
                <p:cNvPr id="18" name="Ink 17">
                  <a:extLst>
                    <a:ext uri="{FF2B5EF4-FFF2-40B4-BE49-F238E27FC236}">
                      <a16:creationId xmlns:a16="http://schemas.microsoft.com/office/drawing/2014/main" id="{AB16BCDF-CF7F-8480-38AF-AF0289DD8632}"/>
                    </a:ext>
                  </a:extLst>
                </p:cNvPr>
                <p:cNvPicPr/>
                <p:nvPr/>
              </p:nvPicPr>
              <p:blipFill>
                <a:blip r:embed="rId39"/>
                <a:stretch>
                  <a:fillRect/>
                </a:stretch>
              </p:blipFill>
              <p:spPr>
                <a:xfrm>
                  <a:off x="10746461" y="3347763"/>
                  <a:ext cx="7488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9" name="Ink 18">
                  <a:extLst>
                    <a:ext uri="{FF2B5EF4-FFF2-40B4-BE49-F238E27FC236}">
                      <a16:creationId xmlns:a16="http://schemas.microsoft.com/office/drawing/2014/main" id="{06E42E91-EB78-65CB-A7DB-5E8C3B9A71FC}"/>
                    </a:ext>
                  </a:extLst>
                </p14:cNvPr>
                <p14:cNvContentPartPr/>
                <p14:nvPr/>
              </p14:nvContentPartPr>
              <p14:xfrm>
                <a:off x="10790021" y="3394923"/>
                <a:ext cx="18360" cy="54000"/>
              </p14:xfrm>
            </p:contentPart>
          </mc:Choice>
          <mc:Fallback>
            <p:pic>
              <p:nvPicPr>
                <p:cNvPr id="19" name="Ink 18">
                  <a:extLst>
                    <a:ext uri="{FF2B5EF4-FFF2-40B4-BE49-F238E27FC236}">
                      <a16:creationId xmlns:a16="http://schemas.microsoft.com/office/drawing/2014/main" id="{06E42E91-EB78-65CB-A7DB-5E8C3B9A71FC}"/>
                    </a:ext>
                  </a:extLst>
                </p:cNvPr>
                <p:cNvPicPr/>
                <p:nvPr/>
              </p:nvPicPr>
              <p:blipFill>
                <a:blip r:embed="rId41"/>
                <a:stretch>
                  <a:fillRect/>
                </a:stretch>
              </p:blipFill>
              <p:spPr>
                <a:xfrm>
                  <a:off x="10771661" y="3376802"/>
                  <a:ext cx="54713" cy="89879"/>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1" name="Ink 20">
                  <a:extLst>
                    <a:ext uri="{FF2B5EF4-FFF2-40B4-BE49-F238E27FC236}">
                      <a16:creationId xmlns:a16="http://schemas.microsoft.com/office/drawing/2014/main" id="{448D79E9-4E0C-B6A2-75C5-DBAC17AB0592}"/>
                    </a:ext>
                  </a:extLst>
                </p14:cNvPr>
                <p14:cNvContentPartPr/>
                <p14:nvPr/>
              </p14:nvContentPartPr>
              <p14:xfrm>
                <a:off x="10636925" y="3436568"/>
                <a:ext cx="120600" cy="127080"/>
              </p14:xfrm>
            </p:contentPart>
          </mc:Choice>
          <mc:Fallback>
            <p:pic>
              <p:nvPicPr>
                <p:cNvPr id="21" name="Ink 20">
                  <a:extLst>
                    <a:ext uri="{FF2B5EF4-FFF2-40B4-BE49-F238E27FC236}">
                      <a16:creationId xmlns:a16="http://schemas.microsoft.com/office/drawing/2014/main" id="{448D79E9-4E0C-B6A2-75C5-DBAC17AB0592}"/>
                    </a:ext>
                  </a:extLst>
                </p:cNvPr>
                <p:cNvPicPr/>
                <p:nvPr/>
              </p:nvPicPr>
              <p:blipFill>
                <a:blip r:embed="rId43"/>
                <a:stretch>
                  <a:fillRect/>
                </a:stretch>
              </p:blipFill>
              <p:spPr>
                <a:xfrm>
                  <a:off x="10618871" y="3418568"/>
                  <a:ext cx="156347"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2" name="Ink 21">
                  <a:extLst>
                    <a:ext uri="{FF2B5EF4-FFF2-40B4-BE49-F238E27FC236}">
                      <a16:creationId xmlns:a16="http://schemas.microsoft.com/office/drawing/2014/main" id="{2E0CD9A9-66CC-F82B-D1B2-7B2A96492B68}"/>
                    </a:ext>
                  </a:extLst>
                </p14:cNvPr>
                <p14:cNvContentPartPr/>
                <p14:nvPr/>
              </p14:nvContentPartPr>
              <p14:xfrm>
                <a:off x="10614965" y="3409568"/>
                <a:ext cx="7560" cy="46080"/>
              </p14:xfrm>
            </p:contentPart>
          </mc:Choice>
          <mc:Fallback>
            <p:pic>
              <p:nvPicPr>
                <p:cNvPr id="22" name="Ink 21">
                  <a:extLst>
                    <a:ext uri="{FF2B5EF4-FFF2-40B4-BE49-F238E27FC236}">
                      <a16:creationId xmlns:a16="http://schemas.microsoft.com/office/drawing/2014/main" id="{2E0CD9A9-66CC-F82B-D1B2-7B2A96492B68}"/>
                    </a:ext>
                  </a:extLst>
                </p:cNvPr>
                <p:cNvPicPr/>
                <p:nvPr/>
              </p:nvPicPr>
              <p:blipFill>
                <a:blip r:embed="rId45"/>
                <a:stretch>
                  <a:fillRect/>
                </a:stretch>
              </p:blipFill>
              <p:spPr>
                <a:xfrm>
                  <a:off x="10596965" y="3391568"/>
                  <a:ext cx="4320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3" name="Ink 22">
                  <a:extLst>
                    <a:ext uri="{FF2B5EF4-FFF2-40B4-BE49-F238E27FC236}">
                      <a16:creationId xmlns:a16="http://schemas.microsoft.com/office/drawing/2014/main" id="{1890FA2D-1014-D985-9B54-524D1C7F4A36}"/>
                    </a:ext>
                  </a:extLst>
                </p14:cNvPr>
                <p14:cNvContentPartPr/>
                <p14:nvPr/>
              </p14:nvContentPartPr>
              <p14:xfrm>
                <a:off x="10607765" y="3408488"/>
                <a:ext cx="34200" cy="71280"/>
              </p14:xfrm>
            </p:contentPart>
          </mc:Choice>
          <mc:Fallback>
            <p:pic>
              <p:nvPicPr>
                <p:cNvPr id="23" name="Ink 22">
                  <a:extLst>
                    <a:ext uri="{FF2B5EF4-FFF2-40B4-BE49-F238E27FC236}">
                      <a16:creationId xmlns:a16="http://schemas.microsoft.com/office/drawing/2014/main" id="{1890FA2D-1014-D985-9B54-524D1C7F4A36}"/>
                    </a:ext>
                  </a:extLst>
                </p:cNvPr>
                <p:cNvPicPr/>
                <p:nvPr/>
              </p:nvPicPr>
              <p:blipFill>
                <a:blip r:embed="rId47"/>
                <a:stretch>
                  <a:fillRect/>
                </a:stretch>
              </p:blipFill>
              <p:spPr>
                <a:xfrm>
                  <a:off x="10589765" y="3390488"/>
                  <a:ext cx="6984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29" name="Ink 28">
                  <a:extLst>
                    <a:ext uri="{FF2B5EF4-FFF2-40B4-BE49-F238E27FC236}">
                      <a16:creationId xmlns:a16="http://schemas.microsoft.com/office/drawing/2014/main" id="{2C14E066-EA5A-833D-68E3-3CFB196CFD24}"/>
                    </a:ext>
                  </a:extLst>
                </p14:cNvPr>
                <p14:cNvContentPartPr/>
                <p14:nvPr/>
              </p14:nvContentPartPr>
              <p14:xfrm>
                <a:off x="10599845" y="3435848"/>
                <a:ext cx="12240" cy="56880"/>
              </p14:xfrm>
            </p:contentPart>
          </mc:Choice>
          <mc:Fallback>
            <p:pic>
              <p:nvPicPr>
                <p:cNvPr id="29" name="Ink 28">
                  <a:extLst>
                    <a:ext uri="{FF2B5EF4-FFF2-40B4-BE49-F238E27FC236}">
                      <a16:creationId xmlns:a16="http://schemas.microsoft.com/office/drawing/2014/main" id="{2C14E066-EA5A-833D-68E3-3CFB196CFD24}"/>
                    </a:ext>
                  </a:extLst>
                </p:cNvPr>
                <p:cNvPicPr/>
                <p:nvPr/>
              </p:nvPicPr>
              <p:blipFill>
                <a:blip r:embed="rId49"/>
                <a:stretch>
                  <a:fillRect/>
                </a:stretch>
              </p:blipFill>
              <p:spPr>
                <a:xfrm>
                  <a:off x="10581845" y="3417848"/>
                  <a:ext cx="4788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0" name="Ink 29">
                  <a:extLst>
                    <a:ext uri="{FF2B5EF4-FFF2-40B4-BE49-F238E27FC236}">
                      <a16:creationId xmlns:a16="http://schemas.microsoft.com/office/drawing/2014/main" id="{0D43C146-ADF5-5238-0A5B-E484BE48947C}"/>
                    </a:ext>
                  </a:extLst>
                </p14:cNvPr>
                <p14:cNvContentPartPr/>
                <p14:nvPr/>
              </p14:nvContentPartPr>
              <p14:xfrm>
                <a:off x="10596605" y="3429008"/>
                <a:ext cx="9720" cy="67320"/>
              </p14:xfrm>
            </p:contentPart>
          </mc:Choice>
          <mc:Fallback>
            <p:pic>
              <p:nvPicPr>
                <p:cNvPr id="30" name="Ink 29">
                  <a:extLst>
                    <a:ext uri="{FF2B5EF4-FFF2-40B4-BE49-F238E27FC236}">
                      <a16:creationId xmlns:a16="http://schemas.microsoft.com/office/drawing/2014/main" id="{0D43C146-ADF5-5238-0A5B-E484BE48947C}"/>
                    </a:ext>
                  </a:extLst>
                </p:cNvPr>
                <p:cNvPicPr/>
                <p:nvPr/>
              </p:nvPicPr>
              <p:blipFill>
                <a:blip r:embed="rId51"/>
                <a:stretch>
                  <a:fillRect/>
                </a:stretch>
              </p:blipFill>
              <p:spPr>
                <a:xfrm>
                  <a:off x="10578605" y="3411008"/>
                  <a:ext cx="4536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1" name="Ink 30">
                  <a:extLst>
                    <a:ext uri="{FF2B5EF4-FFF2-40B4-BE49-F238E27FC236}">
                      <a16:creationId xmlns:a16="http://schemas.microsoft.com/office/drawing/2014/main" id="{34FD7B69-95DC-F5C1-F6C5-8D541A60EB50}"/>
                    </a:ext>
                  </a:extLst>
                </p14:cNvPr>
                <p14:cNvContentPartPr/>
                <p14:nvPr/>
              </p14:nvContentPartPr>
              <p14:xfrm>
                <a:off x="10584725" y="3425048"/>
                <a:ext cx="32040" cy="84960"/>
              </p14:xfrm>
            </p:contentPart>
          </mc:Choice>
          <mc:Fallback>
            <p:pic>
              <p:nvPicPr>
                <p:cNvPr id="31" name="Ink 30">
                  <a:extLst>
                    <a:ext uri="{FF2B5EF4-FFF2-40B4-BE49-F238E27FC236}">
                      <a16:creationId xmlns:a16="http://schemas.microsoft.com/office/drawing/2014/main" id="{34FD7B69-95DC-F5C1-F6C5-8D541A60EB50}"/>
                    </a:ext>
                  </a:extLst>
                </p:cNvPr>
                <p:cNvPicPr/>
                <p:nvPr/>
              </p:nvPicPr>
              <p:blipFill>
                <a:blip r:embed="rId53"/>
                <a:stretch>
                  <a:fillRect/>
                </a:stretch>
              </p:blipFill>
              <p:spPr>
                <a:xfrm>
                  <a:off x="10566725" y="3407048"/>
                  <a:ext cx="6768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2" name="Ink 31">
                  <a:extLst>
                    <a:ext uri="{FF2B5EF4-FFF2-40B4-BE49-F238E27FC236}">
                      <a16:creationId xmlns:a16="http://schemas.microsoft.com/office/drawing/2014/main" id="{ADD93BF4-2687-94DE-C53D-8A12DCCBB090}"/>
                    </a:ext>
                  </a:extLst>
                </p14:cNvPr>
                <p14:cNvContentPartPr/>
                <p14:nvPr/>
              </p14:nvContentPartPr>
              <p14:xfrm>
                <a:off x="10608125" y="3513248"/>
                <a:ext cx="67680" cy="44640"/>
              </p14:xfrm>
            </p:contentPart>
          </mc:Choice>
          <mc:Fallback>
            <p:pic>
              <p:nvPicPr>
                <p:cNvPr id="32" name="Ink 31">
                  <a:extLst>
                    <a:ext uri="{FF2B5EF4-FFF2-40B4-BE49-F238E27FC236}">
                      <a16:creationId xmlns:a16="http://schemas.microsoft.com/office/drawing/2014/main" id="{ADD93BF4-2687-94DE-C53D-8A12DCCBB090}"/>
                    </a:ext>
                  </a:extLst>
                </p:cNvPr>
                <p:cNvPicPr/>
                <p:nvPr/>
              </p:nvPicPr>
              <p:blipFill>
                <a:blip r:embed="rId55"/>
                <a:stretch>
                  <a:fillRect/>
                </a:stretch>
              </p:blipFill>
              <p:spPr>
                <a:xfrm>
                  <a:off x="10590125" y="3495248"/>
                  <a:ext cx="10332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3" name="Ink 32">
                  <a:extLst>
                    <a:ext uri="{FF2B5EF4-FFF2-40B4-BE49-F238E27FC236}">
                      <a16:creationId xmlns:a16="http://schemas.microsoft.com/office/drawing/2014/main" id="{420C5FDE-52AD-288A-99BE-6FF1D35D7B1F}"/>
                    </a:ext>
                  </a:extLst>
                </p14:cNvPr>
                <p14:cNvContentPartPr/>
                <p14:nvPr/>
              </p14:nvContentPartPr>
              <p14:xfrm>
                <a:off x="10598765" y="3502448"/>
                <a:ext cx="4320" cy="48960"/>
              </p14:xfrm>
            </p:contentPart>
          </mc:Choice>
          <mc:Fallback>
            <p:pic>
              <p:nvPicPr>
                <p:cNvPr id="33" name="Ink 32">
                  <a:extLst>
                    <a:ext uri="{FF2B5EF4-FFF2-40B4-BE49-F238E27FC236}">
                      <a16:creationId xmlns:a16="http://schemas.microsoft.com/office/drawing/2014/main" id="{420C5FDE-52AD-288A-99BE-6FF1D35D7B1F}"/>
                    </a:ext>
                  </a:extLst>
                </p:cNvPr>
                <p:cNvPicPr/>
                <p:nvPr/>
              </p:nvPicPr>
              <p:blipFill>
                <a:blip r:embed="rId57"/>
                <a:stretch>
                  <a:fillRect/>
                </a:stretch>
              </p:blipFill>
              <p:spPr>
                <a:xfrm>
                  <a:off x="10579129" y="3484315"/>
                  <a:ext cx="43200" cy="84864"/>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4" name="Ink 33">
                  <a:extLst>
                    <a:ext uri="{FF2B5EF4-FFF2-40B4-BE49-F238E27FC236}">
                      <a16:creationId xmlns:a16="http://schemas.microsoft.com/office/drawing/2014/main" id="{A91DF770-CE45-2871-AE87-15E74DDE647A}"/>
                    </a:ext>
                  </a:extLst>
                </p14:cNvPr>
                <p14:cNvContentPartPr/>
                <p14:nvPr/>
              </p14:nvContentPartPr>
              <p14:xfrm>
                <a:off x="10599125" y="3510008"/>
                <a:ext cx="5040" cy="18360"/>
              </p14:xfrm>
            </p:contentPart>
          </mc:Choice>
          <mc:Fallback>
            <p:pic>
              <p:nvPicPr>
                <p:cNvPr id="34" name="Ink 33">
                  <a:extLst>
                    <a:ext uri="{FF2B5EF4-FFF2-40B4-BE49-F238E27FC236}">
                      <a16:creationId xmlns:a16="http://schemas.microsoft.com/office/drawing/2014/main" id="{A91DF770-CE45-2871-AE87-15E74DDE647A}"/>
                    </a:ext>
                  </a:extLst>
                </p:cNvPr>
                <p:cNvPicPr/>
                <p:nvPr/>
              </p:nvPicPr>
              <p:blipFill>
                <a:blip r:embed="rId59"/>
                <a:stretch>
                  <a:fillRect/>
                </a:stretch>
              </p:blipFill>
              <p:spPr>
                <a:xfrm>
                  <a:off x="10579740" y="3491648"/>
                  <a:ext cx="43422" cy="54713"/>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9" name="Ink 38">
                  <a:extLst>
                    <a:ext uri="{FF2B5EF4-FFF2-40B4-BE49-F238E27FC236}">
                      <a16:creationId xmlns:a16="http://schemas.microsoft.com/office/drawing/2014/main" id="{9ACAB916-F7F1-0B13-24F9-2C2981ED8885}"/>
                    </a:ext>
                  </a:extLst>
                </p14:cNvPr>
                <p14:cNvContentPartPr/>
                <p14:nvPr/>
              </p14:nvContentPartPr>
              <p14:xfrm>
                <a:off x="10599845" y="3499568"/>
                <a:ext cx="5040" cy="43560"/>
              </p14:xfrm>
            </p:contentPart>
          </mc:Choice>
          <mc:Fallback>
            <p:pic>
              <p:nvPicPr>
                <p:cNvPr id="39" name="Ink 38">
                  <a:extLst>
                    <a:ext uri="{FF2B5EF4-FFF2-40B4-BE49-F238E27FC236}">
                      <a16:creationId xmlns:a16="http://schemas.microsoft.com/office/drawing/2014/main" id="{9ACAB916-F7F1-0B13-24F9-2C2981ED8885}"/>
                    </a:ext>
                  </a:extLst>
                </p:cNvPr>
                <p:cNvPicPr/>
                <p:nvPr/>
              </p:nvPicPr>
              <p:blipFill>
                <a:blip r:embed="rId61"/>
                <a:stretch>
                  <a:fillRect/>
                </a:stretch>
              </p:blipFill>
              <p:spPr>
                <a:xfrm>
                  <a:off x="10581845" y="3481716"/>
                  <a:ext cx="40680" cy="78908"/>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1" name="Ink 40">
                  <a:extLst>
                    <a:ext uri="{FF2B5EF4-FFF2-40B4-BE49-F238E27FC236}">
                      <a16:creationId xmlns:a16="http://schemas.microsoft.com/office/drawing/2014/main" id="{5D2E66AD-8C9F-7E40-0B36-96D5E8AE9440}"/>
                    </a:ext>
                  </a:extLst>
                </p14:cNvPr>
                <p14:cNvContentPartPr/>
                <p14:nvPr/>
              </p14:nvContentPartPr>
              <p14:xfrm>
                <a:off x="10590485" y="3510008"/>
                <a:ext cx="5040" cy="29160"/>
              </p14:xfrm>
            </p:contentPart>
          </mc:Choice>
          <mc:Fallback>
            <p:pic>
              <p:nvPicPr>
                <p:cNvPr id="41" name="Ink 40">
                  <a:extLst>
                    <a:ext uri="{FF2B5EF4-FFF2-40B4-BE49-F238E27FC236}">
                      <a16:creationId xmlns:a16="http://schemas.microsoft.com/office/drawing/2014/main" id="{5D2E66AD-8C9F-7E40-0B36-96D5E8AE9440}"/>
                    </a:ext>
                  </a:extLst>
                </p:cNvPr>
                <p:cNvPicPr/>
                <p:nvPr/>
              </p:nvPicPr>
              <p:blipFill>
                <a:blip r:embed="rId63"/>
                <a:stretch>
                  <a:fillRect/>
                </a:stretch>
              </p:blipFill>
              <p:spPr>
                <a:xfrm>
                  <a:off x="10572485" y="3492008"/>
                  <a:ext cx="4068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6" name="Ink 45">
                  <a:extLst>
                    <a:ext uri="{FF2B5EF4-FFF2-40B4-BE49-F238E27FC236}">
                      <a16:creationId xmlns:a16="http://schemas.microsoft.com/office/drawing/2014/main" id="{2864D7EB-1622-47A0-CBF1-D7BEEC8570E6}"/>
                    </a:ext>
                  </a:extLst>
                </p14:cNvPr>
                <p14:cNvContentPartPr/>
                <p14:nvPr/>
              </p14:nvContentPartPr>
              <p14:xfrm>
                <a:off x="10595165" y="3497768"/>
                <a:ext cx="3960" cy="12600"/>
              </p14:xfrm>
            </p:contentPart>
          </mc:Choice>
          <mc:Fallback>
            <p:pic>
              <p:nvPicPr>
                <p:cNvPr id="46" name="Ink 45">
                  <a:extLst>
                    <a:ext uri="{FF2B5EF4-FFF2-40B4-BE49-F238E27FC236}">
                      <a16:creationId xmlns:a16="http://schemas.microsoft.com/office/drawing/2014/main" id="{2864D7EB-1622-47A0-CBF1-D7BEEC8570E6}"/>
                    </a:ext>
                  </a:extLst>
                </p:cNvPr>
                <p:cNvPicPr/>
                <p:nvPr/>
              </p:nvPicPr>
              <p:blipFill>
                <a:blip r:embed="rId65"/>
                <a:stretch>
                  <a:fillRect/>
                </a:stretch>
              </p:blipFill>
              <p:spPr>
                <a:xfrm>
                  <a:off x="10577165" y="3479768"/>
                  <a:ext cx="3960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5" name="Ink 54">
                  <a:extLst>
                    <a:ext uri="{FF2B5EF4-FFF2-40B4-BE49-F238E27FC236}">
                      <a16:creationId xmlns:a16="http://schemas.microsoft.com/office/drawing/2014/main" id="{DD661FDB-8C25-5635-7903-0E71624D0BFC}"/>
                    </a:ext>
                  </a:extLst>
                </p14:cNvPr>
                <p14:cNvContentPartPr/>
                <p14:nvPr/>
              </p14:nvContentPartPr>
              <p14:xfrm>
                <a:off x="10596245" y="3504248"/>
                <a:ext cx="360" cy="10440"/>
              </p14:xfrm>
            </p:contentPart>
          </mc:Choice>
          <mc:Fallback>
            <p:pic>
              <p:nvPicPr>
                <p:cNvPr id="55" name="Ink 54">
                  <a:extLst>
                    <a:ext uri="{FF2B5EF4-FFF2-40B4-BE49-F238E27FC236}">
                      <a16:creationId xmlns:a16="http://schemas.microsoft.com/office/drawing/2014/main" id="{DD661FDB-8C25-5635-7903-0E71624D0BFC}"/>
                    </a:ext>
                  </a:extLst>
                </p:cNvPr>
                <p:cNvPicPr/>
                <p:nvPr/>
              </p:nvPicPr>
              <p:blipFill>
                <a:blip r:embed="rId67"/>
                <a:stretch>
                  <a:fillRect/>
                </a:stretch>
              </p:blipFill>
              <p:spPr>
                <a:xfrm>
                  <a:off x="10578245" y="3486248"/>
                  <a:ext cx="3600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6" name="Ink 55">
                  <a:extLst>
                    <a:ext uri="{FF2B5EF4-FFF2-40B4-BE49-F238E27FC236}">
                      <a16:creationId xmlns:a16="http://schemas.microsoft.com/office/drawing/2014/main" id="{A591DBC2-DEB7-E226-7A64-AF5EFAF7254C}"/>
                    </a:ext>
                  </a:extLst>
                </p14:cNvPr>
                <p14:cNvContentPartPr/>
                <p14:nvPr/>
              </p14:nvContentPartPr>
              <p14:xfrm>
                <a:off x="10588685" y="3516128"/>
                <a:ext cx="3960" cy="5400"/>
              </p14:xfrm>
            </p:contentPart>
          </mc:Choice>
          <mc:Fallback>
            <p:pic>
              <p:nvPicPr>
                <p:cNvPr id="56" name="Ink 55">
                  <a:extLst>
                    <a:ext uri="{FF2B5EF4-FFF2-40B4-BE49-F238E27FC236}">
                      <a16:creationId xmlns:a16="http://schemas.microsoft.com/office/drawing/2014/main" id="{A591DBC2-DEB7-E226-7A64-AF5EFAF7254C}"/>
                    </a:ext>
                  </a:extLst>
                </p:cNvPr>
                <p:cNvPicPr/>
                <p:nvPr/>
              </p:nvPicPr>
              <p:blipFill>
                <a:blip r:embed="rId69"/>
                <a:stretch>
                  <a:fillRect/>
                </a:stretch>
              </p:blipFill>
              <p:spPr>
                <a:xfrm>
                  <a:off x="10570685" y="3499253"/>
                  <a:ext cx="39600" cy="38813"/>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7" name="Ink 56">
                  <a:extLst>
                    <a:ext uri="{FF2B5EF4-FFF2-40B4-BE49-F238E27FC236}">
                      <a16:creationId xmlns:a16="http://schemas.microsoft.com/office/drawing/2014/main" id="{649B7CED-A96F-E2E1-8DD1-032F2D6AAB75}"/>
                    </a:ext>
                  </a:extLst>
                </p14:cNvPr>
                <p14:cNvContentPartPr/>
                <p14:nvPr/>
              </p14:nvContentPartPr>
              <p14:xfrm>
                <a:off x="10593365" y="3510008"/>
                <a:ext cx="1800" cy="27720"/>
              </p14:xfrm>
            </p:contentPart>
          </mc:Choice>
          <mc:Fallback>
            <p:pic>
              <p:nvPicPr>
                <p:cNvPr id="57" name="Ink 56">
                  <a:extLst>
                    <a:ext uri="{FF2B5EF4-FFF2-40B4-BE49-F238E27FC236}">
                      <a16:creationId xmlns:a16="http://schemas.microsoft.com/office/drawing/2014/main" id="{649B7CED-A96F-E2E1-8DD1-032F2D6AAB75}"/>
                    </a:ext>
                  </a:extLst>
                </p:cNvPr>
                <p:cNvPicPr/>
                <p:nvPr/>
              </p:nvPicPr>
              <p:blipFill>
                <a:blip r:embed="rId71"/>
                <a:stretch>
                  <a:fillRect/>
                </a:stretch>
              </p:blipFill>
              <p:spPr>
                <a:xfrm>
                  <a:off x="10575365" y="3492008"/>
                  <a:ext cx="3744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9" name="Ink 58">
                  <a:extLst>
                    <a:ext uri="{FF2B5EF4-FFF2-40B4-BE49-F238E27FC236}">
                      <a16:creationId xmlns:a16="http://schemas.microsoft.com/office/drawing/2014/main" id="{04254681-B759-8BD6-64EE-D7A19133A1FD}"/>
                    </a:ext>
                  </a:extLst>
                </p14:cNvPr>
                <p14:cNvContentPartPr/>
                <p14:nvPr/>
              </p14:nvContentPartPr>
              <p14:xfrm>
                <a:off x="10587605" y="3510008"/>
                <a:ext cx="7200" cy="29880"/>
              </p14:xfrm>
            </p:contentPart>
          </mc:Choice>
          <mc:Fallback>
            <p:pic>
              <p:nvPicPr>
                <p:cNvPr id="59" name="Ink 58">
                  <a:extLst>
                    <a:ext uri="{FF2B5EF4-FFF2-40B4-BE49-F238E27FC236}">
                      <a16:creationId xmlns:a16="http://schemas.microsoft.com/office/drawing/2014/main" id="{04254681-B759-8BD6-64EE-D7A19133A1FD}"/>
                    </a:ext>
                  </a:extLst>
                </p:cNvPr>
                <p:cNvPicPr/>
                <p:nvPr/>
              </p:nvPicPr>
              <p:blipFill>
                <a:blip r:embed="rId73"/>
                <a:stretch>
                  <a:fillRect/>
                </a:stretch>
              </p:blipFill>
              <p:spPr>
                <a:xfrm>
                  <a:off x="10568658" y="3491788"/>
                  <a:ext cx="44716" cy="65955"/>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0" name="Ink 59">
                  <a:extLst>
                    <a:ext uri="{FF2B5EF4-FFF2-40B4-BE49-F238E27FC236}">
                      <a16:creationId xmlns:a16="http://schemas.microsoft.com/office/drawing/2014/main" id="{A0200EF4-7B8A-2DE9-45E6-9980E72DC4EB}"/>
                    </a:ext>
                  </a:extLst>
                </p14:cNvPr>
                <p14:cNvContentPartPr/>
                <p14:nvPr/>
              </p14:nvContentPartPr>
              <p14:xfrm>
                <a:off x="10593365" y="3504248"/>
                <a:ext cx="360" cy="6840"/>
              </p14:xfrm>
            </p:contentPart>
          </mc:Choice>
          <mc:Fallback>
            <p:pic>
              <p:nvPicPr>
                <p:cNvPr id="60" name="Ink 59">
                  <a:extLst>
                    <a:ext uri="{FF2B5EF4-FFF2-40B4-BE49-F238E27FC236}">
                      <a16:creationId xmlns:a16="http://schemas.microsoft.com/office/drawing/2014/main" id="{A0200EF4-7B8A-2DE9-45E6-9980E72DC4EB}"/>
                    </a:ext>
                  </a:extLst>
                </p:cNvPr>
                <p:cNvPicPr/>
                <p:nvPr/>
              </p:nvPicPr>
              <p:blipFill>
                <a:blip r:embed="rId75"/>
                <a:stretch>
                  <a:fillRect/>
                </a:stretch>
              </p:blipFill>
              <p:spPr>
                <a:xfrm>
                  <a:off x="10575365" y="3486248"/>
                  <a:ext cx="3600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1" name="Ink 60">
                  <a:extLst>
                    <a:ext uri="{FF2B5EF4-FFF2-40B4-BE49-F238E27FC236}">
                      <a16:creationId xmlns:a16="http://schemas.microsoft.com/office/drawing/2014/main" id="{9126D4E7-FEDB-CFE7-CA29-A772AF730BF4}"/>
                    </a:ext>
                  </a:extLst>
                </p14:cNvPr>
                <p14:cNvContentPartPr/>
                <p14:nvPr/>
              </p14:nvContentPartPr>
              <p14:xfrm>
                <a:off x="10640525" y="3454928"/>
                <a:ext cx="176400" cy="126000"/>
              </p14:xfrm>
            </p:contentPart>
          </mc:Choice>
          <mc:Fallback>
            <p:pic>
              <p:nvPicPr>
                <p:cNvPr id="61" name="Ink 60">
                  <a:extLst>
                    <a:ext uri="{FF2B5EF4-FFF2-40B4-BE49-F238E27FC236}">
                      <a16:creationId xmlns:a16="http://schemas.microsoft.com/office/drawing/2014/main" id="{9126D4E7-FEDB-CFE7-CA29-A772AF730BF4}"/>
                    </a:ext>
                  </a:extLst>
                </p:cNvPr>
                <p:cNvPicPr/>
                <p:nvPr/>
              </p:nvPicPr>
              <p:blipFill>
                <a:blip r:embed="rId77"/>
                <a:stretch>
                  <a:fillRect/>
                </a:stretch>
              </p:blipFill>
              <p:spPr>
                <a:xfrm>
                  <a:off x="10622525" y="3436979"/>
                  <a:ext cx="212040" cy="161538"/>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1024" name="Ink 1023">
                  <a:extLst>
                    <a:ext uri="{FF2B5EF4-FFF2-40B4-BE49-F238E27FC236}">
                      <a16:creationId xmlns:a16="http://schemas.microsoft.com/office/drawing/2014/main" id="{6E25B4F2-8ADE-D0D7-8CC7-D75816A577A9}"/>
                    </a:ext>
                  </a:extLst>
                </p14:cNvPr>
                <p14:cNvContentPartPr/>
                <p14:nvPr/>
              </p14:nvContentPartPr>
              <p14:xfrm>
                <a:off x="10635485" y="3585608"/>
                <a:ext cx="90000" cy="1440"/>
              </p14:xfrm>
            </p:contentPart>
          </mc:Choice>
          <mc:Fallback>
            <p:pic>
              <p:nvPicPr>
                <p:cNvPr id="1024" name="Ink 1023">
                  <a:extLst>
                    <a:ext uri="{FF2B5EF4-FFF2-40B4-BE49-F238E27FC236}">
                      <a16:creationId xmlns:a16="http://schemas.microsoft.com/office/drawing/2014/main" id="{6E25B4F2-8ADE-D0D7-8CC7-D75816A577A9}"/>
                    </a:ext>
                  </a:extLst>
                </p:cNvPr>
                <p:cNvPicPr/>
                <p:nvPr/>
              </p:nvPicPr>
              <p:blipFill>
                <a:blip r:embed="rId79"/>
                <a:stretch>
                  <a:fillRect/>
                </a:stretch>
              </p:blipFill>
              <p:spPr>
                <a:xfrm>
                  <a:off x="10617413" y="3561608"/>
                  <a:ext cx="125783"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1025" name="Ink 1024">
                  <a:extLst>
                    <a:ext uri="{FF2B5EF4-FFF2-40B4-BE49-F238E27FC236}">
                      <a16:creationId xmlns:a16="http://schemas.microsoft.com/office/drawing/2014/main" id="{9271CA6C-14D6-C08A-82F2-F7EAD99405F8}"/>
                    </a:ext>
                  </a:extLst>
                </p14:cNvPr>
                <p14:cNvContentPartPr/>
                <p14:nvPr/>
              </p14:nvContentPartPr>
              <p14:xfrm>
                <a:off x="10623245" y="3586688"/>
                <a:ext cx="64800" cy="2160"/>
              </p14:xfrm>
            </p:contentPart>
          </mc:Choice>
          <mc:Fallback>
            <p:pic>
              <p:nvPicPr>
                <p:cNvPr id="1025" name="Ink 1024">
                  <a:extLst>
                    <a:ext uri="{FF2B5EF4-FFF2-40B4-BE49-F238E27FC236}">
                      <a16:creationId xmlns:a16="http://schemas.microsoft.com/office/drawing/2014/main" id="{9271CA6C-14D6-C08A-82F2-F7EAD99405F8}"/>
                    </a:ext>
                  </a:extLst>
                </p:cNvPr>
                <p:cNvPicPr/>
                <p:nvPr/>
              </p:nvPicPr>
              <p:blipFill>
                <a:blip r:embed="rId81"/>
                <a:stretch>
                  <a:fillRect/>
                </a:stretch>
              </p:blipFill>
              <p:spPr>
                <a:xfrm>
                  <a:off x="10605144" y="3571259"/>
                  <a:ext cx="100639" cy="32709"/>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027" name="Ink 1026">
                  <a:extLst>
                    <a:ext uri="{FF2B5EF4-FFF2-40B4-BE49-F238E27FC236}">
                      <a16:creationId xmlns:a16="http://schemas.microsoft.com/office/drawing/2014/main" id="{11E83AE5-A95A-9119-6022-E182C048BE06}"/>
                    </a:ext>
                  </a:extLst>
                </p14:cNvPr>
                <p14:cNvContentPartPr/>
                <p14:nvPr/>
              </p14:nvContentPartPr>
              <p14:xfrm>
                <a:off x="10739165" y="3497768"/>
                <a:ext cx="56520" cy="67320"/>
              </p14:xfrm>
            </p:contentPart>
          </mc:Choice>
          <mc:Fallback>
            <p:pic>
              <p:nvPicPr>
                <p:cNvPr id="1027" name="Ink 1026">
                  <a:extLst>
                    <a:ext uri="{FF2B5EF4-FFF2-40B4-BE49-F238E27FC236}">
                      <a16:creationId xmlns:a16="http://schemas.microsoft.com/office/drawing/2014/main" id="{11E83AE5-A95A-9119-6022-E182C048BE06}"/>
                    </a:ext>
                  </a:extLst>
                </p:cNvPr>
                <p:cNvPicPr/>
                <p:nvPr/>
              </p:nvPicPr>
              <p:blipFill>
                <a:blip r:embed="rId83"/>
                <a:stretch>
                  <a:fillRect/>
                </a:stretch>
              </p:blipFill>
              <p:spPr>
                <a:xfrm>
                  <a:off x="10721279" y="3479768"/>
                  <a:ext cx="91934"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028" name="Ink 1027">
                  <a:extLst>
                    <a:ext uri="{FF2B5EF4-FFF2-40B4-BE49-F238E27FC236}">
                      <a16:creationId xmlns:a16="http://schemas.microsoft.com/office/drawing/2014/main" id="{CFB94AC3-7923-C56E-7CFD-E6012FB38381}"/>
                    </a:ext>
                  </a:extLst>
                </p14:cNvPr>
                <p14:cNvContentPartPr/>
                <p14:nvPr/>
              </p14:nvContentPartPr>
              <p14:xfrm>
                <a:off x="10718285" y="3573008"/>
                <a:ext cx="37800" cy="1440"/>
              </p14:xfrm>
            </p:contentPart>
          </mc:Choice>
          <mc:Fallback>
            <p:pic>
              <p:nvPicPr>
                <p:cNvPr id="1028" name="Ink 1027">
                  <a:extLst>
                    <a:ext uri="{FF2B5EF4-FFF2-40B4-BE49-F238E27FC236}">
                      <a16:creationId xmlns:a16="http://schemas.microsoft.com/office/drawing/2014/main" id="{CFB94AC3-7923-C56E-7CFD-E6012FB38381}"/>
                    </a:ext>
                  </a:extLst>
                </p:cNvPr>
                <p:cNvPicPr/>
                <p:nvPr/>
              </p:nvPicPr>
              <p:blipFill>
                <a:blip r:embed="rId85"/>
                <a:stretch>
                  <a:fillRect/>
                </a:stretch>
              </p:blipFill>
              <p:spPr>
                <a:xfrm>
                  <a:off x="10700285" y="3549008"/>
                  <a:ext cx="7344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029" name="Ink 1028">
                  <a:extLst>
                    <a:ext uri="{FF2B5EF4-FFF2-40B4-BE49-F238E27FC236}">
                      <a16:creationId xmlns:a16="http://schemas.microsoft.com/office/drawing/2014/main" id="{E246E185-AF6D-3899-1C3A-99A30D442DF3}"/>
                    </a:ext>
                  </a:extLst>
                </p14:cNvPr>
                <p14:cNvContentPartPr/>
                <p14:nvPr/>
              </p14:nvContentPartPr>
              <p14:xfrm>
                <a:off x="10745285" y="3579848"/>
                <a:ext cx="38520" cy="6840"/>
              </p14:xfrm>
            </p:contentPart>
          </mc:Choice>
          <mc:Fallback>
            <p:pic>
              <p:nvPicPr>
                <p:cNvPr id="1029" name="Ink 1028">
                  <a:extLst>
                    <a:ext uri="{FF2B5EF4-FFF2-40B4-BE49-F238E27FC236}">
                      <a16:creationId xmlns:a16="http://schemas.microsoft.com/office/drawing/2014/main" id="{E246E185-AF6D-3899-1C3A-99A30D442DF3}"/>
                    </a:ext>
                  </a:extLst>
                </p:cNvPr>
                <p:cNvPicPr/>
                <p:nvPr/>
              </p:nvPicPr>
              <p:blipFill>
                <a:blip r:embed="rId87"/>
                <a:stretch>
                  <a:fillRect/>
                </a:stretch>
              </p:blipFill>
              <p:spPr>
                <a:xfrm>
                  <a:off x="10727285" y="3560848"/>
                  <a:ext cx="74160" cy="444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032" name="Ink 1031">
                  <a:extLst>
                    <a:ext uri="{FF2B5EF4-FFF2-40B4-BE49-F238E27FC236}">
                      <a16:creationId xmlns:a16="http://schemas.microsoft.com/office/drawing/2014/main" id="{8733AC59-9F65-0653-A16F-579FFA120877}"/>
                    </a:ext>
                  </a:extLst>
                </p14:cNvPr>
                <p14:cNvContentPartPr/>
                <p14:nvPr/>
              </p14:nvContentPartPr>
              <p14:xfrm>
                <a:off x="10775885" y="3524408"/>
                <a:ext cx="42120" cy="40320"/>
              </p14:xfrm>
            </p:contentPart>
          </mc:Choice>
          <mc:Fallback>
            <p:pic>
              <p:nvPicPr>
                <p:cNvPr id="1032" name="Ink 1031">
                  <a:extLst>
                    <a:ext uri="{FF2B5EF4-FFF2-40B4-BE49-F238E27FC236}">
                      <a16:creationId xmlns:a16="http://schemas.microsoft.com/office/drawing/2014/main" id="{8733AC59-9F65-0653-A16F-579FFA120877}"/>
                    </a:ext>
                  </a:extLst>
                </p:cNvPr>
                <p:cNvPicPr/>
                <p:nvPr/>
              </p:nvPicPr>
              <p:blipFill>
                <a:blip r:embed="rId89"/>
                <a:stretch>
                  <a:fillRect/>
                </a:stretch>
              </p:blipFill>
              <p:spPr>
                <a:xfrm>
                  <a:off x="10757885" y="3506408"/>
                  <a:ext cx="7776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033" name="Ink 1032">
                  <a:extLst>
                    <a:ext uri="{FF2B5EF4-FFF2-40B4-BE49-F238E27FC236}">
                      <a16:creationId xmlns:a16="http://schemas.microsoft.com/office/drawing/2014/main" id="{2EE6AF49-E158-98F8-7A6B-233BABA3850B}"/>
                    </a:ext>
                  </a:extLst>
                </p14:cNvPr>
                <p14:cNvContentPartPr/>
                <p14:nvPr/>
              </p14:nvContentPartPr>
              <p14:xfrm>
                <a:off x="10807565" y="3529808"/>
                <a:ext cx="28080" cy="33840"/>
              </p14:xfrm>
            </p:contentPart>
          </mc:Choice>
          <mc:Fallback>
            <p:pic>
              <p:nvPicPr>
                <p:cNvPr id="1033" name="Ink 1032">
                  <a:extLst>
                    <a:ext uri="{FF2B5EF4-FFF2-40B4-BE49-F238E27FC236}">
                      <a16:creationId xmlns:a16="http://schemas.microsoft.com/office/drawing/2014/main" id="{2EE6AF49-E158-98F8-7A6B-233BABA3850B}"/>
                    </a:ext>
                  </a:extLst>
                </p:cNvPr>
                <p:cNvPicPr/>
                <p:nvPr/>
              </p:nvPicPr>
              <p:blipFill>
                <a:blip r:embed="rId91"/>
                <a:stretch>
                  <a:fillRect/>
                </a:stretch>
              </p:blipFill>
              <p:spPr>
                <a:xfrm>
                  <a:off x="10789331" y="3511808"/>
                  <a:ext cx="64183"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034" name="Ink 1033">
                  <a:extLst>
                    <a:ext uri="{FF2B5EF4-FFF2-40B4-BE49-F238E27FC236}">
                      <a16:creationId xmlns:a16="http://schemas.microsoft.com/office/drawing/2014/main" id="{947F229E-3AC2-DF55-B045-0D9ACBC5BD7F}"/>
                    </a:ext>
                  </a:extLst>
                </p14:cNvPr>
                <p14:cNvContentPartPr/>
                <p14:nvPr/>
              </p14:nvContentPartPr>
              <p14:xfrm>
                <a:off x="10783805" y="3571928"/>
                <a:ext cx="6840" cy="17280"/>
              </p14:xfrm>
            </p:contentPart>
          </mc:Choice>
          <mc:Fallback>
            <p:pic>
              <p:nvPicPr>
                <p:cNvPr id="1034" name="Ink 1033">
                  <a:extLst>
                    <a:ext uri="{FF2B5EF4-FFF2-40B4-BE49-F238E27FC236}">
                      <a16:creationId xmlns:a16="http://schemas.microsoft.com/office/drawing/2014/main" id="{947F229E-3AC2-DF55-B045-0D9ACBC5BD7F}"/>
                    </a:ext>
                  </a:extLst>
                </p:cNvPr>
                <p:cNvPicPr/>
                <p:nvPr/>
              </p:nvPicPr>
              <p:blipFill>
                <a:blip r:embed="rId93"/>
                <a:stretch>
                  <a:fillRect/>
                </a:stretch>
              </p:blipFill>
              <p:spPr>
                <a:xfrm>
                  <a:off x="10764805" y="3553928"/>
                  <a:ext cx="4446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035" name="Ink 1034">
                  <a:extLst>
                    <a:ext uri="{FF2B5EF4-FFF2-40B4-BE49-F238E27FC236}">
                      <a16:creationId xmlns:a16="http://schemas.microsoft.com/office/drawing/2014/main" id="{E622B2B1-C529-F678-3837-AA4D65F3A007}"/>
                    </a:ext>
                  </a:extLst>
                </p14:cNvPr>
                <p14:cNvContentPartPr/>
                <p14:nvPr/>
              </p14:nvContentPartPr>
              <p14:xfrm>
                <a:off x="10797125" y="3556808"/>
                <a:ext cx="1440" cy="34560"/>
              </p14:xfrm>
            </p:contentPart>
          </mc:Choice>
          <mc:Fallback>
            <p:pic>
              <p:nvPicPr>
                <p:cNvPr id="1035" name="Ink 1034">
                  <a:extLst>
                    <a:ext uri="{FF2B5EF4-FFF2-40B4-BE49-F238E27FC236}">
                      <a16:creationId xmlns:a16="http://schemas.microsoft.com/office/drawing/2014/main" id="{E622B2B1-C529-F678-3837-AA4D65F3A007}"/>
                    </a:ext>
                  </a:extLst>
                </p:cNvPr>
                <p:cNvPicPr/>
                <p:nvPr/>
              </p:nvPicPr>
              <p:blipFill>
                <a:blip r:embed="rId95"/>
                <a:stretch>
                  <a:fillRect/>
                </a:stretch>
              </p:blipFill>
              <p:spPr>
                <a:xfrm>
                  <a:off x="10773125" y="3538808"/>
                  <a:ext cx="4896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37" name="Ink 1036">
                  <a:extLst>
                    <a:ext uri="{FF2B5EF4-FFF2-40B4-BE49-F238E27FC236}">
                      <a16:creationId xmlns:a16="http://schemas.microsoft.com/office/drawing/2014/main" id="{2E5DF21D-63C9-F6C7-99B6-7B9AE5C43E61}"/>
                    </a:ext>
                  </a:extLst>
                </p14:cNvPr>
                <p14:cNvContentPartPr/>
                <p14:nvPr/>
              </p14:nvContentPartPr>
              <p14:xfrm>
                <a:off x="10791365" y="3575168"/>
                <a:ext cx="360" cy="20880"/>
              </p14:xfrm>
            </p:contentPart>
          </mc:Choice>
          <mc:Fallback>
            <p:pic>
              <p:nvPicPr>
                <p:cNvPr id="1037" name="Ink 1036">
                  <a:extLst>
                    <a:ext uri="{FF2B5EF4-FFF2-40B4-BE49-F238E27FC236}">
                      <a16:creationId xmlns:a16="http://schemas.microsoft.com/office/drawing/2014/main" id="{2E5DF21D-63C9-F6C7-99B6-7B9AE5C43E61}"/>
                    </a:ext>
                  </a:extLst>
                </p:cNvPr>
                <p:cNvPicPr/>
                <p:nvPr/>
              </p:nvPicPr>
              <p:blipFill>
                <a:blip r:embed="rId97"/>
                <a:stretch>
                  <a:fillRect/>
                </a:stretch>
              </p:blipFill>
              <p:spPr>
                <a:xfrm>
                  <a:off x="10773365" y="3557168"/>
                  <a:ext cx="3600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041" name="Ink 1040">
                  <a:extLst>
                    <a:ext uri="{FF2B5EF4-FFF2-40B4-BE49-F238E27FC236}">
                      <a16:creationId xmlns:a16="http://schemas.microsoft.com/office/drawing/2014/main" id="{13E58524-5EBF-CB23-2F85-4E360EC71F62}"/>
                    </a:ext>
                  </a:extLst>
                </p14:cNvPr>
                <p14:cNvContentPartPr/>
                <p14:nvPr/>
              </p14:nvContentPartPr>
              <p14:xfrm>
                <a:off x="10806845" y="3588488"/>
                <a:ext cx="6840" cy="15480"/>
              </p14:xfrm>
            </p:contentPart>
          </mc:Choice>
          <mc:Fallback>
            <p:pic>
              <p:nvPicPr>
                <p:cNvPr id="1041" name="Ink 1040">
                  <a:extLst>
                    <a:ext uri="{FF2B5EF4-FFF2-40B4-BE49-F238E27FC236}">
                      <a16:creationId xmlns:a16="http://schemas.microsoft.com/office/drawing/2014/main" id="{13E58524-5EBF-CB23-2F85-4E360EC71F62}"/>
                    </a:ext>
                  </a:extLst>
                </p:cNvPr>
                <p:cNvPicPr/>
                <p:nvPr/>
              </p:nvPicPr>
              <p:blipFill>
                <a:blip r:embed="rId99"/>
                <a:stretch>
                  <a:fillRect/>
                </a:stretch>
              </p:blipFill>
              <p:spPr>
                <a:xfrm>
                  <a:off x="10802525" y="3584168"/>
                  <a:ext cx="1548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43" name="Ink 1042">
                  <a:extLst>
                    <a:ext uri="{FF2B5EF4-FFF2-40B4-BE49-F238E27FC236}">
                      <a16:creationId xmlns:a16="http://schemas.microsoft.com/office/drawing/2014/main" id="{F4899634-EC34-B080-6399-C0E85DBAFED7}"/>
                    </a:ext>
                  </a:extLst>
                </p14:cNvPr>
                <p14:cNvContentPartPr/>
                <p14:nvPr/>
              </p14:nvContentPartPr>
              <p14:xfrm>
                <a:off x="10801085" y="3587408"/>
                <a:ext cx="8280" cy="19440"/>
              </p14:xfrm>
            </p:contentPart>
          </mc:Choice>
          <mc:Fallback>
            <p:pic>
              <p:nvPicPr>
                <p:cNvPr id="1043" name="Ink 1042">
                  <a:extLst>
                    <a:ext uri="{FF2B5EF4-FFF2-40B4-BE49-F238E27FC236}">
                      <a16:creationId xmlns:a16="http://schemas.microsoft.com/office/drawing/2014/main" id="{F4899634-EC34-B080-6399-C0E85DBAFED7}"/>
                    </a:ext>
                  </a:extLst>
                </p:cNvPr>
                <p:cNvPicPr/>
                <p:nvPr/>
              </p:nvPicPr>
              <p:blipFill>
                <a:blip r:embed="rId101"/>
                <a:stretch>
                  <a:fillRect/>
                </a:stretch>
              </p:blipFill>
              <p:spPr>
                <a:xfrm>
                  <a:off x="10796765" y="3583088"/>
                  <a:ext cx="1692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044" name="Ink 1043">
                  <a:extLst>
                    <a:ext uri="{FF2B5EF4-FFF2-40B4-BE49-F238E27FC236}">
                      <a16:creationId xmlns:a16="http://schemas.microsoft.com/office/drawing/2014/main" id="{1134B770-264F-DA3B-E68E-8F593D3E56E1}"/>
                    </a:ext>
                  </a:extLst>
                </p14:cNvPr>
                <p14:cNvContentPartPr/>
                <p14:nvPr/>
              </p14:nvContentPartPr>
              <p14:xfrm>
                <a:off x="10792445" y="3594248"/>
                <a:ext cx="6480" cy="27000"/>
              </p14:xfrm>
            </p:contentPart>
          </mc:Choice>
          <mc:Fallback>
            <p:pic>
              <p:nvPicPr>
                <p:cNvPr id="1044" name="Ink 1043">
                  <a:extLst>
                    <a:ext uri="{FF2B5EF4-FFF2-40B4-BE49-F238E27FC236}">
                      <a16:creationId xmlns:a16="http://schemas.microsoft.com/office/drawing/2014/main" id="{1134B770-264F-DA3B-E68E-8F593D3E56E1}"/>
                    </a:ext>
                  </a:extLst>
                </p:cNvPr>
                <p:cNvPicPr/>
                <p:nvPr/>
              </p:nvPicPr>
              <p:blipFill>
                <a:blip r:embed="rId103"/>
                <a:stretch>
                  <a:fillRect/>
                </a:stretch>
              </p:blipFill>
              <p:spPr>
                <a:xfrm>
                  <a:off x="10788125" y="3589928"/>
                  <a:ext cx="1512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046" name="Ink 1045">
                  <a:extLst>
                    <a:ext uri="{FF2B5EF4-FFF2-40B4-BE49-F238E27FC236}">
                      <a16:creationId xmlns:a16="http://schemas.microsoft.com/office/drawing/2014/main" id="{6E9A01D5-30A7-5114-F03E-369E448F06B0}"/>
                    </a:ext>
                  </a:extLst>
                </p14:cNvPr>
                <p14:cNvContentPartPr/>
                <p14:nvPr/>
              </p14:nvContentPartPr>
              <p14:xfrm>
                <a:off x="10787045" y="3632048"/>
                <a:ext cx="360" cy="360"/>
              </p14:xfrm>
            </p:contentPart>
          </mc:Choice>
          <mc:Fallback>
            <p:pic>
              <p:nvPicPr>
                <p:cNvPr id="1046" name="Ink 1045">
                  <a:extLst>
                    <a:ext uri="{FF2B5EF4-FFF2-40B4-BE49-F238E27FC236}">
                      <a16:creationId xmlns:a16="http://schemas.microsoft.com/office/drawing/2014/main" id="{6E9A01D5-30A7-5114-F03E-369E448F06B0}"/>
                    </a:ext>
                  </a:extLst>
                </p:cNvPr>
                <p:cNvPicPr/>
                <p:nvPr/>
              </p:nvPicPr>
              <p:blipFill>
                <a:blip r:embed="rId105"/>
                <a:stretch>
                  <a:fillRect/>
                </a:stretch>
              </p:blipFill>
              <p:spPr>
                <a:xfrm>
                  <a:off x="10782725" y="362772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050" name="Ink 1049">
                  <a:extLst>
                    <a:ext uri="{FF2B5EF4-FFF2-40B4-BE49-F238E27FC236}">
                      <a16:creationId xmlns:a16="http://schemas.microsoft.com/office/drawing/2014/main" id="{F083663B-25D3-8A2F-1B7C-6B1C9A1B4F9E}"/>
                    </a:ext>
                  </a:extLst>
                </p14:cNvPr>
                <p14:cNvContentPartPr/>
                <p14:nvPr/>
              </p14:nvContentPartPr>
              <p14:xfrm>
                <a:off x="10828085" y="3454208"/>
                <a:ext cx="360" cy="360"/>
              </p14:xfrm>
            </p:contentPart>
          </mc:Choice>
          <mc:Fallback>
            <p:pic>
              <p:nvPicPr>
                <p:cNvPr id="1050" name="Ink 1049">
                  <a:extLst>
                    <a:ext uri="{FF2B5EF4-FFF2-40B4-BE49-F238E27FC236}">
                      <a16:creationId xmlns:a16="http://schemas.microsoft.com/office/drawing/2014/main" id="{F083663B-25D3-8A2F-1B7C-6B1C9A1B4F9E}"/>
                    </a:ext>
                  </a:extLst>
                </p:cNvPr>
                <p:cNvPicPr/>
                <p:nvPr/>
              </p:nvPicPr>
              <p:blipFill>
                <a:blip r:embed="rId105"/>
                <a:stretch>
                  <a:fillRect/>
                </a:stretch>
              </p:blipFill>
              <p:spPr>
                <a:xfrm>
                  <a:off x="10823765" y="344988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1051" name="Ink 1050">
                  <a:extLst>
                    <a:ext uri="{FF2B5EF4-FFF2-40B4-BE49-F238E27FC236}">
                      <a16:creationId xmlns:a16="http://schemas.microsoft.com/office/drawing/2014/main" id="{86C8DAE2-413D-B896-4B30-0D00DC877A17}"/>
                    </a:ext>
                  </a:extLst>
                </p14:cNvPr>
                <p14:cNvContentPartPr/>
                <p14:nvPr/>
              </p14:nvContentPartPr>
              <p14:xfrm>
                <a:off x="10847165" y="3458888"/>
                <a:ext cx="360" cy="360"/>
              </p14:xfrm>
            </p:contentPart>
          </mc:Choice>
          <mc:Fallback>
            <p:pic>
              <p:nvPicPr>
                <p:cNvPr id="1051" name="Ink 1050">
                  <a:extLst>
                    <a:ext uri="{FF2B5EF4-FFF2-40B4-BE49-F238E27FC236}">
                      <a16:creationId xmlns:a16="http://schemas.microsoft.com/office/drawing/2014/main" id="{86C8DAE2-413D-B896-4B30-0D00DC877A17}"/>
                    </a:ext>
                  </a:extLst>
                </p:cNvPr>
                <p:cNvPicPr/>
                <p:nvPr/>
              </p:nvPicPr>
              <p:blipFill>
                <a:blip r:embed="rId105"/>
                <a:stretch>
                  <a:fillRect/>
                </a:stretch>
              </p:blipFill>
              <p:spPr>
                <a:xfrm>
                  <a:off x="10842845" y="345456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052" name="Ink 1051">
                  <a:extLst>
                    <a:ext uri="{FF2B5EF4-FFF2-40B4-BE49-F238E27FC236}">
                      <a16:creationId xmlns:a16="http://schemas.microsoft.com/office/drawing/2014/main" id="{313E9236-1B62-E3A4-3DC4-3071B32C3C03}"/>
                    </a:ext>
                  </a:extLst>
                </p14:cNvPr>
                <p14:cNvContentPartPr/>
                <p14:nvPr/>
              </p14:nvContentPartPr>
              <p14:xfrm>
                <a:off x="10853645" y="3449528"/>
                <a:ext cx="360" cy="360"/>
              </p14:xfrm>
            </p:contentPart>
          </mc:Choice>
          <mc:Fallback>
            <p:pic>
              <p:nvPicPr>
                <p:cNvPr id="1052" name="Ink 1051">
                  <a:extLst>
                    <a:ext uri="{FF2B5EF4-FFF2-40B4-BE49-F238E27FC236}">
                      <a16:creationId xmlns:a16="http://schemas.microsoft.com/office/drawing/2014/main" id="{313E9236-1B62-E3A4-3DC4-3071B32C3C03}"/>
                    </a:ext>
                  </a:extLst>
                </p:cNvPr>
                <p:cNvPicPr/>
                <p:nvPr/>
              </p:nvPicPr>
              <p:blipFill>
                <a:blip r:embed="rId105"/>
                <a:stretch>
                  <a:fillRect/>
                </a:stretch>
              </p:blipFill>
              <p:spPr>
                <a:xfrm>
                  <a:off x="10849325" y="344520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1053" name="Ink 1052">
                  <a:extLst>
                    <a:ext uri="{FF2B5EF4-FFF2-40B4-BE49-F238E27FC236}">
                      <a16:creationId xmlns:a16="http://schemas.microsoft.com/office/drawing/2014/main" id="{82C527EA-54F9-70BB-3047-CE3798ECD573}"/>
                    </a:ext>
                  </a:extLst>
                </p14:cNvPr>
                <p14:cNvContentPartPr/>
                <p14:nvPr/>
              </p14:nvContentPartPr>
              <p14:xfrm>
                <a:off x="10841045" y="3449528"/>
                <a:ext cx="360" cy="360"/>
              </p14:xfrm>
            </p:contentPart>
          </mc:Choice>
          <mc:Fallback>
            <p:pic>
              <p:nvPicPr>
                <p:cNvPr id="1053" name="Ink 1052">
                  <a:extLst>
                    <a:ext uri="{FF2B5EF4-FFF2-40B4-BE49-F238E27FC236}">
                      <a16:creationId xmlns:a16="http://schemas.microsoft.com/office/drawing/2014/main" id="{82C527EA-54F9-70BB-3047-CE3798ECD573}"/>
                    </a:ext>
                  </a:extLst>
                </p:cNvPr>
                <p:cNvPicPr/>
                <p:nvPr/>
              </p:nvPicPr>
              <p:blipFill>
                <a:blip r:embed="rId105"/>
                <a:stretch>
                  <a:fillRect/>
                </a:stretch>
              </p:blipFill>
              <p:spPr>
                <a:xfrm>
                  <a:off x="10836725" y="344520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54" name="Ink 1053">
                  <a:extLst>
                    <a:ext uri="{FF2B5EF4-FFF2-40B4-BE49-F238E27FC236}">
                      <a16:creationId xmlns:a16="http://schemas.microsoft.com/office/drawing/2014/main" id="{0E3D4D7D-4C60-CC73-8BB4-6F413AAE3149}"/>
                    </a:ext>
                  </a:extLst>
                </p14:cNvPr>
                <p14:cNvContentPartPr/>
                <p14:nvPr/>
              </p14:nvContentPartPr>
              <p14:xfrm>
                <a:off x="10845725" y="3460688"/>
                <a:ext cx="360" cy="360"/>
              </p14:xfrm>
            </p:contentPart>
          </mc:Choice>
          <mc:Fallback>
            <p:pic>
              <p:nvPicPr>
                <p:cNvPr id="1054" name="Ink 1053">
                  <a:extLst>
                    <a:ext uri="{FF2B5EF4-FFF2-40B4-BE49-F238E27FC236}">
                      <a16:creationId xmlns:a16="http://schemas.microsoft.com/office/drawing/2014/main" id="{0E3D4D7D-4C60-CC73-8BB4-6F413AAE3149}"/>
                    </a:ext>
                  </a:extLst>
                </p:cNvPr>
                <p:cNvPicPr/>
                <p:nvPr/>
              </p:nvPicPr>
              <p:blipFill>
                <a:blip r:embed="rId105"/>
                <a:stretch>
                  <a:fillRect/>
                </a:stretch>
              </p:blipFill>
              <p:spPr>
                <a:xfrm>
                  <a:off x="10841405" y="345636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1062" name="Ink 1061">
                  <a:extLst>
                    <a:ext uri="{FF2B5EF4-FFF2-40B4-BE49-F238E27FC236}">
                      <a16:creationId xmlns:a16="http://schemas.microsoft.com/office/drawing/2014/main" id="{2FC3FF49-B67A-7221-80E0-DC6DF0F6B859}"/>
                    </a:ext>
                  </a:extLst>
                </p14:cNvPr>
                <p14:cNvContentPartPr/>
                <p14:nvPr/>
              </p14:nvContentPartPr>
              <p14:xfrm>
                <a:off x="10572485" y="3522608"/>
                <a:ext cx="360" cy="360"/>
              </p14:xfrm>
            </p:contentPart>
          </mc:Choice>
          <mc:Fallback>
            <p:pic>
              <p:nvPicPr>
                <p:cNvPr id="1062" name="Ink 1061">
                  <a:extLst>
                    <a:ext uri="{FF2B5EF4-FFF2-40B4-BE49-F238E27FC236}">
                      <a16:creationId xmlns:a16="http://schemas.microsoft.com/office/drawing/2014/main" id="{2FC3FF49-B67A-7221-80E0-DC6DF0F6B859}"/>
                    </a:ext>
                  </a:extLst>
                </p:cNvPr>
                <p:cNvPicPr/>
                <p:nvPr/>
              </p:nvPicPr>
              <p:blipFill>
                <a:blip r:embed="rId21"/>
                <a:stretch>
                  <a:fillRect/>
                </a:stretch>
              </p:blipFill>
              <p:spPr>
                <a:xfrm>
                  <a:off x="10563485" y="3513608"/>
                  <a:ext cx="18000" cy="18000"/>
                </a:xfrm>
                <a:prstGeom prst="rect">
                  <a:avLst/>
                </a:prstGeom>
              </p:spPr>
            </p:pic>
          </mc:Fallback>
        </mc:AlternateContent>
      </p:grpSp>
    </p:spTree>
    <p:extLst>
      <p:ext uri="{BB962C8B-B14F-4D97-AF65-F5344CB8AC3E}">
        <p14:creationId xmlns:p14="http://schemas.microsoft.com/office/powerpoint/2010/main" val="16948084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A84DD48-A2AD-4EE3-0E72-DEBFF9DD002F}"/>
              </a:ext>
            </a:extLst>
          </p:cNvPr>
          <p:cNvGraphicFramePr>
            <a:graphicFrameLocks noChangeAspect="1"/>
          </p:cNvGraphicFramePr>
          <p:nvPr>
            <p:custDataLst>
              <p:tags r:id="rId1"/>
            </p:custDataLst>
            <p:extLst>
              <p:ext uri="{D42A27DB-BD31-4B8C-83A1-F6EECF244321}">
                <p14:modId xmlns:p14="http://schemas.microsoft.com/office/powerpoint/2010/main" val="1374399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4A84DD48-A2AD-4EE3-0E72-DEBFF9DD00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FE3B772-3367-D785-68B6-C5C727ECDD0D}"/>
              </a:ext>
            </a:extLst>
          </p:cNvPr>
          <p:cNvSpPr>
            <a:spLocks noGrp="1"/>
          </p:cNvSpPr>
          <p:nvPr>
            <p:ph type="title"/>
          </p:nvPr>
        </p:nvSpPr>
        <p:spPr>
          <a:xfrm>
            <a:off x="630000" y="622800"/>
            <a:ext cx="10933350" cy="332399"/>
          </a:xfrm>
        </p:spPr>
        <p:txBody>
          <a:bodyPr vert="horz"/>
          <a:lstStyle/>
          <a:p>
            <a:r>
              <a:rPr lang="en-US" dirty="0">
                <a:solidFill>
                  <a:srgbClr val="0C3C46"/>
                </a:solidFill>
              </a:rPr>
              <a:t>Example | </a:t>
            </a:r>
            <a:r>
              <a:rPr lang="en-US" dirty="0"/>
              <a:t>Student success: enrollment and retention</a:t>
            </a:r>
          </a:p>
        </p:txBody>
      </p:sp>
      <p:pic>
        <p:nvPicPr>
          <p:cNvPr id="3" name="Picture 2" descr="ASU Logo and symbol, meaning, history, PNG, brand">
            <a:extLst>
              <a:ext uri="{FF2B5EF4-FFF2-40B4-BE49-F238E27FC236}">
                <a16:creationId xmlns:a16="http://schemas.microsoft.com/office/drawing/2014/main" id="{23C116CA-8D06-67E7-FC6F-F5CC40B7E6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12" t="10667" r="7712" b="10667"/>
          <a:stretch/>
        </p:blipFill>
        <p:spPr bwMode="auto">
          <a:xfrm>
            <a:off x="611991" y="3290591"/>
            <a:ext cx="1576650" cy="824883"/>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hidden="1">
            <a:extLst>
              <a:ext uri="{FF2B5EF4-FFF2-40B4-BE49-F238E27FC236}">
                <a16:creationId xmlns:a16="http://schemas.microsoft.com/office/drawing/2014/main" id="{DD825F54-E6F3-AD7A-5F5B-44DD9FD611A3}"/>
              </a:ext>
            </a:extLst>
          </p:cNvPr>
          <p:cNvSpPr/>
          <p:nvPr>
            <p:custDataLst>
              <p:tags r:id="rId2"/>
            </p:custDataLst>
          </p:nvPr>
        </p:nvSpPr>
        <p:spPr bwMode="gray">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1600" dirty="0">
              <a:solidFill>
                <a:srgbClr val="FFFFFF"/>
              </a:solidFill>
              <a:latin typeface="Trebuchet MS" panose="020B0603020202020204" pitchFamily="34" charset="0"/>
              <a:sym typeface="Trebuchet MS" panose="020B0603020202020204" pitchFamily="34" charset="0"/>
            </a:endParaRPr>
          </a:p>
        </p:txBody>
      </p:sp>
      <p:grpSp>
        <p:nvGrpSpPr>
          <p:cNvPr id="14" name="Group 13">
            <a:extLst>
              <a:ext uri="{FF2B5EF4-FFF2-40B4-BE49-F238E27FC236}">
                <a16:creationId xmlns:a16="http://schemas.microsoft.com/office/drawing/2014/main" id="{659990AB-29F5-F3D3-386F-EBFEADC408E0}"/>
              </a:ext>
            </a:extLst>
          </p:cNvPr>
          <p:cNvGrpSpPr/>
          <p:nvPr/>
        </p:nvGrpSpPr>
        <p:grpSpPr>
          <a:xfrm>
            <a:off x="2185639" y="1279872"/>
            <a:ext cx="9389256" cy="4846320"/>
            <a:chOff x="2392121" y="1222722"/>
            <a:chExt cx="9182774" cy="4997599"/>
          </a:xfrm>
        </p:grpSpPr>
        <p:sp>
          <p:nvSpPr>
            <p:cNvPr id="7" name="Rectangle 6">
              <a:extLst>
                <a:ext uri="{FF2B5EF4-FFF2-40B4-BE49-F238E27FC236}">
                  <a16:creationId xmlns:a16="http://schemas.microsoft.com/office/drawing/2014/main" id="{AF0C2AB4-040B-488A-CD78-EE976F26BF6E}"/>
                </a:ext>
              </a:extLst>
            </p:cNvPr>
            <p:cNvSpPr/>
            <p:nvPr/>
          </p:nvSpPr>
          <p:spPr>
            <a:xfrm>
              <a:off x="2435077" y="1223416"/>
              <a:ext cx="9139818" cy="4988657"/>
            </a:xfrm>
            <a:prstGeom prst="rect">
              <a:avLst/>
            </a:prstGeom>
            <a:solidFill>
              <a:schemeClr val="bg1">
                <a:lumMod val="95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16" name="TextBox 15">
              <a:extLst>
                <a:ext uri="{FF2B5EF4-FFF2-40B4-BE49-F238E27FC236}">
                  <a16:creationId xmlns:a16="http://schemas.microsoft.com/office/drawing/2014/main" id="{873191E1-0634-805A-5AA2-D1BD82E637F2}"/>
                </a:ext>
              </a:extLst>
            </p:cNvPr>
            <p:cNvSpPr txBox="1"/>
            <p:nvPr/>
          </p:nvSpPr>
          <p:spPr>
            <a:xfrm>
              <a:off x="2965192" y="1427500"/>
              <a:ext cx="8596559" cy="20772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400"/>
                </a:spcAft>
              </a:pPr>
              <a:r>
                <a:rPr lang="en-US" sz="1600" b="1" dirty="0">
                  <a:solidFill>
                    <a:schemeClr val="tx1"/>
                  </a:solidFill>
                </a:rPr>
                <a:t>Prioritization of personalized recruitment and flexibility for students; holistic support services and outreach for international students</a:t>
              </a:r>
            </a:p>
            <a:p>
              <a:pPr marL="378000" lvl="1" indent="-252000">
                <a:spcAft>
                  <a:spcPts val="400"/>
                </a:spcAft>
                <a:buClr>
                  <a:srgbClr val="1A798D"/>
                </a:buClr>
                <a:buFont typeface="Trebuchet MS" panose="020B0603020202020204" pitchFamily="34" charset="0"/>
                <a:buChar char="•"/>
              </a:pPr>
              <a:r>
                <a:rPr lang="en-US" sz="1400" dirty="0">
                  <a:solidFill>
                    <a:schemeClr val="tx1"/>
                  </a:solidFill>
                  <a:latin typeface="Calibri" panose="020F0502020204030204" pitchFamily="34" charset="0"/>
                  <a:cs typeface="Arial"/>
                </a:rPr>
                <a:t>Recruiting initiatives focus on personalized outreach to high schools, engaging underrepresented students</a:t>
              </a:r>
            </a:p>
            <a:p>
              <a:pPr>
                <a:spcAft>
                  <a:spcPts val="400"/>
                </a:spcAft>
                <a:buFont typeface="Trebuchet MS" panose="020B0603020202020204" pitchFamily="34" charset="0"/>
                <a:buChar char="​"/>
              </a:pPr>
              <a:r>
                <a:rPr lang="en-US" sz="1400" dirty="0">
                  <a:solidFill>
                    <a:schemeClr val="tx1"/>
                  </a:solidFill>
                  <a:latin typeface="Calibri" panose="020F0502020204030204" pitchFamily="34" charset="0"/>
                  <a:cs typeface="Arial"/>
                </a:rPr>
                <a:t>        w/ STEM interests, and international students (e.g., offers remote learning before joining on campus, </a:t>
              </a:r>
            </a:p>
            <a:p>
              <a:pPr>
                <a:spcAft>
                  <a:spcPts val="400"/>
                </a:spcAft>
                <a:buFont typeface="Trebuchet MS" panose="020B0603020202020204" pitchFamily="34" charset="0"/>
                <a:buChar char="​"/>
              </a:pPr>
              <a:r>
                <a:rPr lang="en-US" sz="1400" dirty="0">
                  <a:solidFill>
                    <a:schemeClr val="tx1"/>
                  </a:solidFill>
                  <a:latin typeface="Calibri" panose="020F0502020204030204" pitchFamily="34" charset="0"/>
                  <a:cs typeface="Arial"/>
                </a:rPr>
                <a:t>         support  CPT &amp; pre-OPT)</a:t>
              </a:r>
            </a:p>
            <a:p>
              <a:pPr marL="378000" lvl="1" indent="-252000">
                <a:spcAft>
                  <a:spcPts val="400"/>
                </a:spcAft>
                <a:buClr>
                  <a:srgbClr val="1A798D"/>
                </a:buClr>
                <a:buFont typeface="Trebuchet MS" panose="020B0603020202020204" pitchFamily="34" charset="0"/>
                <a:buChar char="•"/>
              </a:pPr>
              <a:r>
                <a:rPr lang="en-US" sz="1400" dirty="0">
                  <a:solidFill>
                    <a:schemeClr val="tx1"/>
                  </a:solidFill>
                  <a:cs typeface="Arial"/>
                </a:rPr>
                <a:t>Flexible options for experiential learning (e.g., traditional internships, short-term "micro-internships," industry-based learning opportunities, and cooperative education)</a:t>
              </a:r>
            </a:p>
          </p:txBody>
        </p:sp>
        <p:sp>
          <p:nvSpPr>
            <p:cNvPr id="15" name="TextBox 14">
              <a:extLst>
                <a:ext uri="{FF2B5EF4-FFF2-40B4-BE49-F238E27FC236}">
                  <a16:creationId xmlns:a16="http://schemas.microsoft.com/office/drawing/2014/main" id="{6B0BB485-AAF4-0E6A-623B-C811ED8F208E}"/>
                </a:ext>
              </a:extLst>
            </p:cNvPr>
            <p:cNvSpPr txBox="1"/>
            <p:nvPr/>
          </p:nvSpPr>
          <p:spPr>
            <a:xfrm>
              <a:off x="2965192" y="4038686"/>
              <a:ext cx="8596559" cy="20772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400"/>
                </a:spcAft>
                <a:buFont typeface="Trebuchet MS" panose="020B0603020202020204" pitchFamily="34" charset="0"/>
                <a:buChar char="​"/>
              </a:pPr>
              <a:r>
                <a:rPr lang="en-US" sz="1600" b="1" u="none" strike="noStrike" baseline="0" dirty="0">
                  <a:solidFill>
                    <a:schemeClr val="tx1"/>
                  </a:solidFill>
                  <a:latin typeface="Trebuchet MS" panose="020B0603020202020204" pitchFamily="34" charset="0"/>
                </a:rPr>
                <a:t>Student enrollment has increased, w/more graduates staying in-state after grad</a:t>
              </a:r>
            </a:p>
            <a:p>
              <a:pPr marL="378000" lvl="1" indent="-252000">
                <a:spcAft>
                  <a:spcPts val="400"/>
                </a:spcAft>
                <a:buClr>
                  <a:srgbClr val="1A798D"/>
                </a:buClr>
                <a:buFont typeface="Trebuchet MS" panose="020B0603020202020204" pitchFamily="34" charset="0"/>
                <a:buChar char="•"/>
              </a:pPr>
              <a:r>
                <a:rPr lang="en-US" sz="1400" dirty="0">
                  <a:solidFill>
                    <a:schemeClr val="tx1"/>
                  </a:solidFill>
                  <a:latin typeface="Calibri" panose="020F0502020204030204" pitchFamily="34" charset="0"/>
                </a:rPr>
                <a:t>Record enrollment numbers for the 2022-23 school year: 79,200 on-campus students enrolled, up by 3.2% from the previous year</a:t>
              </a:r>
            </a:p>
            <a:p>
              <a:pPr marL="378000" lvl="1" indent="-252000">
                <a:spcAft>
                  <a:spcPts val="400"/>
                </a:spcAft>
                <a:buClr>
                  <a:srgbClr val="1A798D"/>
                </a:buClr>
                <a:buFont typeface="Trebuchet MS" panose="020B0603020202020204" pitchFamily="34" charset="0"/>
                <a:buChar char="•"/>
              </a:pPr>
              <a:r>
                <a:rPr lang="en-US" sz="1400" dirty="0">
                  <a:solidFill>
                    <a:schemeClr val="tx1"/>
                  </a:solidFill>
                  <a:latin typeface="Calibri" panose="020F0502020204030204" pitchFamily="34" charset="0"/>
                </a:rPr>
                <a:t>Ranked #1 public university for international students, w/enrollment increase of 17.5% b/w 2020-21</a:t>
              </a:r>
            </a:p>
            <a:p>
              <a:pPr marL="378000" lvl="1" indent="-252000">
                <a:spcAft>
                  <a:spcPts val="400"/>
                </a:spcAft>
                <a:buClr>
                  <a:srgbClr val="1A798D"/>
                </a:buClr>
                <a:buFont typeface="Trebuchet MS" panose="020B0603020202020204" pitchFamily="34" charset="0"/>
                <a:buChar char="•"/>
              </a:pPr>
              <a:r>
                <a:rPr lang="en-US" sz="1400" dirty="0">
                  <a:solidFill>
                    <a:schemeClr val="tx1"/>
                  </a:solidFill>
                  <a:latin typeface="Calibri" panose="020F0502020204030204" pitchFamily="34" charset="0"/>
                </a:rPr>
                <a:t>Ongoing partnership with State Farm to engage non-traditional learners and solidify pipeline of data science talent from ASU Math and Statistics Master's programs</a:t>
              </a:r>
            </a:p>
            <a:p>
              <a:pPr marL="378000" lvl="1" indent="-252000">
                <a:spcAft>
                  <a:spcPts val="400"/>
                </a:spcAft>
                <a:buClr>
                  <a:srgbClr val="1A798D"/>
                </a:buClr>
                <a:buFont typeface="Trebuchet MS" panose="020B0603020202020204" pitchFamily="34" charset="0"/>
                <a:buChar char="•"/>
              </a:pPr>
              <a:r>
                <a:rPr lang="en-US" sz="1400" dirty="0">
                  <a:solidFill>
                    <a:schemeClr val="tx1"/>
                  </a:solidFill>
                  <a:latin typeface="Calibri" panose="020F0502020204030204" pitchFamily="34" charset="0"/>
                </a:rPr>
                <a:t>Record enrollment at Fulton</a:t>
              </a:r>
              <a:r>
                <a:rPr lang="en-US" sz="1400" dirty="0">
                  <a:solidFill>
                    <a:schemeClr val="tx1"/>
                  </a:solidFill>
                  <a:effectLst/>
                  <a:latin typeface="Calibri" panose="020F0502020204030204" pitchFamily="34" charset="0"/>
                </a:rPr>
                <a:t> School of Engineering</a:t>
              </a:r>
              <a:r>
                <a:rPr lang="en-US" sz="1400" dirty="0">
                  <a:solidFill>
                    <a:schemeClr val="tx1"/>
                  </a:solidFill>
                  <a:latin typeface="Calibri" panose="020F0502020204030204" pitchFamily="34" charset="0"/>
                </a:rPr>
                <a:t>: 30,000</a:t>
              </a:r>
              <a:r>
                <a:rPr lang="en-US" sz="1400" dirty="0">
                  <a:solidFill>
                    <a:schemeClr val="tx1"/>
                  </a:solidFill>
                  <a:effectLst/>
                  <a:latin typeface="Calibri" panose="020F0502020204030204" pitchFamily="34" charset="0"/>
                </a:rPr>
                <a:t> students </a:t>
              </a:r>
              <a:r>
                <a:rPr lang="en-US" sz="1400" dirty="0">
                  <a:solidFill>
                    <a:schemeClr val="tx1"/>
                  </a:solidFill>
                  <a:latin typeface="Calibri" panose="020F0502020204030204" pitchFamily="34" charset="0"/>
                </a:rPr>
                <a:t>in Fall 2022</a:t>
              </a:r>
              <a:r>
                <a:rPr lang="en-US" sz="1400" dirty="0">
                  <a:solidFill>
                    <a:schemeClr val="tx1"/>
                  </a:solidFill>
                  <a:effectLst/>
                  <a:latin typeface="Calibri" panose="020F0502020204030204" pitchFamily="34" charset="0"/>
                </a:rPr>
                <a:t>, up 12% from last year and 27% from 2017; </a:t>
              </a:r>
              <a:r>
                <a:rPr lang="en-US" sz="1400" u="none" strike="noStrike" baseline="0" dirty="0">
                  <a:solidFill>
                    <a:schemeClr val="tx1"/>
                  </a:solidFill>
                  <a:latin typeface="Calibri" panose="020F0502020204030204" pitchFamily="34" charset="0"/>
                  <a:cs typeface="Arial"/>
                </a:rPr>
                <a:t>~70% of grads stay in Arizona</a:t>
              </a:r>
              <a:endParaRPr lang="en-US" sz="1400" u="none" strike="noStrike" baseline="30000" dirty="0">
                <a:solidFill>
                  <a:schemeClr val="tx1"/>
                </a:solidFill>
                <a:latin typeface="Calibri" panose="020F0502020204030204" pitchFamily="34" charset="0"/>
                <a:cs typeface="Arial"/>
              </a:endParaRPr>
            </a:p>
            <a:p>
              <a:pPr marL="285750" indent="-285750">
                <a:spcAft>
                  <a:spcPts val="400"/>
                </a:spcAft>
                <a:buFont typeface="Arial" panose="020B0604020202020204" pitchFamily="34" charset="0"/>
                <a:buChar char="•"/>
              </a:pPr>
              <a:endParaRPr lang="en-US" sz="2000" b="0" i="0" u="none" strike="noStrike" baseline="30000" dirty="0">
                <a:solidFill>
                  <a:schemeClr val="tx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2CF82562-A7BC-B47D-3581-01ED3374E81F}"/>
                </a:ext>
              </a:extLst>
            </p:cNvPr>
            <p:cNvCxnSpPr>
              <a:cxnSpLocks/>
            </p:cNvCxnSpPr>
            <p:nvPr/>
          </p:nvCxnSpPr>
          <p:spPr>
            <a:xfrm>
              <a:off x="3075003" y="3815843"/>
              <a:ext cx="8375984" cy="0"/>
            </a:xfrm>
            <a:prstGeom prst="line">
              <a:avLst/>
            </a:prstGeom>
            <a:ln w="12700"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6A88D15-907E-5916-A0A9-7FAAF6969768}"/>
                </a:ext>
              </a:extLst>
            </p:cNvPr>
            <p:cNvSpPr txBox="1"/>
            <p:nvPr/>
          </p:nvSpPr>
          <p:spPr>
            <a:xfrm>
              <a:off x="3271813" y="3659237"/>
              <a:ext cx="884505" cy="252542"/>
            </a:xfrm>
            <a:prstGeom prst="rect">
              <a:avLst/>
            </a:prstGeom>
            <a:solidFill>
              <a:schemeClr val="bg1">
                <a:lumMod val="95000"/>
              </a:schemeClr>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2"/>
                  </a:solidFill>
                </a:rPr>
                <a:t>Impact</a:t>
              </a:r>
            </a:p>
          </p:txBody>
        </p:sp>
        <p:sp>
          <p:nvSpPr>
            <p:cNvPr id="12" name="Rectangle 11">
              <a:extLst>
                <a:ext uri="{FF2B5EF4-FFF2-40B4-BE49-F238E27FC236}">
                  <a16:creationId xmlns:a16="http://schemas.microsoft.com/office/drawing/2014/main" id="{AC15449C-AB4F-7E25-DD79-21E61E66471E}"/>
                </a:ext>
              </a:extLst>
            </p:cNvPr>
            <p:cNvSpPr/>
            <p:nvPr/>
          </p:nvSpPr>
          <p:spPr>
            <a:xfrm>
              <a:off x="2392121" y="1315780"/>
              <a:ext cx="45719" cy="4646341"/>
            </a:xfrm>
            <a:prstGeom prst="rect">
              <a:avLst/>
            </a:prstGeom>
            <a:solidFill>
              <a:schemeClr val="bg1"/>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26" name="Freeform: Shape 25">
              <a:extLst>
                <a:ext uri="{FF2B5EF4-FFF2-40B4-BE49-F238E27FC236}">
                  <a16:creationId xmlns:a16="http://schemas.microsoft.com/office/drawing/2014/main" id="{96B80DAF-F8F8-C6D6-3783-DBF75666750B}"/>
                </a:ext>
              </a:extLst>
            </p:cNvPr>
            <p:cNvSpPr/>
            <p:nvPr/>
          </p:nvSpPr>
          <p:spPr>
            <a:xfrm>
              <a:off x="2427487" y="1222722"/>
              <a:ext cx="460646" cy="4993918"/>
            </a:xfrm>
            <a:custGeom>
              <a:avLst/>
              <a:gdLst>
                <a:gd name="connsiteX0" fmla="*/ 0 w 472191"/>
                <a:gd name="connsiteY0" fmla="*/ 0 h 4639455"/>
                <a:gd name="connsiteX1" fmla="*/ 472191 w 472191"/>
                <a:gd name="connsiteY1" fmla="*/ 2300990 h 4639455"/>
                <a:gd name="connsiteX2" fmla="*/ 0 w 472191"/>
                <a:gd name="connsiteY2" fmla="*/ 4639455 h 4639455"/>
              </a:gdLst>
              <a:ahLst/>
              <a:cxnLst>
                <a:cxn ang="0">
                  <a:pos x="connsiteX0" y="connsiteY0"/>
                </a:cxn>
                <a:cxn ang="0">
                  <a:pos x="connsiteX1" y="connsiteY1"/>
                </a:cxn>
                <a:cxn ang="0">
                  <a:pos x="connsiteX2" y="connsiteY2"/>
                </a:cxn>
              </a:cxnLst>
              <a:rect l="l" t="t" r="r" b="b"/>
              <a:pathLst>
                <a:path w="472191" h="4639455">
                  <a:moveTo>
                    <a:pt x="0" y="0"/>
                  </a:moveTo>
                  <a:lnTo>
                    <a:pt x="472191" y="2300990"/>
                  </a:lnTo>
                  <a:lnTo>
                    <a:pt x="0" y="4639455"/>
                  </a:lnTo>
                </a:path>
              </a:pathLst>
            </a:custGeom>
            <a:solidFill>
              <a:schemeClr val="bg1"/>
            </a:solidFill>
            <a:ln w="19050" cap="flat" cmpd="sng" algn="ctr">
              <a:solidFill>
                <a:srgbClr val="9B28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27" name="Straight Connector 26">
              <a:extLst>
                <a:ext uri="{FF2B5EF4-FFF2-40B4-BE49-F238E27FC236}">
                  <a16:creationId xmlns:a16="http://schemas.microsoft.com/office/drawing/2014/main" id="{90AED74A-9FBE-E5F8-57F8-4B50CD17FE6F}"/>
                </a:ext>
              </a:extLst>
            </p:cNvPr>
            <p:cNvCxnSpPr/>
            <p:nvPr/>
          </p:nvCxnSpPr>
          <p:spPr>
            <a:xfrm>
              <a:off x="11561993" y="1230915"/>
              <a:ext cx="1" cy="4989406"/>
            </a:xfrm>
            <a:prstGeom prst="line">
              <a:avLst/>
            </a:prstGeom>
            <a:ln w="19050" cap="flat" cmpd="sng" algn="ctr">
              <a:solidFill>
                <a:srgbClr val="9B2819"/>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 name="ee4pFootnotes">
            <a:extLst>
              <a:ext uri="{FF2B5EF4-FFF2-40B4-BE49-F238E27FC236}">
                <a16:creationId xmlns:a16="http://schemas.microsoft.com/office/drawing/2014/main" id="{DF99C7FE-3298-6B3B-932B-E88EC5A9FE3E}"/>
              </a:ext>
            </a:extLst>
          </p:cNvPr>
          <p:cNvSpPr>
            <a:spLocks noChangeArrowheads="1"/>
          </p:cNvSpPr>
          <p:nvPr/>
        </p:nvSpPr>
        <p:spPr bwMode="auto">
          <a:xfrm>
            <a:off x="630000" y="6421439"/>
            <a:ext cx="903091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rgbClr val="7F7F7F">
                    <a:lumMod val="50000"/>
                  </a:srgbClr>
                </a:solidFill>
                <a:latin typeface="Calibri" panose="020F0502020204030204" pitchFamily="34" charset="0"/>
                <a:cs typeface="Arial"/>
              </a:rPr>
              <a:t>Source: </a:t>
            </a:r>
            <a:r>
              <a:rPr lang="en-US" sz="1000" dirty="0">
                <a:solidFill>
                  <a:srgbClr val="7F7F7F">
                    <a:lumMod val="50000"/>
                  </a:srgbClr>
                </a:solidFill>
                <a:latin typeface="Calibri" panose="020F0502020204030204" pitchFamily="34" charset="0"/>
              </a:rPr>
              <a:t>ASU websites; AZ Central; Axios Phoenix</a:t>
            </a:r>
            <a:endParaRPr lang="en-US" sz="1000" dirty="0">
              <a:solidFill>
                <a:srgbClr val="7F7F7F">
                  <a:lumMod val="50000"/>
                </a:srgbClr>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25149137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MASTERWIZARD_DRAFT" val="0"/>
  <p:tag name="EE4P_LANGUAGE_ID" val="1033"/>
  <p:tag name="EE4P_STYLE_ID" val="YjBArjIo"/>
  <p:tag name="EE4P_STYLE_NAME" val="MI Tech Hubs Grid 16:9"/>
  <p:tag name="EE4P_MASTERWIZARD_MARGINS" val="0"/>
  <p:tag name="THINKCELLPRESENTATIONDONOTDELETE" val="&lt;?xml version=&quot;1.0&quot; encoding=&quot;UTF-16&quot; standalone=&quot;yes&quot;?&gt;&lt;root reqver=&quot;28224&quot;&gt;&lt;version val=&quot;3518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4&quot;&gt;&lt;elem m_fUsage=&quot;1.00000000000000000000E+00&quot;&gt;&lt;m_msothmcolidx val=&quot;0&quot;/&gt;&lt;m_rgb r=&quot;4B&quot; g=&quot;B4&quot; b=&quot;C8&quot;/&gt;&lt;/elem&gt;&lt;elem m_fUsage=&quot;9.00000000000000022204E-01&quot;&gt;&lt;m_msothmcolidx val=&quot;0&quot;/&gt;&lt;m_rgb r=&quot;3D&quot; g=&quot;93&quot; b=&quot;A3&quot;/&gt;&lt;/elem&gt;&lt;elem m_fUsage=&quot;8.10000000000000053291E-01&quot;&gt;&lt;m_msothmcolidx val=&quot;0&quot;/&gt;&lt;m_rgb r=&quot;25&quot; g=&quot;57&quot; b=&quot;62&quot;/&gt;&lt;/elem&gt;&lt;elem m_fUsage=&quot;7.29000000000000092371E-01&quot;&gt;&lt;m_msothmcolidx val=&quot;0&quot;/&gt;&lt;m_rgb r=&quot;1C&quot; g=&quot;5A&quot; b=&quot;66&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5t6zxYQjtQ0xUq_FUQv_p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DMO2VkZdgq4f_TPgmcpua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99P5g86phfHm94kDh3Cyy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49IABla.ZZ0m6ndOnRf_k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FiavUFAHWORT0fxmth8xt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DM6O947OSaadAg2AGTM9z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SWkUZ54pfrqyBsKCDUINu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o1SdwXKBlnU7NPwM7y6G2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PycPgB9qEYPON3Z.Q_9pI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RZBp3Ps3RpSGI2FzKTBCT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9sJ3c758aTakYxp6B2Zem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4EHFb3k_M7D.cKOd3hf5H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tLJESzPv.R5XfzWXqkmdX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ubYdCsSzx1p4_py30ySQ4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UI9zvC_hZoSeNYnyDgeY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RRSftWpg.pahrQTgmFR7w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iEhx58K1yNJ_k1CG5tF7o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2kS7vV4sCtO2SKUvlbq85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p9Wc.INmzYdfphSfBHEQL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Dfy3cT3xrde84lNc2WSFQ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A7aJCEFSzQf7JQ5GxGimr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uHjrcoKoKy4UJAZiATq02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VhGSsewWKqhSyJNOVnQEA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Oqnyih59rYTo5Hx5zmfxl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lJ15wpfPH.dQQH60kSpn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mI.shOQXikAdMBYa1ZdDo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NfmyHaqR6POfEjJPV2CIl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1YKOEJLz.eUn529lscQw5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834vGfiUi2iHISvHBwpV2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5HvVUEiWvr46YwuXc7ZLM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sZw05egot2kjqYI8jj0RZ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v_dhhaPKtz_NzrBeYeTHv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3n9tgjWalRxDQJToLJKUM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F1fpnZG21R.smMsO6zf8R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O615sr9Exq9sAiH5sQuVP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5GAatzQb2KkEKg7BN1.8.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lXbLiXljORfG6jzlGDMNQ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D73F6CULuHhHozIrunu9h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B4mwcO4_57cYpI34r_7_U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BuDEQF9PjjAc9o9_xSIfF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RRKetp6a0yxgduCJKQxgj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Cq1pTdWfJ4Y2NC8QABSDF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_7y1YXWa3HBkYA10raw5x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bUVCRCF3nRtYjtigz89vC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_ZcIb__AblHsJRBJFpqF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2Gm0N1hY8YNGykd8znBuz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jXiKNg6jllu2tpPjTXO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3eiCHv1StkpyNKcnxa.iR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LnxWbxG5RqdOD0m802LA3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bL8._EtYRELmf9XIEctg8Q"/>
</p:tagLst>
</file>

<file path=ppt/tags/tag94.xml><?xml version="1.0" encoding="utf-8"?>
<p:tagLst xmlns:a="http://schemas.openxmlformats.org/drawingml/2006/main" xmlns:r="http://schemas.openxmlformats.org/officeDocument/2006/relationships" xmlns:p="http://schemas.openxmlformats.org/presentationml/2006/main">
  <p:tag name="EE4P_HIDDENSHAPE"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d0z9LtZYf4cPXRPG8wJ0w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C9qYqQjHyJ1tW30t7Np0V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WoIO0knu.f07PX7poHnzf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PK.TDloUAo5D7SazU7qv.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KqveQaI1gMZ3HtCEJ3e0SQ"/>
</p:tagLst>
</file>

<file path=ppt/theme/theme1.xml><?xml version="1.0" encoding="utf-8"?>
<a:theme xmlns:a="http://schemas.openxmlformats.org/drawingml/2006/main" name="MI Tech Hubs Grid 16:9 - 25119">
  <a:themeElements>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1600" b="0" i="0" u="none" strike="noStrike" kern="1200" cap="none" spc="0" normalizeH="0" baseline="0" noProof="0" dirty="0" smtClean="0">
            <a:ln>
              <a:noFill/>
            </a:ln>
            <a:solidFill>
              <a:srgbClr val="FFFFFF"/>
            </a:solidFill>
            <a:effectLst/>
            <a:uLnTx/>
            <a:uFillTx/>
            <a:latin typeface="Calibri" panose="020F05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1600" b="0" i="0" u="none" strike="noStrike" kern="1200" cap="none" spc="0" normalizeH="0" baseline="0" noProof="0" dirty="0" smtClean="0">
            <a:ln>
              <a:noFill/>
            </a:ln>
            <a:solidFill>
              <a:srgbClr val="575757"/>
            </a:solidFill>
            <a:effectLst/>
            <a:uLnTx/>
            <a:uFillTx/>
            <a:latin typeface="Calibri" panose="020F05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10.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11.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12.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13.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14.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15.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16.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17.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18.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19.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0.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1.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2.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3.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4.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5.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6.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7.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8.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29.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3.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30.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31.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4.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5.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6.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7.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8.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ppt/theme/themeOverride9.xml><?xml version="1.0" encoding="utf-8"?>
<a:themeOverride xmlns:a="http://schemas.openxmlformats.org/drawingml/2006/main">
  <a:clrScheme name="Grid">
    <a:dk1>
      <a:srgbClr val="575757"/>
    </a:dk1>
    <a:lt1>
      <a:sysClr val="window" lastClr="FFFFFF"/>
    </a:lt1>
    <a:dk2>
      <a:srgbClr val="1A798D"/>
    </a:dk2>
    <a:lt2>
      <a:srgbClr val="F2F2F2"/>
    </a:lt2>
    <a:accent1>
      <a:srgbClr val="0C3C46"/>
    </a:accent1>
    <a:accent2>
      <a:srgbClr val="135A69"/>
    </a:accent2>
    <a:accent3>
      <a:srgbClr val="FFC000"/>
    </a:accent3>
    <a:accent4>
      <a:srgbClr val="0C77A6"/>
    </a:accent4>
    <a:accent5>
      <a:srgbClr val="9A9A9A"/>
    </a:accent5>
    <a:accent6>
      <a:srgbClr val="002576"/>
    </a:accent6>
    <a:hlink>
      <a:srgbClr val="C84C00"/>
    </a:hlink>
    <a:folHlink>
      <a:srgbClr val="75B2D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064A60AC34794D84CB73E98A15A50F" ma:contentTypeVersion="10" ma:contentTypeDescription="Create a new document." ma:contentTypeScope="" ma:versionID="59911a5538ca0cf9a285c0d3032e87c9">
  <xsd:schema xmlns:xsd="http://www.w3.org/2001/XMLSchema" xmlns:xs="http://www.w3.org/2001/XMLSchema" xmlns:p="http://schemas.microsoft.com/office/2006/metadata/properties" xmlns:ns2="f9050e21-15e5-4b01-95cf-83f27274f09b" xmlns:ns3="fcf3a683-cfce-4a14-8dc9-d29db23abaf8" targetNamespace="http://schemas.microsoft.com/office/2006/metadata/properties" ma:root="true" ma:fieldsID="5b4a6a6e5fe94db5260997464cdd48ce" ns2:_="" ns3:_="">
    <xsd:import namespace="f9050e21-15e5-4b01-95cf-83f27274f09b"/>
    <xsd:import namespace="fcf3a683-cfce-4a14-8dc9-d29db23abaf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50e21-15e5-4b01-95cf-83f27274f0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1edaf98-933d-48b7-9af8-6bdbb703d06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f3a683-cfce-4a14-8dc9-d29db23abaf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fabf806-bacd-49f6-a6e4-098c79138007}" ma:internalName="TaxCatchAll" ma:showField="CatchAllData" ma:web="fcf3a683-cfce-4a14-8dc9-d29db23aba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f3a683-cfce-4a14-8dc9-d29db23abaf8" xsi:nil="true"/>
    <lcf76f155ced4ddcb4097134ff3c332f xmlns="f9050e21-15e5-4b01-95cf-83f27274f09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DCBE3A-B9F8-49C4-BC09-12E626839CCD}"/>
</file>

<file path=customXml/itemProps2.xml><?xml version="1.0" encoding="utf-8"?>
<ds:datastoreItem xmlns:ds="http://schemas.openxmlformats.org/officeDocument/2006/customXml" ds:itemID="{8282A715-2234-4370-B328-C411753B563B}">
  <ds:schemaRefs>
    <ds:schemaRef ds:uri="http://schemas.microsoft.com/office/2006/metadata/properties"/>
    <ds:schemaRef ds:uri="http://schemas.microsoft.com/office/2006/documentManagement/types"/>
    <ds:schemaRef ds:uri="http://purl.org/dc/terms/"/>
    <ds:schemaRef ds:uri="5b7ab67c-39f7-4a86-a179-db53bda5e0ce"/>
    <ds:schemaRef ds:uri="http://purl.org/dc/dcmitype/"/>
    <ds:schemaRef ds:uri="06ed836e-c4ce-42b9-8ab7-49cfd0b3e58d"/>
    <ds:schemaRef ds:uri="http://www.w3.org/XML/1998/namespace"/>
    <ds:schemaRef ds:uri="http://schemas.microsoft.com/office/infopath/2007/PartnerControls"/>
    <ds:schemaRef ds:uri="http://schemas.openxmlformats.org/package/2006/metadata/core-properties"/>
    <ds:schemaRef ds:uri="http://schemas.microsoft.com/sharepoint/v3"/>
    <ds:schemaRef ds:uri="http://purl.org/dc/elements/1.1/"/>
  </ds:schemaRefs>
</ds:datastoreItem>
</file>

<file path=customXml/itemProps3.xml><?xml version="1.0" encoding="utf-8"?>
<ds:datastoreItem xmlns:ds="http://schemas.openxmlformats.org/officeDocument/2006/customXml" ds:itemID="{DB2D52CD-0D1D-4F4F-8D20-BD8F055A52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314</TotalTime>
  <Words>2556</Words>
  <Application>Microsoft Office PowerPoint</Application>
  <PresentationFormat>Widescreen</PresentationFormat>
  <Paragraphs>282</Paragraphs>
  <Slides>16</Slides>
  <Notes>6</Notes>
  <HiddenSlides>0</HiddenSlides>
  <MMClips>0</MMClips>
  <ScaleCrop>false</ScaleCrop>
  <HeadingPairs>
    <vt:vector size="10"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16</vt:i4>
      </vt:variant>
      <vt:variant>
        <vt:lpstr>Custom Shows</vt:lpstr>
      </vt:variant>
      <vt:variant>
        <vt:i4>1</vt:i4>
      </vt:variant>
    </vt:vector>
  </HeadingPairs>
  <TitlesOfParts>
    <vt:vector size="22" baseType="lpstr">
      <vt:lpstr>Arial</vt:lpstr>
      <vt:lpstr>Calibri</vt:lpstr>
      <vt:lpstr>Trebuchet MS</vt:lpstr>
      <vt:lpstr>MI Tech Hubs Grid 16:9 - 25119</vt:lpstr>
      <vt:lpstr>think-cell Slide</vt:lpstr>
      <vt:lpstr>Initial perspectives | GMTC Higher Ed</vt:lpstr>
      <vt:lpstr>Growing Michigan Together Council: Higher Education Working Group</vt:lpstr>
      <vt:lpstr>Baseline: Michigan currently lagging in attainment and credentials…</vt:lpstr>
      <vt:lpstr>Baseline: With opportunity for progress in credentials to provide opportunities for Michiganders to fill high-demand positions in the workforce</vt:lpstr>
      <vt:lpstr>Baseline: Michigan's enrollment is declining faster than national average and opportunity for increased completion rates in 2-year institutions</vt:lpstr>
      <vt:lpstr>Baseline: Michigan average cost of education often higher than national average, though loan debt in-line</vt:lpstr>
      <vt:lpstr>Michigan has made lifelong learning a priority for the state's future growth</vt:lpstr>
      <vt:lpstr>Strength of higher ed institutions is critical to pop growth &amp; vibrancy</vt:lpstr>
      <vt:lpstr>Example | Student success: enrollment and retention</vt:lpstr>
      <vt:lpstr>Deep dive | Arizona State producing 3X more engineering graduates vs. 20 years ago</vt:lpstr>
      <vt:lpstr>Example | Student success: workforce alignment</vt:lpstr>
      <vt:lpstr>Example | Tech development and commercialization</vt:lpstr>
      <vt:lpstr>Example | Beyond placemaking; fostering destination cities</vt:lpstr>
      <vt:lpstr>Given these and other success stories, more voices across the nation making the case for the importance of higher ed for population growth</vt:lpstr>
      <vt:lpstr>PowerPoint Presentation</vt:lpstr>
      <vt:lpstr>Thank you!</vt:lpstr>
      <vt:lpstr>Format Guide Workshop</vt:lpstr>
    </vt:vector>
  </TitlesOfParts>
  <Company>The Boston Consulting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Boston Consulting Group</dc:creator>
  <cp:lastModifiedBy>Steinman,Bekki</cp:lastModifiedBy>
  <cp:revision>500</cp:revision>
  <cp:lastPrinted>1999-12-31T18:30:00Z</cp:lastPrinted>
  <dcterms:created xsi:type="dcterms:W3CDTF">2023-09-13T15:27:56Z</dcterms:created>
  <dcterms:modified xsi:type="dcterms:W3CDTF">2023-09-14T11:47:45Z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1066776</vt:lpwstr>
  </property>
  <property fmtid="{D5CDD505-2E9C-101B-9397-08002B2CF9AE}" pid="4" name="NXPowerLiteSettings">
    <vt:lpwstr>87000AA0054001</vt:lpwstr>
  </property>
  <property fmtid="{D5CDD505-2E9C-101B-9397-08002B2CF9AE}" pid="5" name="NXPowerLiteVersion">
    <vt:lpwstr>D8.0.11</vt:lpwstr>
  </property>
  <property fmtid="{D5CDD505-2E9C-101B-9397-08002B2CF9AE}" pid="6" name="Template Name">
    <vt:lpwstr>16x9</vt:lpwstr>
  </property>
  <property fmtid="{D5CDD505-2E9C-101B-9397-08002B2CF9AE}" pid="7" name="ContentTypeId">
    <vt:lpwstr>0x010100C3064A60AC34794D84CB73E98A15A50F</vt:lpwstr>
  </property>
  <property fmtid="{D5CDD505-2E9C-101B-9397-08002B2CF9AE}" pid="8" name="MSIP_Label_b0d5c4f4-7a29-4385-b7a5-afbe2154ae6f_Enabled">
    <vt:lpwstr>true</vt:lpwstr>
  </property>
  <property fmtid="{D5CDD505-2E9C-101B-9397-08002B2CF9AE}" pid="9" name="MSIP_Label_b0d5c4f4-7a29-4385-b7a5-afbe2154ae6f_SetDate">
    <vt:lpwstr>2023-09-14T11:47:21Z</vt:lpwstr>
  </property>
  <property fmtid="{D5CDD505-2E9C-101B-9397-08002B2CF9AE}" pid="10" name="MSIP_Label_b0d5c4f4-7a29-4385-b7a5-afbe2154ae6f_Method">
    <vt:lpwstr>Standard</vt:lpwstr>
  </property>
  <property fmtid="{D5CDD505-2E9C-101B-9397-08002B2CF9AE}" pid="11" name="MSIP_Label_b0d5c4f4-7a29-4385-b7a5-afbe2154ae6f_Name">
    <vt:lpwstr>Confidential</vt:lpwstr>
  </property>
  <property fmtid="{D5CDD505-2E9C-101B-9397-08002B2CF9AE}" pid="12" name="MSIP_Label_b0d5c4f4-7a29-4385-b7a5-afbe2154ae6f_SiteId">
    <vt:lpwstr>2dfb2f0b-4d21-4268-9559-72926144c918</vt:lpwstr>
  </property>
  <property fmtid="{D5CDD505-2E9C-101B-9397-08002B2CF9AE}" pid="13" name="MSIP_Label_b0d5c4f4-7a29-4385-b7a5-afbe2154ae6f_ActionId">
    <vt:lpwstr>985b7938-2c36-4d3c-b3a5-97b739838219</vt:lpwstr>
  </property>
  <property fmtid="{D5CDD505-2E9C-101B-9397-08002B2CF9AE}" pid="14" name="MSIP_Label_b0d5c4f4-7a29-4385-b7a5-afbe2154ae6f_ContentBits">
    <vt:lpwstr>0</vt:lpwstr>
  </property>
  <property fmtid="{D5CDD505-2E9C-101B-9397-08002B2CF9AE}" pid="15" name="MediaServiceImageTags">
    <vt:lpwstr/>
  </property>
</Properties>
</file>